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1.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charts/chart2.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tags/tag83.xml" ContentType="application/vnd.openxmlformats-officedocument.presentationml.tags+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ink/ink4.xml" ContentType="application/inkml+xml"/>
  <Override PartName="/ppt/ink/ink5.xml" ContentType="application/inkml+xml"/>
  <Override PartName="/ppt/ink/ink6.xml" ContentType="application/inkml+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55" r:id="rId1"/>
  </p:sldMasterIdLst>
  <p:notesMasterIdLst>
    <p:notesMasterId r:id="rId27"/>
  </p:notesMasterIdLst>
  <p:handoutMasterIdLst>
    <p:handoutMasterId r:id="rId28"/>
  </p:handoutMasterIdLst>
  <p:sldIdLst>
    <p:sldId id="256" r:id="rId2"/>
    <p:sldId id="3035" r:id="rId3"/>
    <p:sldId id="3039" r:id="rId4"/>
    <p:sldId id="2986" r:id="rId5"/>
    <p:sldId id="3003" r:id="rId6"/>
    <p:sldId id="3016" r:id="rId7"/>
    <p:sldId id="3004" r:id="rId8"/>
    <p:sldId id="2995" r:id="rId9"/>
    <p:sldId id="2853" r:id="rId10"/>
    <p:sldId id="2973" r:id="rId11"/>
    <p:sldId id="3040" r:id="rId12"/>
    <p:sldId id="3009" r:id="rId13"/>
    <p:sldId id="3011" r:id="rId14"/>
    <p:sldId id="3010" r:id="rId15"/>
    <p:sldId id="3026" r:id="rId16"/>
    <p:sldId id="3017" r:id="rId17"/>
    <p:sldId id="3028" r:id="rId18"/>
    <p:sldId id="3030" r:id="rId19"/>
    <p:sldId id="3031" r:id="rId20"/>
    <p:sldId id="3037" r:id="rId21"/>
    <p:sldId id="3032" r:id="rId22"/>
    <p:sldId id="3033" r:id="rId23"/>
    <p:sldId id="3036" r:id="rId24"/>
    <p:sldId id="3038" r:id="rId25"/>
    <p:sldId id="2966" r:id="rId26"/>
  </p:sldIdLst>
  <p:sldSz cx="12192000" cy="6858000"/>
  <p:notesSz cx="6797675" cy="9872663"/>
  <p:embeddedFontLst>
    <p:embeddedFont>
      <p:font typeface="Corbel" panose="020B0503020204020204" pitchFamily="34" charset="0"/>
      <p:regular r:id="rId29"/>
      <p:bold r:id="rId30"/>
      <p:italic r:id="rId31"/>
      <p:boldItalic r:id="rId32"/>
    </p:embeddedFont>
  </p:embeddedFontLst>
  <p:custDataLst>
    <p:tags r:id="rId33"/>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ED"/>
    <a:srgbClr val="95C5C9"/>
    <a:srgbClr val="CFE3E6"/>
    <a:srgbClr val="F2F7F8"/>
    <a:srgbClr val="00B0F0"/>
    <a:srgbClr val="22777B"/>
    <a:srgbClr val="EBFBEE"/>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46" autoAdjust="0"/>
    <p:restoredTop sz="95226" autoAdjust="0"/>
  </p:normalViewPr>
  <p:slideViewPr>
    <p:cSldViewPr snapToGrid="0">
      <p:cViewPr varScale="1">
        <p:scale>
          <a:sx n="97" d="100"/>
          <a:sy n="97" d="100"/>
        </p:scale>
        <p:origin x="955" y="45"/>
      </p:cViewPr>
      <p:guideLst/>
    </p:cSldViewPr>
  </p:slideViewPr>
  <p:outlineViewPr>
    <p:cViewPr>
      <p:scale>
        <a:sx n="33" d="100"/>
        <a:sy n="33" d="100"/>
      </p:scale>
      <p:origin x="0" y="-734"/>
    </p:cViewPr>
  </p:outlineViewPr>
  <p:notesTextViewPr>
    <p:cViewPr>
      <p:scale>
        <a:sx n="3" d="2"/>
        <a:sy n="3" d="2"/>
      </p:scale>
      <p:origin x="0" y="0"/>
    </p:cViewPr>
  </p:notesTextViewPr>
  <p:sorterViewPr>
    <p:cViewPr varScale="1">
      <p:scale>
        <a:sx n="1" d="1"/>
        <a:sy n="1" d="1"/>
      </p:scale>
      <p:origin x="0" y="-6067"/>
    </p:cViewPr>
  </p:sorterViewPr>
  <p:notesViewPr>
    <p:cSldViewPr snapToGrid="0">
      <p:cViewPr varScale="1">
        <p:scale>
          <a:sx n="58" d="100"/>
          <a:sy n="58" d="100"/>
        </p:scale>
        <p:origin x="2400"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78190533253445E-2"/>
          <c:y val="2.0061728395061727E-2"/>
          <c:w val="0.96884361893349313"/>
          <c:h val="0.95987654320987659"/>
        </c:manualLayout>
      </c:layout>
      <c:scatterChart>
        <c:scatterStyle val="lineMarker"/>
        <c:varyColors val="0"/>
        <c:ser>
          <c:idx val="0"/>
          <c:order val="0"/>
          <c:spPr>
            <a:ln w="19050" algn="ctr">
              <a:solidFill>
                <a:schemeClr val="accent1"/>
              </a:solidFill>
              <a:prstDash val="solid"/>
            </a:ln>
          </c:spPr>
          <c:marker>
            <c:symbol val="none"/>
          </c:marker>
          <c:xVal>
            <c:numRef>
              <c:f>Sheet1!$A$1:$K$1</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xVal>
          <c:yVal>
            <c:numRef>
              <c:f>Sheet1!$A$2:$K$2</c:f>
              <c:numCache>
                <c:formatCode>General</c:formatCode>
                <c:ptCount val="11"/>
                <c:pt idx="0">
                  <c:v>0</c:v>
                </c:pt>
                <c:pt idx="1">
                  <c:v>0.8</c:v>
                </c:pt>
                <c:pt idx="2">
                  <c:v>1.6</c:v>
                </c:pt>
                <c:pt idx="3">
                  <c:v>2.4000000000000004</c:v>
                </c:pt>
                <c:pt idx="4">
                  <c:v>3.2</c:v>
                </c:pt>
                <c:pt idx="5">
                  <c:v>4</c:v>
                </c:pt>
                <c:pt idx="6">
                  <c:v>4.8</c:v>
                </c:pt>
                <c:pt idx="7">
                  <c:v>5.6</c:v>
                </c:pt>
                <c:pt idx="8">
                  <c:v>6.3999999999999995</c:v>
                </c:pt>
                <c:pt idx="9">
                  <c:v>7.1999999999999993</c:v>
                </c:pt>
                <c:pt idx="10">
                  <c:v>7.9999999999999991</c:v>
                </c:pt>
              </c:numCache>
            </c:numRef>
          </c:yVal>
          <c:smooth val="0"/>
          <c:extLst>
            <c:ext xmlns:c16="http://schemas.microsoft.com/office/drawing/2014/chart" uri="{C3380CC4-5D6E-409C-BE32-E72D297353CC}">
              <c16:uniqueId val="{00000000-1E98-428D-A16A-200E2D4C2866}"/>
            </c:ext>
          </c:extLst>
        </c:ser>
        <c:ser>
          <c:idx val="1"/>
          <c:order val="1"/>
          <c:spPr>
            <a:ln w="19050" algn="ctr">
              <a:solidFill>
                <a:schemeClr val="accent2"/>
              </a:solidFill>
              <a:prstDash val="lgDash"/>
            </a:ln>
          </c:spPr>
          <c:marker>
            <c:symbol val="none"/>
          </c:marker>
          <c:xVal>
            <c:numRef>
              <c:f>Sheet1!$A$1:$K$1</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xVal>
          <c:yVal>
            <c:numRef>
              <c:f>Sheet1!$A$3:$K$3</c:f>
              <c:numCache>
                <c:formatCode>General</c:formatCode>
                <c:ptCount val="11"/>
                <c:pt idx="0">
                  <c:v>0</c:v>
                </c:pt>
                <c:pt idx="1">
                  <c:v>1.5</c:v>
                </c:pt>
                <c:pt idx="2">
                  <c:v>3</c:v>
                </c:pt>
                <c:pt idx="3">
                  <c:v>4.5</c:v>
                </c:pt>
                <c:pt idx="4">
                  <c:v>6</c:v>
                </c:pt>
                <c:pt idx="5">
                  <c:v>7.5</c:v>
                </c:pt>
                <c:pt idx="6">
                  <c:v>9</c:v>
                </c:pt>
                <c:pt idx="7">
                  <c:v>10.5</c:v>
                </c:pt>
                <c:pt idx="8">
                  <c:v>12</c:v>
                </c:pt>
                <c:pt idx="9">
                  <c:v>13.5</c:v>
                </c:pt>
                <c:pt idx="10">
                  <c:v>15</c:v>
                </c:pt>
              </c:numCache>
            </c:numRef>
          </c:yVal>
          <c:smooth val="0"/>
          <c:extLst>
            <c:ext xmlns:c16="http://schemas.microsoft.com/office/drawing/2014/chart" uri="{C3380CC4-5D6E-409C-BE32-E72D297353CC}">
              <c16:uniqueId val="{00000001-1E98-428D-A16A-200E2D4C2866}"/>
            </c:ext>
          </c:extLst>
        </c:ser>
        <c:ser>
          <c:idx val="2"/>
          <c:order val="2"/>
          <c:spPr>
            <a:ln w="19050" algn="ctr">
              <a:solidFill>
                <a:schemeClr val="folHlink"/>
              </a:solidFill>
              <a:prstDash val="lgDash"/>
            </a:ln>
          </c:spPr>
          <c:marker>
            <c:symbol val="none"/>
          </c:marker>
          <c:xVal>
            <c:numRef>
              <c:f>Sheet1!$A$1:$K$1</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xVal>
          <c:yVal>
            <c:numRef>
              <c:f>Sheet1!$A$4:$K$4</c:f>
              <c:numCache>
                <c:formatCode>General</c:formatCode>
                <c:ptCount val="11"/>
                <c:pt idx="0">
                  <c:v>0</c:v>
                </c:pt>
                <c:pt idx="1">
                  <c:v>3</c:v>
                </c:pt>
                <c:pt idx="2">
                  <c:v>6</c:v>
                </c:pt>
                <c:pt idx="3">
                  <c:v>9</c:v>
                </c:pt>
                <c:pt idx="4">
                  <c:v>12</c:v>
                </c:pt>
                <c:pt idx="5">
                  <c:v>15</c:v>
                </c:pt>
                <c:pt idx="6">
                  <c:v>18</c:v>
                </c:pt>
                <c:pt idx="7">
                  <c:v>21</c:v>
                </c:pt>
                <c:pt idx="8">
                  <c:v>24</c:v>
                </c:pt>
                <c:pt idx="9">
                  <c:v>27</c:v>
                </c:pt>
                <c:pt idx="10">
                  <c:v>30</c:v>
                </c:pt>
              </c:numCache>
            </c:numRef>
          </c:yVal>
          <c:smooth val="0"/>
          <c:extLst>
            <c:ext xmlns:c16="http://schemas.microsoft.com/office/drawing/2014/chart" uri="{C3380CC4-5D6E-409C-BE32-E72D297353CC}">
              <c16:uniqueId val="{00000002-1E98-428D-A16A-200E2D4C2866}"/>
            </c:ext>
          </c:extLst>
        </c:ser>
        <c:dLbls>
          <c:showLegendKey val="0"/>
          <c:showVal val="0"/>
          <c:showCatName val="0"/>
          <c:showSerName val="0"/>
          <c:showPercent val="0"/>
          <c:showBubbleSize val="0"/>
        </c:dLbls>
        <c:axId val="2022042352"/>
        <c:axId val="1"/>
      </c:scatterChart>
      <c:valAx>
        <c:axId val="2022042352"/>
        <c:scaling>
          <c:orientation val="minMax"/>
          <c:max val="2030"/>
          <c:min val="2020"/>
        </c:scaling>
        <c:delete val="0"/>
        <c:axPos val="b"/>
        <c:majorGridlines>
          <c:spPr>
            <a:ln>
              <a:noFill/>
            </a:ln>
          </c:spPr>
        </c:majorGridlines>
        <c:numFmt formatCode="General" sourceLinked="1"/>
        <c:majorTickMark val="none"/>
        <c:minorTickMark val="none"/>
        <c:tickLblPos val="none"/>
        <c:spPr>
          <a:ln w="9525" algn="ctr">
            <a:solidFill>
              <a:srgbClr val="6A6A6A"/>
            </a:solidFill>
            <a:prstDash val="solid"/>
          </a:ln>
        </c:spPr>
        <c:crossAx val="1"/>
        <c:crosses val="min"/>
        <c:crossBetween val="midCat"/>
      </c:valAx>
      <c:valAx>
        <c:axId val="1"/>
        <c:scaling>
          <c:orientation val="minMax"/>
          <c:max val="30"/>
          <c:min val="0"/>
        </c:scaling>
        <c:delete val="0"/>
        <c:axPos val="l"/>
        <c:majorGridlines>
          <c:spPr>
            <a:ln>
              <a:noFill/>
            </a:ln>
          </c:spPr>
        </c:majorGridlines>
        <c:numFmt formatCode="General" sourceLinked="1"/>
        <c:majorTickMark val="none"/>
        <c:minorTickMark val="none"/>
        <c:tickLblPos val="none"/>
        <c:spPr>
          <a:ln w="9525" algn="ctr">
            <a:solidFill>
              <a:srgbClr val="6A6A6A"/>
            </a:solidFill>
            <a:prstDash val="solid"/>
          </a:ln>
        </c:spPr>
        <c:crossAx val="2022042352"/>
        <c:crosses val="min"/>
        <c:crossBetween val="midCat"/>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03249830737983E-2"/>
          <c:y val="7.6134699853587118E-2"/>
          <c:w val="0.96479350033852407"/>
          <c:h val="0.84773060029282576"/>
        </c:manualLayout>
      </c:layout>
      <c:barChart>
        <c:barDir val="col"/>
        <c:grouping val="stacked"/>
        <c:varyColors val="0"/>
        <c:ser>
          <c:idx val="0"/>
          <c:order val="0"/>
          <c:spPr>
            <a:solidFill>
              <a:srgbClr val="DBDBDB"/>
            </a:solidFill>
            <a:ln w="9525" algn="ctr">
              <a:solidFill>
                <a:schemeClr val="bg1"/>
              </a:solidFill>
              <a:prstDash val="solid"/>
            </a:ln>
          </c:spPr>
          <c:invertIfNegative val="0"/>
          <c:val>
            <c:numRef>
              <c:f>Sheet1!$A$1:$E$1</c:f>
              <c:numCache>
                <c:formatCode>General</c:formatCode>
                <c:ptCount val="5"/>
                <c:pt idx="0">
                  <c:v>0</c:v>
                </c:pt>
                <c:pt idx="1">
                  <c:v>0</c:v>
                </c:pt>
                <c:pt idx="2">
                  <c:v>100</c:v>
                </c:pt>
                <c:pt idx="3">
                  <c:v>100</c:v>
                </c:pt>
                <c:pt idx="4">
                  <c:v>100</c:v>
                </c:pt>
              </c:numCache>
            </c:numRef>
          </c:val>
          <c:extLst>
            <c:ext xmlns:c16="http://schemas.microsoft.com/office/drawing/2014/chart" uri="{C3380CC4-5D6E-409C-BE32-E72D297353CC}">
              <c16:uniqueId val="{00000000-63F0-4C2C-86EE-A2A528D4610C}"/>
            </c:ext>
          </c:extLst>
        </c:ser>
        <c:dLbls>
          <c:showLegendKey val="0"/>
          <c:showVal val="0"/>
          <c:showCatName val="0"/>
          <c:showSerName val="0"/>
          <c:showPercent val="0"/>
          <c:showBubbleSize val="0"/>
        </c:dLbls>
        <c:gapWidth val="80"/>
        <c:overlap val="100"/>
        <c:axId val="74685856"/>
        <c:axId val="1"/>
      </c:barChart>
      <c:catAx>
        <c:axId val="74685856"/>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746858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59295861642991E-2"/>
          <c:y val="2.7310924369747899E-2"/>
          <c:w val="0.96788140827671398"/>
          <c:h val="0.94537815126050417"/>
        </c:manualLayout>
      </c:layout>
      <c:barChart>
        <c:barDir val="col"/>
        <c:grouping val="stacked"/>
        <c:varyColors val="0"/>
        <c:ser>
          <c:idx val="0"/>
          <c:order val="0"/>
          <c:spPr>
            <a:solidFill>
              <a:srgbClr val="17722B"/>
            </a:solidFill>
            <a:ln w="9525" algn="ctr">
              <a:solidFill>
                <a:schemeClr val="bg1"/>
              </a:solidFill>
              <a:prstDash val="solid"/>
            </a:ln>
          </c:spPr>
          <c:invertIfNegative val="0"/>
          <c:dPt>
            <c:idx val="0"/>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0-E9CC-440F-9451-416DA2D8E7FA}"/>
              </c:ext>
            </c:extLst>
          </c:dPt>
          <c:dPt>
            <c:idx val="1"/>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1-E9CC-440F-9451-416DA2D8E7FA}"/>
              </c:ext>
            </c:extLst>
          </c:dPt>
          <c:dPt>
            <c:idx val="2"/>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2-E9CC-440F-9451-416DA2D8E7FA}"/>
              </c:ext>
            </c:extLst>
          </c:dPt>
          <c:val>
            <c:numRef>
              <c:f>Sheet1!$A$1:$J$1</c:f>
              <c:numCache>
                <c:formatCode>General</c:formatCode>
                <c:ptCount val="10"/>
                <c:pt idx="0">
                  <c:v>0</c:v>
                </c:pt>
                <c:pt idx="1">
                  <c:v>0</c:v>
                </c:pt>
                <c:pt idx="2">
                  <c:v>0</c:v>
                </c:pt>
                <c:pt idx="3">
                  <c:v>2</c:v>
                </c:pt>
                <c:pt idx="4">
                  <c:v>3</c:v>
                </c:pt>
                <c:pt idx="5">
                  <c:v>4</c:v>
                </c:pt>
                <c:pt idx="6">
                  <c:v>5</c:v>
                </c:pt>
                <c:pt idx="7">
                  <c:v>5</c:v>
                </c:pt>
                <c:pt idx="8">
                  <c:v>5</c:v>
                </c:pt>
                <c:pt idx="9">
                  <c:v>5</c:v>
                </c:pt>
              </c:numCache>
            </c:numRef>
          </c:val>
          <c:extLst>
            <c:ext xmlns:c16="http://schemas.microsoft.com/office/drawing/2014/chart" uri="{C3380CC4-5D6E-409C-BE32-E72D297353CC}">
              <c16:uniqueId val="{00000003-E9CC-440F-9451-416DA2D8E7FA}"/>
            </c:ext>
          </c:extLst>
        </c:ser>
        <c:ser>
          <c:idx val="1"/>
          <c:order val="1"/>
          <c:spPr>
            <a:solidFill>
              <a:srgbClr val="BF211E"/>
            </a:solidFill>
            <a:ln w="9525" algn="ctr">
              <a:solidFill>
                <a:schemeClr val="bg1"/>
              </a:solidFill>
              <a:prstDash val="solid"/>
            </a:ln>
          </c:spPr>
          <c:invertIfNegative val="0"/>
          <c:val>
            <c:numRef>
              <c:f>Sheet1!$A$2:$J$2</c:f>
              <c:numCache>
                <c:formatCode>General</c:formatCode>
                <c:ptCount val="10"/>
                <c:pt idx="0">
                  <c:v>-4</c:v>
                </c:pt>
                <c:pt idx="1">
                  <c:v>-3</c:v>
                </c:pt>
                <c:pt idx="2">
                  <c:v>-2</c:v>
                </c:pt>
                <c:pt idx="3">
                  <c:v>-0.5</c:v>
                </c:pt>
                <c:pt idx="4">
                  <c:v>-0.5</c:v>
                </c:pt>
                <c:pt idx="5">
                  <c:v>-0.5</c:v>
                </c:pt>
                <c:pt idx="6">
                  <c:v>-0.5</c:v>
                </c:pt>
                <c:pt idx="7">
                  <c:v>-0.5</c:v>
                </c:pt>
                <c:pt idx="8">
                  <c:v>-0.5</c:v>
                </c:pt>
                <c:pt idx="9">
                  <c:v>-0.5</c:v>
                </c:pt>
              </c:numCache>
            </c:numRef>
          </c:val>
          <c:extLst>
            <c:ext xmlns:c16="http://schemas.microsoft.com/office/drawing/2014/chart" uri="{C3380CC4-5D6E-409C-BE32-E72D297353CC}">
              <c16:uniqueId val="{00000004-E9CC-440F-9451-416DA2D8E7FA}"/>
            </c:ext>
          </c:extLst>
        </c:ser>
        <c:dLbls>
          <c:showLegendKey val="0"/>
          <c:showVal val="0"/>
          <c:showCatName val="0"/>
          <c:showSerName val="0"/>
          <c:showPercent val="0"/>
          <c:showBubbleSize val="0"/>
        </c:dLbls>
        <c:gapWidth val="80"/>
        <c:overlap val="100"/>
        <c:axId val="1591769664"/>
        <c:axId val="1"/>
      </c:barChart>
      <c:catAx>
        <c:axId val="159176966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At val="0"/>
        <c:auto val="0"/>
        <c:lblAlgn val="ctr"/>
        <c:lblOffset val="100"/>
        <c:noMultiLvlLbl val="0"/>
      </c:catAx>
      <c:valAx>
        <c:axId val="1"/>
        <c:scaling>
          <c:orientation val="minMax"/>
          <c:max val="5"/>
          <c:min val="-4"/>
        </c:scaling>
        <c:delete val="1"/>
        <c:axPos val="l"/>
        <c:numFmt formatCode="General" sourceLinked="1"/>
        <c:majorTickMark val="out"/>
        <c:minorTickMark val="none"/>
        <c:tickLblPos val="nextTo"/>
        <c:crossAx val="159176966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496644295302E-2"/>
          <c:y val="7.9754601226993863E-2"/>
          <c:w val="0.96510067114093956"/>
          <c:h val="0.8404907975460123"/>
        </c:manualLayout>
      </c:layout>
      <c:barChart>
        <c:barDir val="col"/>
        <c:grouping val="stacked"/>
        <c:varyColors val="0"/>
        <c:ser>
          <c:idx val="0"/>
          <c:order val="0"/>
          <c:spPr>
            <a:solidFill>
              <a:srgbClr val="DBDBDB"/>
            </a:solidFill>
            <a:ln w="9525" algn="ctr">
              <a:solidFill>
                <a:schemeClr val="bg1"/>
              </a:solidFill>
              <a:prstDash val="solid"/>
            </a:ln>
          </c:spPr>
          <c:invertIfNegative val="0"/>
          <c:dLbls>
            <c:dLbl>
              <c:idx val="0"/>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E1F-4887-B97F-855ECA4D6FB4}"/>
                </c:ext>
              </c:extLst>
            </c:dLbl>
            <c:dLbl>
              <c:idx val="1"/>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1F-4887-B97F-855ECA4D6FB4}"/>
                </c:ext>
              </c:extLst>
            </c:dLbl>
            <c:dLbl>
              <c:idx val="2"/>
              <c:layout>
                <c:manualLayout>
                  <c:x val="0"/>
                  <c:y val="-6.1349693251533744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E1F-4887-B97F-855ECA4D6FB4}"/>
                </c:ext>
              </c:extLst>
            </c:dLbl>
            <c:dLbl>
              <c:idx val="3"/>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1F-4887-B97F-855ECA4D6FB4}"/>
                </c:ext>
              </c:extLst>
            </c:dLbl>
            <c:dLbl>
              <c:idx val="4"/>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1F-4887-B97F-855ECA4D6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200</c:v>
                </c:pt>
                <c:pt idx="1">
                  <c:v>220</c:v>
                </c:pt>
                <c:pt idx="2">
                  <c:v>242</c:v>
                </c:pt>
                <c:pt idx="3">
                  <c:v>266</c:v>
                </c:pt>
                <c:pt idx="4">
                  <c:v>293</c:v>
                </c:pt>
              </c:numCache>
            </c:numRef>
          </c:val>
          <c:extLst>
            <c:ext xmlns:c16="http://schemas.microsoft.com/office/drawing/2014/chart" uri="{C3380CC4-5D6E-409C-BE32-E72D297353CC}">
              <c16:uniqueId val="{00000005-EE1F-4887-B97F-855ECA4D6FB4}"/>
            </c:ext>
          </c:extLst>
        </c:ser>
        <c:dLbls>
          <c:showLegendKey val="0"/>
          <c:showVal val="0"/>
          <c:showCatName val="0"/>
          <c:showSerName val="0"/>
          <c:showPercent val="0"/>
          <c:showBubbleSize val="0"/>
        </c:dLbls>
        <c:gapWidth val="80"/>
        <c:overlap val="100"/>
        <c:axId val="74687936"/>
        <c:axId val="1"/>
      </c:barChart>
      <c:catAx>
        <c:axId val="74687936"/>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7468793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496644295302E-2"/>
          <c:y val="7.9754601226993863E-2"/>
          <c:w val="0.96510067114093956"/>
          <c:h val="0.8404907975460123"/>
        </c:manualLayout>
      </c:layout>
      <c:barChart>
        <c:barDir val="col"/>
        <c:grouping val="stacked"/>
        <c:varyColors val="0"/>
        <c:ser>
          <c:idx val="0"/>
          <c:order val="0"/>
          <c:spPr>
            <a:solidFill>
              <a:srgbClr val="DBDBDB"/>
            </a:solidFill>
            <a:ln w="9525" algn="ctr">
              <a:solidFill>
                <a:schemeClr val="bg1"/>
              </a:solidFill>
              <a:prstDash val="solid"/>
            </a:ln>
          </c:spPr>
          <c:invertIfNegative val="0"/>
          <c:dLbls>
            <c:dLbl>
              <c:idx val="0"/>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E7-4C79-AEA7-6D4F25A7669C}"/>
                </c:ext>
              </c:extLst>
            </c:dLbl>
            <c:dLbl>
              <c:idx val="1"/>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E7-4C79-AEA7-6D4F25A7669C}"/>
                </c:ext>
              </c:extLst>
            </c:dLbl>
            <c:dLbl>
              <c:idx val="2"/>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E7-4C79-AEA7-6D4F25A7669C}"/>
                </c:ext>
              </c:extLst>
            </c:dLbl>
            <c:dLbl>
              <c:idx val="3"/>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E7-4C79-AEA7-6D4F25A7669C}"/>
                </c:ext>
              </c:extLst>
            </c:dLbl>
            <c:dLbl>
              <c:idx val="4"/>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E7-4C79-AEA7-6D4F25A766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130</c:v>
                </c:pt>
                <c:pt idx="1">
                  <c:v>143</c:v>
                </c:pt>
                <c:pt idx="2">
                  <c:v>157</c:v>
                </c:pt>
                <c:pt idx="3">
                  <c:v>173</c:v>
                </c:pt>
                <c:pt idx="4">
                  <c:v>190</c:v>
                </c:pt>
              </c:numCache>
            </c:numRef>
          </c:val>
          <c:extLst>
            <c:ext xmlns:c16="http://schemas.microsoft.com/office/drawing/2014/chart" uri="{C3380CC4-5D6E-409C-BE32-E72D297353CC}">
              <c16:uniqueId val="{00000005-E5E7-4C79-AEA7-6D4F25A7669C}"/>
            </c:ext>
          </c:extLst>
        </c:ser>
        <c:dLbls>
          <c:showLegendKey val="0"/>
          <c:showVal val="0"/>
          <c:showCatName val="0"/>
          <c:showSerName val="0"/>
          <c:showPercent val="0"/>
          <c:showBubbleSize val="0"/>
        </c:dLbls>
        <c:gapWidth val="80"/>
        <c:overlap val="100"/>
        <c:axId val="74704576"/>
        <c:axId val="1"/>
      </c:barChart>
      <c:catAx>
        <c:axId val="74704576"/>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74704576"/>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496644295302E-2"/>
          <c:y val="7.9754601226993863E-2"/>
          <c:w val="0.96510067114093956"/>
          <c:h val="0.8404907975460123"/>
        </c:manualLayout>
      </c:layout>
      <c:barChart>
        <c:barDir val="col"/>
        <c:grouping val="stacked"/>
        <c:varyColors val="0"/>
        <c:ser>
          <c:idx val="0"/>
          <c:order val="0"/>
          <c:spPr>
            <a:solidFill>
              <a:srgbClr val="DBDBDB"/>
            </a:solidFill>
            <a:ln w="9525" algn="ctr">
              <a:solidFill>
                <a:schemeClr val="bg1"/>
              </a:solidFill>
              <a:prstDash val="solid"/>
            </a:ln>
          </c:spPr>
          <c:invertIfNegative val="0"/>
          <c:dLbls>
            <c:dLbl>
              <c:idx val="1"/>
              <c:layout>
                <c:manualLayout>
                  <c:x val="0"/>
                  <c:y val="-0.15490797546012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70-4F5C-A87E-070461612067}"/>
                </c:ext>
              </c:extLst>
            </c:dLbl>
            <c:dLbl>
              <c:idx val="2"/>
              <c:layout>
                <c:manualLayout>
                  <c:x val="0"/>
                  <c:y val="-0.1579754601226993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70-4F5C-A87E-070461612067}"/>
                </c:ext>
              </c:extLst>
            </c:dLbl>
            <c:dLbl>
              <c:idx val="3"/>
              <c:layout>
                <c:manualLayout>
                  <c:x val="0"/>
                  <c:y val="-0.1610429447852760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70-4F5C-A87E-070461612067}"/>
                </c:ext>
              </c:extLst>
            </c:dLbl>
            <c:dLbl>
              <c:idx val="4"/>
              <c:layout>
                <c:manualLayout>
                  <c:x val="0"/>
                  <c:y val="-0.1641104294478527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70-4F5C-A87E-0704616120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0</c:v>
                </c:pt>
                <c:pt idx="1">
                  <c:v>27</c:v>
                </c:pt>
                <c:pt idx="2">
                  <c:v>28</c:v>
                </c:pt>
                <c:pt idx="3">
                  <c:v>29</c:v>
                </c:pt>
                <c:pt idx="4">
                  <c:v>30</c:v>
                </c:pt>
              </c:numCache>
            </c:numRef>
          </c:val>
          <c:extLst>
            <c:ext xmlns:c16="http://schemas.microsoft.com/office/drawing/2014/chart" uri="{C3380CC4-5D6E-409C-BE32-E72D297353CC}">
              <c16:uniqueId val="{00000004-6570-4F5C-A87E-070461612067}"/>
            </c:ext>
          </c:extLst>
        </c:ser>
        <c:dLbls>
          <c:showLegendKey val="0"/>
          <c:showVal val="0"/>
          <c:showCatName val="0"/>
          <c:showSerName val="0"/>
          <c:showPercent val="0"/>
          <c:showBubbleSize val="0"/>
        </c:dLbls>
        <c:gapWidth val="80"/>
        <c:overlap val="100"/>
        <c:axId val="74703744"/>
        <c:axId val="1"/>
      </c:barChart>
      <c:catAx>
        <c:axId val="74703744"/>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7470374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496644295302E-2"/>
          <c:y val="7.9754601226993863E-2"/>
          <c:w val="0.96510067114093956"/>
          <c:h val="0.8404907975460123"/>
        </c:manualLayout>
      </c:layout>
      <c:barChart>
        <c:barDir val="col"/>
        <c:grouping val="stacked"/>
        <c:varyColors val="0"/>
        <c:ser>
          <c:idx val="0"/>
          <c:order val="0"/>
          <c:spPr>
            <a:solidFill>
              <a:srgbClr val="AFAFAF"/>
            </a:solidFill>
            <a:ln w="9525" algn="ctr">
              <a:solidFill>
                <a:schemeClr val="bg1"/>
              </a:solidFill>
              <a:prstDash val="solid"/>
            </a:ln>
          </c:spPr>
          <c:invertIfNegative val="0"/>
          <c:dLbls>
            <c:dLbl>
              <c:idx val="0"/>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DE-4BD7-81A1-C430F6FCED35}"/>
                </c:ext>
              </c:extLst>
            </c:dLbl>
            <c:dLbl>
              <c:idx val="1"/>
              <c:layout>
                <c:manualLayout>
                  <c:x val="0"/>
                  <c:y val="-6.1349693251533744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DE-4BD7-81A1-C430F6FCED35}"/>
                </c:ext>
              </c:extLst>
            </c:dLbl>
            <c:dLbl>
              <c:idx val="2"/>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DE-4BD7-81A1-C430F6FCED35}"/>
                </c:ext>
              </c:extLst>
            </c:dLbl>
            <c:dLbl>
              <c:idx val="3"/>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DE-4BD7-81A1-C430F6FCED35}"/>
                </c:ext>
              </c:extLst>
            </c:dLbl>
            <c:dLbl>
              <c:idx val="4"/>
              <c:layout>
                <c:manualLayout>
                  <c:x val="0"/>
                  <c:y val="-4.60122699386503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DE-4BD7-81A1-C430F6FCED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130</c:v>
                </c:pt>
                <c:pt idx="1">
                  <c:v>116</c:v>
                </c:pt>
                <c:pt idx="2">
                  <c:v>129</c:v>
                </c:pt>
                <c:pt idx="3">
                  <c:v>144</c:v>
                </c:pt>
                <c:pt idx="4">
                  <c:v>160</c:v>
                </c:pt>
              </c:numCache>
            </c:numRef>
          </c:val>
          <c:extLst>
            <c:ext xmlns:c16="http://schemas.microsoft.com/office/drawing/2014/chart" uri="{C3380CC4-5D6E-409C-BE32-E72D297353CC}">
              <c16:uniqueId val="{00000005-6DDE-4BD7-81A1-C430F6FCED35}"/>
            </c:ext>
          </c:extLst>
        </c:ser>
        <c:dLbls>
          <c:showLegendKey val="0"/>
          <c:showVal val="0"/>
          <c:showCatName val="0"/>
          <c:showSerName val="0"/>
          <c:showPercent val="0"/>
          <c:showBubbleSize val="0"/>
        </c:dLbls>
        <c:gapWidth val="80"/>
        <c:overlap val="100"/>
        <c:axId val="1749353328"/>
        <c:axId val="1"/>
      </c:barChart>
      <c:catAx>
        <c:axId val="1749353328"/>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1749353328"/>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9603011635866E-2"/>
          <c:y val="7.6134699853587118E-2"/>
          <c:w val="0.96440793976728267"/>
          <c:h val="0.84773060029282576"/>
        </c:manualLayout>
      </c:layout>
      <c:barChart>
        <c:barDir val="col"/>
        <c:grouping val="stacked"/>
        <c:varyColors val="0"/>
        <c:ser>
          <c:idx val="0"/>
          <c:order val="0"/>
          <c:spPr>
            <a:solidFill>
              <a:srgbClr val="DBDBDB"/>
            </a:solidFill>
            <a:ln w="9525" algn="ctr">
              <a:solidFill>
                <a:schemeClr val="bg1"/>
              </a:solidFill>
              <a:prstDash val="solid"/>
            </a:ln>
          </c:spPr>
          <c:invertIfNegative val="0"/>
          <c:val>
            <c:numRef>
              <c:f>Sheet1!$A$1:$E$1</c:f>
              <c:numCache>
                <c:formatCode>General</c:formatCode>
                <c:ptCount val="5"/>
                <c:pt idx="0">
                  <c:v>0</c:v>
                </c:pt>
                <c:pt idx="1">
                  <c:v>0</c:v>
                </c:pt>
                <c:pt idx="2">
                  <c:v>100</c:v>
                </c:pt>
                <c:pt idx="3">
                  <c:v>100</c:v>
                </c:pt>
                <c:pt idx="4">
                  <c:v>100</c:v>
                </c:pt>
              </c:numCache>
            </c:numRef>
          </c:val>
          <c:extLst>
            <c:ext xmlns:c16="http://schemas.microsoft.com/office/drawing/2014/chart" uri="{C3380CC4-5D6E-409C-BE32-E72D297353CC}">
              <c16:uniqueId val="{00000000-9F83-4D6E-AD2C-CCF5796FADC6}"/>
            </c:ext>
          </c:extLst>
        </c:ser>
        <c:dLbls>
          <c:showLegendKey val="0"/>
          <c:showVal val="0"/>
          <c:showCatName val="0"/>
          <c:showSerName val="0"/>
          <c:showPercent val="0"/>
          <c:showBubbleSize val="0"/>
        </c:dLbls>
        <c:gapWidth val="80"/>
        <c:overlap val="100"/>
        <c:axId val="1811845808"/>
        <c:axId val="1"/>
      </c:barChart>
      <c:catAx>
        <c:axId val="1811845808"/>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181184580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03249830737983E-2"/>
          <c:y val="7.6134699853587118E-2"/>
          <c:w val="0.96479350033852407"/>
          <c:h val="0.84773060029282576"/>
        </c:manualLayout>
      </c:layout>
      <c:barChart>
        <c:barDir val="col"/>
        <c:grouping val="stacked"/>
        <c:varyColors val="0"/>
        <c:ser>
          <c:idx val="0"/>
          <c:order val="0"/>
          <c:spPr>
            <a:solidFill>
              <a:srgbClr val="DBDBDB"/>
            </a:solidFill>
            <a:ln w="9525" algn="ctr">
              <a:solidFill>
                <a:schemeClr val="bg1"/>
              </a:solidFill>
              <a:prstDash val="solid"/>
            </a:ln>
          </c:spPr>
          <c:invertIfNegative val="0"/>
          <c:dLbls>
            <c:dLbl>
              <c:idx val="2"/>
              <c:layout>
                <c:manualLayout>
                  <c:x val="0"/>
                  <c:y val="-0.1493411420204978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F5-4AED-91CC-A78633F74EC0}"/>
                </c:ext>
              </c:extLst>
            </c:dLbl>
            <c:dLbl>
              <c:idx val="3"/>
              <c:layout>
                <c:manualLayout>
                  <c:x val="0"/>
                  <c:y val="-0.1493411420204978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F5-4AED-91CC-A78633F74EC0}"/>
                </c:ext>
              </c:extLst>
            </c:dLbl>
            <c:dLbl>
              <c:idx val="4"/>
              <c:layout>
                <c:manualLayout>
                  <c:x val="0"/>
                  <c:y val="-0.1493411420204978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F5-4AED-91CC-A78633F74E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0</c:v>
                </c:pt>
                <c:pt idx="1">
                  <c:v>0</c:v>
                </c:pt>
                <c:pt idx="2">
                  <c:v>25.6</c:v>
                </c:pt>
                <c:pt idx="3">
                  <c:v>25.6</c:v>
                </c:pt>
                <c:pt idx="4">
                  <c:v>25.6</c:v>
                </c:pt>
              </c:numCache>
            </c:numRef>
          </c:val>
          <c:extLst>
            <c:ext xmlns:c16="http://schemas.microsoft.com/office/drawing/2014/chart" uri="{C3380CC4-5D6E-409C-BE32-E72D297353CC}">
              <c16:uniqueId val="{00000003-16F5-4AED-91CC-A78633F74EC0}"/>
            </c:ext>
          </c:extLst>
        </c:ser>
        <c:dLbls>
          <c:showLegendKey val="0"/>
          <c:showVal val="0"/>
          <c:showCatName val="0"/>
          <c:showSerName val="0"/>
          <c:showPercent val="0"/>
          <c:showBubbleSize val="0"/>
        </c:dLbls>
        <c:gapWidth val="80"/>
        <c:overlap val="100"/>
        <c:axId val="1811854544"/>
        <c:axId val="1"/>
      </c:barChart>
      <c:catAx>
        <c:axId val="1811854544"/>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1811854544"/>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03249830737983E-2"/>
          <c:y val="7.6134699853587118E-2"/>
          <c:w val="0.96479350033852407"/>
          <c:h val="0.84773060029282576"/>
        </c:manualLayout>
      </c:layout>
      <c:barChart>
        <c:barDir val="col"/>
        <c:grouping val="stacked"/>
        <c:varyColors val="0"/>
        <c:ser>
          <c:idx val="0"/>
          <c:order val="0"/>
          <c:spPr>
            <a:solidFill>
              <a:srgbClr val="DBDBDB"/>
            </a:solidFill>
            <a:ln w="9525" algn="ctr">
              <a:solidFill>
                <a:schemeClr val="bg1"/>
              </a:solidFill>
              <a:prstDash val="solid"/>
            </a:ln>
          </c:spPr>
          <c:invertIfNegative val="0"/>
          <c:dLbls>
            <c:dLbl>
              <c:idx val="2"/>
              <c:layout>
                <c:manualLayout>
                  <c:x val="0"/>
                  <c:y val="-4.3923865300146414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ABF-40D3-AD61-9767DA977BED}"/>
                </c:ext>
              </c:extLst>
            </c:dLbl>
            <c:dLbl>
              <c:idx val="3"/>
              <c:layout>
                <c:manualLayout>
                  <c:x val="0"/>
                  <c:y val="-4.3923865300146414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ABF-40D3-AD61-9767DA977BED}"/>
                </c:ext>
              </c:extLst>
            </c:dLbl>
            <c:dLbl>
              <c:idx val="4"/>
              <c:layout>
                <c:manualLayout>
                  <c:x val="0"/>
                  <c:y val="-4.3923865300146414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LID4096"/>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ABF-40D3-AD61-9767DA977B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0</c:v>
                </c:pt>
                <c:pt idx="1">
                  <c:v>0</c:v>
                </c:pt>
                <c:pt idx="2">
                  <c:v>100</c:v>
                </c:pt>
                <c:pt idx="3">
                  <c:v>100</c:v>
                </c:pt>
                <c:pt idx="4">
                  <c:v>100</c:v>
                </c:pt>
              </c:numCache>
            </c:numRef>
          </c:val>
          <c:extLst>
            <c:ext xmlns:c16="http://schemas.microsoft.com/office/drawing/2014/chart" uri="{C3380CC4-5D6E-409C-BE32-E72D297353CC}">
              <c16:uniqueId val="{00000003-3ABF-40D3-AD61-9767DA977BED}"/>
            </c:ext>
          </c:extLst>
        </c:ser>
        <c:dLbls>
          <c:showLegendKey val="0"/>
          <c:showVal val="0"/>
          <c:showCatName val="0"/>
          <c:showSerName val="0"/>
          <c:showPercent val="0"/>
          <c:showBubbleSize val="0"/>
        </c:dLbls>
        <c:gapWidth val="80"/>
        <c:overlap val="100"/>
        <c:axId val="1811842064"/>
        <c:axId val="1"/>
      </c:barChart>
      <c:catAx>
        <c:axId val="1811842064"/>
        <c:scaling>
          <c:orientation val="minMax"/>
        </c:scaling>
        <c:delete val="0"/>
        <c:axPos val="b"/>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93"/>
          <c:min val="0"/>
        </c:scaling>
        <c:delete val="1"/>
        <c:axPos val="l"/>
        <c:numFmt formatCode="General" sourceLinked="1"/>
        <c:majorTickMark val="out"/>
        <c:minorTickMark val="none"/>
        <c:tickLblPos val="nextTo"/>
        <c:crossAx val="1811842064"/>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23346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4" name="Tijdelijke aanduiding voor voettekst 3"/>
          <p:cNvSpPr>
            <a:spLocks noGrp="1"/>
          </p:cNvSpPr>
          <p:nvPr>
            <p:ph type="ftr" sz="quarter" idx="2"/>
          </p:nvPr>
        </p:nvSpPr>
        <p:spPr>
          <a:xfrm>
            <a:off x="1" y="9637483"/>
            <a:ext cx="2945659" cy="23346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50443" y="9637483"/>
            <a:ext cx="2945659" cy="233465"/>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105BA4F0-4399-43FC-95AF-A89BF753ED41}" type="slidenum">
              <a:rPr lang="nl-NL" altLang="en-US"/>
              <a:pPr/>
              <a:t>‹#›</a:t>
            </a:fld>
            <a:endParaRPr lang="nl-NL" altLang="en-US"/>
          </a:p>
        </p:txBody>
      </p:sp>
    </p:spTree>
    <p:extLst>
      <p:ext uri="{BB962C8B-B14F-4D97-AF65-F5344CB8AC3E}">
        <p14:creationId xmlns:p14="http://schemas.microsoft.com/office/powerpoint/2010/main" val="23046208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9T13:57:18.06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9T13:57:21.79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1,'4'0,"1"4,1 6,6 5,2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9T13:57:22.00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4T10:37:14.953"/>
    </inkml:context>
    <inkml:brush xml:id="br0">
      <inkml:brushProperty name="width" value="0.3" units="cm"/>
      <inkml:brushProperty name="height" value="0.6" units="cm"/>
      <inkml:brushProperty name="color" value="#00B0F0"/>
      <inkml:brushProperty name="tip" value="rectangle"/>
      <inkml:brushProperty name="rasterOp" value="maskPen"/>
      <inkml:brushProperty name="ignorePressure" value="1"/>
    </inkml:brush>
  </inkml:definitions>
  <inkml:trace contextRef="#ctx0" brushRef="#br0">0 202,'116'1,"128"-3,-183-5,-45 5,0 0,0 0,0 2,0 0,17 2,32 6,130-4,-155-4,78-9,-45 1,-57 7,0 0,1 0,-1-2,-1 0,1-2,0 1,17-9,-31 12,1-2,0 1,0 0,0-1,-1 1,0-1,0 1,0-1,1 0,-2 0,1 0,0-1,-1 1,0 0,0 0,0-1,0 1,0 0,0-1,-1 0,0-6,8-30,-6 37,-1 1,1-1,0 0,0 1,0-1,0 1,0 0,1-1,0 2,-2-1,2 0,0 1,0-1,-1 0,1 1,0 0,0 0,0 0,0 0,0 0,6 0,7 0,1-1,31 3,-31 0,-9 0,1-1,-1 2,2 1,-2-1,0 1,1-1,-1 3,0-2,-1 1,1 1,0 0,-1 0,10 9,4 6,-1 0,-2 1,16 22,-25-29,-1 0,-2-1,1 2,-2-1,6 16,4 13,-12-36,-1 1,0 0,0-1,-1 1,1 0,-2 0,1 0,-1 0,0 0,-1 0,-3 14,1-8,-1-1,-1 0,0 0,-1 1,-13 20,10-21,2 2,0 0,-7 18,12-26,0 1,0 0,1-2,-1 2,1 0,1-1,0 1,0 0,1 8,0-14,0 1,-1 0,2-1,-1 1,1-1,-2 1,2-1,0 1,0-1,-1 0,1 1,1-2,-2 1,2 0,-1 0,0-1,4 3,6 3,1-1,19 7,10 6,-34-14,1 0,-1 1,0 0,0 1,-1-1,0 2,0-2,-1 2,0 1,0-2,-1 2,0-1,0 2,-1-2,6 20,11 33,23 89,-31-104,1-1,42 86,-56-131,19 39,-12-27,0 1,-2-1,1 1,-2 1,0-1,0 1,-1 0,2 27,-4-29,-1 1,0 0,-1 0,1 0,-3-1,1 1,-1-1,-1 1,0-1,0 0,-1 0,-13 21,7-17,1 2,0-1,2 1,0 1,0 0,-4 22,6-14,1 0,2 0,-1 37,4-30,-1-3,2 0,0 0,3-1,13 59,-14-73,1 0,1 28,-4-32,-1 1,3-2,-1 2,1-1,8 22,-6-21,0-1,-2 1,4 19,-5-22,0 1,1-2,-1 1,2 0,-1-1,1 0,8 14,-7-17,-1-1,0 0,0 0,1-1,1 1,-1 0,0-1,1-1,7 6,4-2,0 0,23 7,-33-12,-1-1,-1 0,0 1,-1 0,1 0,0 1,0-1,6 5,-63-40,11 6,30 21,0-1,2 0,-17-14,20 14,0-2,1 1,-1-1,2 0,-8-18,-1-1,-73-176,55 123,23 62,-1 1,-1 1,-23-32,-11-5,55 66,-1 1,-1 0,1 2,10 20,-16-29,5 13,13 38,-18-42,2-1,0 1,0-2,1 1,10 14,24 38,-16-24,-11-11,-20-66,-18-37,21 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4T10:37:09.603"/>
    </inkml:context>
    <inkml:brush xml:id="br0">
      <inkml:brushProperty name="width" value="0.3" units="cm"/>
      <inkml:brushProperty name="height" value="0.6" units="cm"/>
      <inkml:brushProperty name="color" value="#00B0F0"/>
      <inkml:brushProperty name="tip" value="rectangle"/>
      <inkml:brushProperty name="rasterOp" value="maskPen"/>
      <inkml:brushProperty name="ignorePressure" value="1"/>
    </inkml:brush>
  </inkml:definitions>
  <inkml:trace contextRef="#ctx0" brushRef="#br0">0 0,'3'0,"1"0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4T10:41:40.536"/>
    </inkml:context>
    <inkml:brush xml:id="br0">
      <inkml:brushProperty name="width" value="0.3" units="cm"/>
      <inkml:brushProperty name="height" value="0.6" units="cm"/>
      <inkml:brushProperty name="color" value="#00B0F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257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850443" y="0"/>
            <a:ext cx="2945659" cy="257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5868DF-D8BD-409C-B6DB-626CBFA20D94}" type="datetimeFigureOut">
              <a:rPr lang="nl-NL"/>
              <a:pPr>
                <a:defRPr/>
              </a:pPr>
              <a:t>9-3-2022</a:t>
            </a:fld>
            <a:endParaRPr lang="nl-NL" dirty="0"/>
          </a:p>
        </p:txBody>
      </p:sp>
      <p:sp>
        <p:nvSpPr>
          <p:cNvPr id="4" name="Tijdelijke aanduiding voor dia-afbeelding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106363" y="4689515"/>
            <a:ext cx="6584950" cy="4442699"/>
          </a:xfrm>
          <a:prstGeom prst="rect">
            <a:avLst/>
          </a:prstGeom>
        </p:spPr>
        <p:txBody>
          <a:bodyPr vert="horz" lIns="91440" tIns="45720" rIns="91440" bIns="45720" rtlCol="0">
            <a:normAutofit/>
          </a:bodyPr>
          <a:lstStyle/>
          <a:p>
            <a:pPr lvl="0"/>
            <a:r>
              <a:rPr lang="nl-NL" noProof="0" dirty="0"/>
              <a:t>Klik om de modelstijlen te bewerken</a:t>
            </a:r>
          </a:p>
          <a:p>
            <a:pPr lvl="0"/>
            <a:r>
              <a:rPr lang="nl-NL" noProof="0" dirty="0"/>
              <a:t>Tweede niveau</a:t>
            </a:r>
          </a:p>
          <a:p>
            <a:pPr lvl="0"/>
            <a:r>
              <a:rPr lang="nl-NL" noProof="0" dirty="0"/>
              <a:t>Derde niveau</a:t>
            </a:r>
          </a:p>
          <a:p>
            <a:pPr lvl="0"/>
            <a:r>
              <a:rPr lang="nl-NL" noProof="0" dirty="0"/>
              <a:t>Vierde niveau</a:t>
            </a:r>
          </a:p>
          <a:p>
            <a:pPr lvl="0"/>
            <a:r>
              <a:rPr lang="nl-NL" noProof="0" dirty="0"/>
              <a:t>Vijfde niveau</a:t>
            </a:r>
          </a:p>
        </p:txBody>
      </p:sp>
      <p:sp>
        <p:nvSpPr>
          <p:cNvPr id="6" name="Tijdelijke aanduiding voor voettekst 5"/>
          <p:cNvSpPr>
            <a:spLocks noGrp="1"/>
          </p:cNvSpPr>
          <p:nvPr>
            <p:ph type="ftr" sz="quarter" idx="4"/>
          </p:nvPr>
        </p:nvSpPr>
        <p:spPr>
          <a:xfrm>
            <a:off x="1" y="9613774"/>
            <a:ext cx="2945659" cy="257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0443" y="9613774"/>
            <a:ext cx="2945659" cy="257175"/>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3894C14A-43FC-4077-9BE3-59190B437372}" type="slidenum">
              <a:rPr lang="nl-NL" altLang="en-US"/>
              <a:pPr/>
              <a:t>‹#›</a:t>
            </a:fld>
            <a:endParaRPr lang="nl-NL" altLang="en-US"/>
          </a:p>
        </p:txBody>
      </p:sp>
    </p:spTree>
    <p:extLst>
      <p:ext uri="{BB962C8B-B14F-4D97-AF65-F5344CB8AC3E}">
        <p14:creationId xmlns:p14="http://schemas.microsoft.com/office/powerpoint/2010/main" val="14743108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1pPr>
    <a:lvl2pPr marL="6286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2pPr>
    <a:lvl3pPr marL="10858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3pPr>
    <a:lvl4pPr marL="15430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4pPr>
    <a:lvl5pPr marL="20002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7</a:t>
            </a:fld>
            <a:endParaRPr lang="nl-NL" altLang="en-US"/>
          </a:p>
        </p:txBody>
      </p:sp>
    </p:spTree>
    <p:extLst>
      <p:ext uri="{BB962C8B-B14F-4D97-AF65-F5344CB8AC3E}">
        <p14:creationId xmlns:p14="http://schemas.microsoft.com/office/powerpoint/2010/main" val="249356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34.v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38.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8.bin"/><Relationship Id="rId9"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9.vml"/><Relationship Id="rId6" Type="http://schemas.openxmlformats.org/officeDocument/2006/relationships/image" Target="../media/image7.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7.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2"/>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6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0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2394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2"/>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25"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52140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2"/>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4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0007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2"/>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7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66451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2"/>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9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8798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2"/>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2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9290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4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6096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2"/>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6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1297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2"/>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9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04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7"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514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2"/>
            </p:custDataLst>
            <p:extLst>
              <p:ext uri="{D42A27DB-BD31-4B8C-83A1-F6EECF244321}">
                <p14:modId xmlns:p14="http://schemas.microsoft.com/office/powerpoint/2010/main" val="32053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71321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2"/>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4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587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2"/>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6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84754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2"/>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8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9753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2"/>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1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38356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2"/>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3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95004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394265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6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11470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2"/>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85"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371653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2"/>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09"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85511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2"/>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33"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1759468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2"/>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57"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r>
              <a:rPr lang="nl-NL"/>
              <a:t>Bron: </a:t>
            </a:r>
          </a:p>
        </p:txBody>
      </p:sp>
    </p:spTree>
    <p:extLst>
      <p:ext uri="{BB962C8B-B14F-4D97-AF65-F5344CB8AC3E}">
        <p14:creationId xmlns:p14="http://schemas.microsoft.com/office/powerpoint/2010/main" val="280726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2"/>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3"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701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94931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81"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userDrawn="1"/>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userDrawn="1"/>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669074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250377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05"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Box 7">
            <a:extLst>
              <a:ext uri="{FF2B5EF4-FFF2-40B4-BE49-F238E27FC236}">
                <a16:creationId xmlns:a16="http://schemas.microsoft.com/office/drawing/2014/main" id="{52146E83-4C14-47A3-B888-D33F15C317A7}"/>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525030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2"/>
            </p:custDataLst>
            <p:extLst>
              <p:ext uri="{D42A27DB-BD31-4B8C-83A1-F6EECF244321}">
                <p14:modId xmlns:p14="http://schemas.microsoft.com/office/powerpoint/2010/main" val="410929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29"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1267602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2"/>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53"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71939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2"/>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77"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505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2"/>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01"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713890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2"/>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2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pPr marL="0" indent="0">
              <a:buFont typeface="Wingdings" panose="05000000000000000000" pitchFamily="2" charset="2"/>
              <a:buNone/>
            </a:pPr>
            <a:r>
              <a:rPr lang="nl-NL" dirty="0"/>
              <a:t>Bron: </a:t>
            </a:r>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6305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2"/>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49"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466930"/>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4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2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2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2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2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Auteurs</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a:t>
            </a:r>
            <a:r>
              <a:rPr kumimoji="0" lang="nl-NL" sz="12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Commons</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r>
              <a:rPr kumimoji="0" lang="nl-NL" sz="12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Attribution</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4.0 International License. Een kopie van deze licentie is hier te vinden: http://creativecommons.org/licenses/by/4.0/</a:t>
            </a:r>
            <a:endParaRPr lang="nl-NL" sz="12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sz="12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rechtenvrij</a:t>
            </a:r>
            <a:endPar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3" name="Picture Placeholder 1">
            <a:extLst>
              <a:ext uri="{FF2B5EF4-FFF2-40B4-BE49-F238E27FC236}">
                <a16:creationId xmlns:a16="http://schemas.microsoft.com/office/drawing/2014/main" id="{34B469A5-63FD-4BF3-B7BE-9AEE127A3839}"/>
              </a:ext>
            </a:extLst>
          </p:cNvPr>
          <p:cNvSpPr>
            <a:spLocks noGrp="1"/>
          </p:cNvSpPr>
          <p:nvPr>
            <p:ph type="pic" sz="quarter" idx="21" hasCustomPrompt="1"/>
          </p:nvPr>
        </p:nvSpPr>
        <p:spPr>
          <a:xfrm>
            <a:off x="662780" y="2130555"/>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34" name="Content 1">
            <a:extLst>
              <a:ext uri="{FF2B5EF4-FFF2-40B4-BE49-F238E27FC236}">
                <a16:creationId xmlns:a16="http://schemas.microsoft.com/office/drawing/2014/main" id="{1B691F1D-9B44-40EA-88DE-05CA83ABAAD0}"/>
              </a:ext>
            </a:extLst>
          </p:cNvPr>
          <p:cNvSpPr>
            <a:spLocks noGrp="1"/>
          </p:cNvSpPr>
          <p:nvPr>
            <p:ph type="body" sz="quarter" idx="31" hasCustomPrompt="1"/>
          </p:nvPr>
        </p:nvSpPr>
        <p:spPr>
          <a:xfrm>
            <a:off x="1605727" y="2130555"/>
            <a:ext cx="7677421"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35" name="Picture Placeholder 1">
            <a:extLst>
              <a:ext uri="{FF2B5EF4-FFF2-40B4-BE49-F238E27FC236}">
                <a16:creationId xmlns:a16="http://schemas.microsoft.com/office/drawing/2014/main" id="{A84859F6-DC6B-40D0-A00E-B600EFE1BDBE}"/>
              </a:ext>
            </a:extLst>
          </p:cNvPr>
          <p:cNvSpPr>
            <a:spLocks noGrp="1"/>
          </p:cNvSpPr>
          <p:nvPr>
            <p:ph type="pic" sz="quarter" idx="32" hasCustomPrompt="1"/>
          </p:nvPr>
        </p:nvSpPr>
        <p:spPr>
          <a:xfrm>
            <a:off x="662780" y="308298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36" name="Content 1">
            <a:extLst>
              <a:ext uri="{FF2B5EF4-FFF2-40B4-BE49-F238E27FC236}">
                <a16:creationId xmlns:a16="http://schemas.microsoft.com/office/drawing/2014/main" id="{F5CA9C91-8133-464A-A0B8-98D0A1B59ABD}"/>
              </a:ext>
            </a:extLst>
          </p:cNvPr>
          <p:cNvSpPr>
            <a:spLocks noGrp="1"/>
          </p:cNvSpPr>
          <p:nvPr>
            <p:ph type="body" sz="quarter" idx="33" hasCustomPrompt="1"/>
          </p:nvPr>
        </p:nvSpPr>
        <p:spPr>
          <a:xfrm>
            <a:off x="1605727" y="3082983"/>
            <a:ext cx="7677421"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Tree>
    <p:extLst>
      <p:ext uri="{BB962C8B-B14F-4D97-AF65-F5344CB8AC3E}">
        <p14:creationId xmlns:p14="http://schemas.microsoft.com/office/powerpoint/2010/main" val="138564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EB917-13A2-405E-A92B-EDC4551BC41B}"/>
              </a:ext>
            </a:extLst>
          </p:cNvPr>
          <p:cNvGraphicFramePr>
            <a:graphicFrameLocks noChangeAspect="1"/>
          </p:cNvGraphicFramePr>
          <p:nvPr userDrawn="1">
            <p:custDataLst>
              <p:tags r:id="rId2"/>
            </p:custDataLst>
            <p:extLst>
              <p:ext uri="{D42A27DB-BD31-4B8C-83A1-F6EECF244321}">
                <p14:modId xmlns:p14="http://schemas.microsoft.com/office/powerpoint/2010/main" val="318441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967"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FCBEB917-13A2-405E-A92B-EDC4551BC4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671BC50-4C89-4F31-A882-036CD697ACD8}"/>
              </a:ext>
            </a:extLst>
          </p:cNvPr>
          <p:cNvSpPr/>
          <p:nvPr userDrawn="1">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nl-NL"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dirty="0"/>
              <a:t>Edit Master text styles</a:t>
            </a:r>
          </a:p>
        </p:txBody>
      </p:sp>
    </p:spTree>
    <p:extLst>
      <p:ext uri="{BB962C8B-B14F-4D97-AF65-F5344CB8AC3E}">
        <p14:creationId xmlns:p14="http://schemas.microsoft.com/office/powerpoint/2010/main" val="604841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Box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F522F9-7A4D-4D6B-AAD3-1D9D6B5EC991}"/>
              </a:ext>
            </a:extLst>
          </p:cNvPr>
          <p:cNvGraphicFramePr>
            <a:graphicFrameLocks noChangeAspect="1"/>
          </p:cNvGraphicFramePr>
          <p:nvPr userDrawn="1">
            <p:custDataLst>
              <p:tags r:id="rId2"/>
            </p:custDataLst>
            <p:extLst>
              <p:ext uri="{D42A27DB-BD31-4B8C-83A1-F6EECF244321}">
                <p14:modId xmlns:p14="http://schemas.microsoft.com/office/powerpoint/2010/main" val="2179778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037"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32F522F9-7A4D-4D6B-AAD3-1D9D6B5EC99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BF039C1-F4EE-433F-8B2E-211C9464868C}"/>
              </a:ext>
            </a:extLst>
          </p:cNvPr>
          <p:cNvSpPr/>
          <p:nvPr userDrawn="1">
            <p:custDataLst>
              <p:tags r:id="rId3"/>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p:txBody>
          <a:bodyPr/>
          <a:lstStyle/>
          <a:p>
            <a:fld id="{D1D7975E-A74A-4535-9A3E-8E238F697EA4}" type="datetimeFigureOut">
              <a:rPr lang="nl-NL" smtClean="0"/>
              <a:pPr/>
              <a:t>9-3-2022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p:nvPr>
        </p:nvSpPr>
        <p:spPr>
          <a:xfrm>
            <a:off x="666750" y="1228725"/>
            <a:ext cx="10872000" cy="247650"/>
          </a:xfrm>
        </p:spPr>
        <p:txBody>
          <a:bodyPr/>
          <a:lstStyle/>
          <a:p>
            <a:pPr lvl="0"/>
            <a:r>
              <a:rPr lang="nl-NL"/>
              <a:t>Klik om de modelstijlen te bewerken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nl-NL"/>
              <a:t>Klik om de stijl te bewerken</a:t>
            </a:r>
            <a:endParaRPr lang="nl-NL" dirty="0"/>
          </a:p>
        </p:txBody>
      </p:sp>
    </p:spTree>
    <p:extLst>
      <p:ext uri="{BB962C8B-B14F-4D97-AF65-F5344CB8AC3E}">
        <p14:creationId xmlns:p14="http://schemas.microsoft.com/office/powerpoint/2010/main" val="100703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2"/>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2641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2"/>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81"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1327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2"/>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05"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6160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2"/>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29"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5799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2"/>
            </p:custDataLst>
            <p:extLst>
              <p:ext uri="{D42A27DB-BD31-4B8C-83A1-F6EECF244321}">
                <p14:modId xmlns:p14="http://schemas.microsoft.com/office/powerpoint/2010/main" val="4015266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53"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8433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2"/>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7" name="think-cell Slide" r:id="rId5" imgW="501" imgH="502" progId="TCLayout.ActiveDocument.1">
                  <p:embed/>
                </p:oleObj>
              </mc:Choice>
              <mc:Fallback>
                <p:oleObj name="think-cell Slide" r:id="rId5" imgW="501" imgH="50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endParaRPr lang="nl-NL" dirty="0"/>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223536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8448774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63" name="think-cell Slide" r:id="rId44" imgW="470" imgH="469" progId="TCLayout.ActiveDocument.1">
                  <p:embed/>
                </p:oleObj>
              </mc:Choice>
              <mc:Fallback>
                <p:oleObj name="think-cell Slide" r:id="rId44" imgW="470" imgH="469" progId="TCLayout.ActiveDocument.1">
                  <p:embed/>
                  <p:pic>
                    <p:nvPicPr>
                      <p:cNvPr id="0" name=""/>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Tree>
    <p:extLst>
      <p:ext uri="{BB962C8B-B14F-4D97-AF65-F5344CB8AC3E}">
        <p14:creationId xmlns:p14="http://schemas.microsoft.com/office/powerpoint/2010/main" val="1690676330"/>
      </p:ext>
    </p:extLst>
  </p:cSld>
  <p:clrMap bg1="lt1" tx1="dk1" bg2="lt2" tx2="dk2" accent1="accent1" accent2="accent2" accent3="accent3" accent4="accent4" accent5="accent5" accent6="accent6" hlink="hlink" folHlink="folHlink"/>
  <p:sldLayoutIdLst>
    <p:sldLayoutId id="2147484008" r:id="rId1"/>
    <p:sldLayoutId id="2147484002" r:id="rId2"/>
    <p:sldLayoutId id="2147483962" r:id="rId3"/>
    <p:sldLayoutId id="2147483994" r:id="rId4"/>
    <p:sldLayoutId id="2147484007" r:id="rId5"/>
    <p:sldLayoutId id="2147483996" r:id="rId6"/>
    <p:sldLayoutId id="2147483997" r:id="rId7"/>
    <p:sldLayoutId id="2147484014" r:id="rId8"/>
    <p:sldLayoutId id="2147483973" r:id="rId9"/>
    <p:sldLayoutId id="2147483963" r:id="rId10"/>
    <p:sldLayoutId id="2147484010" r:id="rId11"/>
    <p:sldLayoutId id="2147483969" r:id="rId12"/>
    <p:sldLayoutId id="2147483964" r:id="rId13"/>
    <p:sldLayoutId id="2147483967" r:id="rId14"/>
    <p:sldLayoutId id="2147483968" r:id="rId15"/>
    <p:sldLayoutId id="2147484000" r:id="rId16"/>
    <p:sldLayoutId id="2147483966" r:id="rId17"/>
    <p:sldLayoutId id="2147483970" r:id="rId18"/>
    <p:sldLayoutId id="2147484009" r:id="rId19"/>
    <p:sldLayoutId id="2147483975" r:id="rId20"/>
    <p:sldLayoutId id="2147483974" r:id="rId21"/>
    <p:sldLayoutId id="2147483972" r:id="rId22"/>
    <p:sldLayoutId id="2147483987" r:id="rId23"/>
    <p:sldLayoutId id="2147484001" r:id="rId24"/>
    <p:sldLayoutId id="2147483988" r:id="rId25"/>
    <p:sldLayoutId id="2147483965" r:id="rId26"/>
    <p:sldLayoutId id="2147484003" r:id="rId27"/>
    <p:sldLayoutId id="2147484004" r:id="rId28"/>
    <p:sldLayoutId id="2147484005" r:id="rId29"/>
    <p:sldLayoutId id="2147484012" r:id="rId30"/>
    <p:sldLayoutId id="2147484011" r:id="rId31"/>
    <p:sldLayoutId id="2147484013" r:id="rId32"/>
    <p:sldLayoutId id="2147483989" r:id="rId33"/>
    <p:sldLayoutId id="2147483995" r:id="rId34"/>
    <p:sldLayoutId id="2147483993" r:id="rId35"/>
    <p:sldLayoutId id="2147483991" r:id="rId36"/>
    <p:sldLayoutId id="2147484006" r:id="rId37"/>
    <p:sldLayoutId id="2147484017" r:id="rId38"/>
    <p:sldLayoutId id="2147484018" r:id="rId39"/>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415" userDrawn="1">
          <p15:clr>
            <a:srgbClr val="F26B43"/>
          </p15:clr>
        </p15:guide>
        <p15:guide id="3" pos="3840" userDrawn="1">
          <p15:clr>
            <a:srgbClr val="F26B43"/>
          </p15:clr>
        </p15:guide>
        <p15:guide id="4" orient="horz" pos="3974" userDrawn="1">
          <p15:clr>
            <a:srgbClr val="F26B43"/>
          </p15:clr>
        </p15:guide>
        <p15:guide id="5" orient="horz" pos="754" userDrawn="1">
          <p15:clr>
            <a:srgbClr val="F26B43"/>
          </p15:clr>
        </p15:guide>
        <p15:guide id="6" orient="horz" pos="1003" userDrawn="1">
          <p15:clr>
            <a:srgbClr val="F26B43"/>
          </p15:clr>
        </p15:guide>
        <p15:guide id="7" pos="72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4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88.xml"/><Relationship Id="rId1" Type="http://schemas.openxmlformats.org/officeDocument/2006/relationships/vmlDrawing" Target="../drawings/vmlDrawing50.vml"/><Relationship Id="rId6" Type="http://schemas.openxmlformats.org/officeDocument/2006/relationships/hyperlink" Target="https://www.itspublic.nl/wp-content/uploads/2021/03/Publieke-business-case-its-public-202103.pdf" TargetMode="External"/><Relationship Id="rId5" Type="http://schemas.openxmlformats.org/officeDocument/2006/relationships/image" Target="../media/image7.emf"/><Relationship Id="rId4" Type="http://schemas.openxmlformats.org/officeDocument/2006/relationships/oleObject" Target="../embeddings/oleObject50.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vmlDrawing" Target="../drawings/vmlDrawing51.vml"/><Relationship Id="rId6" Type="http://schemas.openxmlformats.org/officeDocument/2006/relationships/image" Target="../media/image12.jpg"/><Relationship Id="rId5" Type="http://schemas.openxmlformats.org/officeDocument/2006/relationships/image" Target="../media/image7.emf"/><Relationship Id="rId4"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slideLayout" Target="../slideLayouts/slideLayout3.xml"/><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tags" Target="../tags/tag90.xml"/><Relationship Id="rId1" Type="http://schemas.openxmlformats.org/officeDocument/2006/relationships/vmlDrawing" Target="../drawings/vmlDrawing52.v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7.emf"/><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oleObject" Target="../embeddings/oleObject52.bin"/><Relationship Id="rId9" Type="http://schemas.openxmlformats.org/officeDocument/2006/relationships/image" Target="../media/image40.sv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4.png"/><Relationship Id="rId3" Type="http://schemas.openxmlformats.org/officeDocument/2006/relationships/slideLayout" Target="../slideLayouts/slideLayout3.xml"/><Relationship Id="rId21" Type="http://schemas.openxmlformats.org/officeDocument/2006/relationships/image" Target="../media/image60.svg"/><Relationship Id="rId7" Type="http://schemas.openxmlformats.org/officeDocument/2006/relationships/image" Target="../media/image47.png"/><Relationship Id="rId12" Type="http://schemas.openxmlformats.org/officeDocument/2006/relationships/customXml" Target="../ink/ink5.xml"/><Relationship Id="rId17" Type="http://schemas.openxmlformats.org/officeDocument/2006/relationships/image" Target="../media/image56.svg"/><Relationship Id="rId25" Type="http://schemas.openxmlformats.org/officeDocument/2006/relationships/image" Target="../media/image63.svg"/><Relationship Id="rId2" Type="http://schemas.openxmlformats.org/officeDocument/2006/relationships/tags" Target="../tags/tag91.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vmlDrawing" Target="../drawings/vmlDrawing53.vml"/><Relationship Id="rId6" Type="http://schemas.openxmlformats.org/officeDocument/2006/relationships/customXml" Target="../ink/ink4.xml"/><Relationship Id="rId11" Type="http://schemas.openxmlformats.org/officeDocument/2006/relationships/image" Target="../media/image51.svg"/><Relationship Id="rId24" Type="http://schemas.openxmlformats.org/officeDocument/2006/relationships/image" Target="../media/image62.png"/><Relationship Id="rId5" Type="http://schemas.openxmlformats.org/officeDocument/2006/relationships/image" Target="../media/image7.emf"/><Relationship Id="rId15" Type="http://schemas.openxmlformats.org/officeDocument/2006/relationships/image" Target="../media/image54.svg"/><Relationship Id="rId23" Type="http://schemas.openxmlformats.org/officeDocument/2006/relationships/image" Target="../media/image64.png"/><Relationship Id="rId10" Type="http://schemas.openxmlformats.org/officeDocument/2006/relationships/image" Target="../media/image50.png"/><Relationship Id="rId19" Type="http://schemas.openxmlformats.org/officeDocument/2006/relationships/image" Target="../media/image58.svg"/><Relationship Id="rId4" Type="http://schemas.openxmlformats.org/officeDocument/2006/relationships/oleObject" Target="../embeddings/oleObject53.bin"/><Relationship Id="rId9" Type="http://schemas.openxmlformats.org/officeDocument/2006/relationships/image" Target="../media/image49.svg"/><Relationship Id="rId14" Type="http://schemas.openxmlformats.org/officeDocument/2006/relationships/image" Target="../media/image53.png"/><Relationship Id="rId22"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8.svg"/><Relationship Id="rId2" Type="http://schemas.openxmlformats.org/officeDocument/2006/relationships/tags" Target="../tags/tag92.xml"/><Relationship Id="rId1" Type="http://schemas.openxmlformats.org/officeDocument/2006/relationships/vmlDrawing" Target="../drawings/vmlDrawing54.vml"/><Relationship Id="rId6" Type="http://schemas.openxmlformats.org/officeDocument/2006/relationships/image" Target="../media/image37.png"/><Relationship Id="rId5" Type="http://schemas.openxmlformats.org/officeDocument/2006/relationships/image" Target="../media/image7.emf"/><Relationship Id="rId4"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3.xml"/><Relationship Id="rId1" Type="http://schemas.openxmlformats.org/officeDocument/2006/relationships/vmlDrawing" Target="../drawings/vmlDrawing55.vml"/><Relationship Id="rId6" Type="http://schemas.openxmlformats.org/officeDocument/2006/relationships/slide" Target="slide16.xml"/><Relationship Id="rId5" Type="http://schemas.openxmlformats.org/officeDocument/2006/relationships/image" Target="../media/image7.emf"/><Relationship Id="rId4"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chart" Target="../charts/chart5.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chart" Target="../charts/chart4.xml"/><Relationship Id="rId2" Type="http://schemas.openxmlformats.org/officeDocument/2006/relationships/tags" Target="../tags/tag94.xml"/><Relationship Id="rId1" Type="http://schemas.openxmlformats.org/officeDocument/2006/relationships/vmlDrawing" Target="../drawings/vmlDrawing56.vml"/><Relationship Id="rId6" Type="http://schemas.openxmlformats.org/officeDocument/2006/relationships/tags" Target="../tags/tag98.xml"/><Relationship Id="rId11" Type="http://schemas.openxmlformats.org/officeDocument/2006/relationships/chart" Target="../charts/chart3.xml"/><Relationship Id="rId5" Type="http://schemas.openxmlformats.org/officeDocument/2006/relationships/tags" Target="../tags/tag97.xml"/><Relationship Id="rId10" Type="http://schemas.openxmlformats.org/officeDocument/2006/relationships/image" Target="../media/image7.emf"/><Relationship Id="rId4" Type="http://schemas.openxmlformats.org/officeDocument/2006/relationships/tags" Target="../tags/tag96.xml"/><Relationship Id="rId9" Type="http://schemas.openxmlformats.org/officeDocument/2006/relationships/oleObject" Target="../embeddings/oleObject56.bin"/><Relationship Id="rId1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0.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s/_rels/slide1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slideLayout" Target="../slideLayouts/slideLayout14.xml"/><Relationship Id="rId7" Type="http://schemas.openxmlformats.org/officeDocument/2006/relationships/image" Target="../media/image41.png"/><Relationship Id="rId2" Type="http://schemas.openxmlformats.org/officeDocument/2006/relationships/tags" Target="../tags/tag101.xml"/><Relationship Id="rId1" Type="http://schemas.openxmlformats.org/officeDocument/2006/relationships/vmlDrawing" Target="../drawings/vmlDrawing58.vml"/><Relationship Id="rId6" Type="http://schemas.openxmlformats.org/officeDocument/2006/relationships/hyperlink" Target="https://www.rwseconomie.nl/kengetallen" TargetMode="External"/><Relationship Id="rId5" Type="http://schemas.openxmlformats.org/officeDocument/2006/relationships/image" Target="../media/image7.emf"/><Relationship Id="rId4"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4.xml"/><Relationship Id="rId7" Type="http://schemas.openxmlformats.org/officeDocument/2006/relationships/image" Target="../media/image40.svg"/><Relationship Id="rId2" Type="http://schemas.openxmlformats.org/officeDocument/2006/relationships/tags" Target="../tags/tag102.xml"/><Relationship Id="rId1" Type="http://schemas.openxmlformats.org/officeDocument/2006/relationships/vmlDrawing" Target="../drawings/vmlDrawing59.vml"/><Relationship Id="rId6" Type="http://schemas.openxmlformats.org/officeDocument/2006/relationships/image" Target="../media/image39.png"/><Relationship Id="rId5" Type="http://schemas.openxmlformats.org/officeDocument/2006/relationships/image" Target="../media/image7.emf"/><Relationship Id="rId10" Type="http://schemas.openxmlformats.org/officeDocument/2006/relationships/image" Target="../media/image66.svg"/><Relationship Id="rId4" Type="http://schemas.openxmlformats.org/officeDocument/2006/relationships/oleObject" Target="../embeddings/oleObject59.bin"/><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jpg"/><Relationship Id="rId2" Type="http://schemas.openxmlformats.org/officeDocument/2006/relationships/tags" Target="../tags/tag76.xml"/><Relationship Id="rId1" Type="http://schemas.openxmlformats.org/officeDocument/2006/relationships/vmlDrawing" Target="../drawings/vmlDrawing42.v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oleObject" Target="../embeddings/oleObject42.bin"/></Relationships>
</file>

<file path=ppt/slides/_rels/slide20.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slideLayout" Target="../slideLayouts/slideLayout2.xml"/><Relationship Id="rId18" Type="http://schemas.openxmlformats.org/officeDocument/2006/relationships/chart" Target="../charts/chart9.xml"/><Relationship Id="rId3" Type="http://schemas.openxmlformats.org/officeDocument/2006/relationships/tags" Target="../tags/tag104.xml"/><Relationship Id="rId21" Type="http://schemas.openxmlformats.org/officeDocument/2006/relationships/image" Target="../media/image40.svg"/><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chart" Target="../charts/chart8.xml"/><Relationship Id="rId2" Type="http://schemas.openxmlformats.org/officeDocument/2006/relationships/tags" Target="../tags/tag103.xml"/><Relationship Id="rId16" Type="http://schemas.openxmlformats.org/officeDocument/2006/relationships/chart" Target="../charts/chart7.xml"/><Relationship Id="rId20" Type="http://schemas.openxmlformats.org/officeDocument/2006/relationships/image" Target="../media/image39.png"/><Relationship Id="rId1" Type="http://schemas.openxmlformats.org/officeDocument/2006/relationships/vmlDrawing" Target="../drawings/vmlDrawing60.v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image" Target="../media/image7.emf"/><Relationship Id="rId10" Type="http://schemas.openxmlformats.org/officeDocument/2006/relationships/tags" Target="../tags/tag111.xml"/><Relationship Id="rId19" Type="http://schemas.openxmlformats.org/officeDocument/2006/relationships/chart" Target="../charts/chart10.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4.svg"/><Relationship Id="rId2" Type="http://schemas.openxmlformats.org/officeDocument/2006/relationships/tags" Target="../tags/tag114.xml"/><Relationship Id="rId1" Type="http://schemas.openxmlformats.org/officeDocument/2006/relationships/vmlDrawing" Target="../drawings/vmlDrawing61.vml"/><Relationship Id="rId6" Type="http://schemas.openxmlformats.org/officeDocument/2006/relationships/image" Target="../media/image43.png"/><Relationship Id="rId5" Type="http://schemas.openxmlformats.org/officeDocument/2006/relationships/image" Target="../media/image7.emf"/><Relationship Id="rId4" Type="http://schemas.openxmlformats.org/officeDocument/2006/relationships/oleObject" Target="../embeddings/oleObject61.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6.svg"/><Relationship Id="rId2" Type="http://schemas.openxmlformats.org/officeDocument/2006/relationships/tags" Target="../tags/tag115.xml"/><Relationship Id="rId1" Type="http://schemas.openxmlformats.org/officeDocument/2006/relationships/vmlDrawing" Target="../drawings/vmlDrawing62.vml"/><Relationship Id="rId6" Type="http://schemas.openxmlformats.org/officeDocument/2006/relationships/image" Target="../media/image45.png"/><Relationship Id="rId5" Type="http://schemas.openxmlformats.org/officeDocument/2006/relationships/image" Target="../media/image7.emf"/><Relationship Id="rId4" Type="http://schemas.openxmlformats.org/officeDocument/2006/relationships/oleObject" Target="../embeddings/oleObject62.bin"/></Relationships>
</file>

<file path=ppt/slides/_rels/slide23.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3" Type="http://schemas.openxmlformats.org/officeDocument/2006/relationships/slideLayout" Target="../slideLayouts/slideLayout3.xml"/><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tags" Target="../tags/tag116.xml"/><Relationship Id="rId16" Type="http://schemas.openxmlformats.org/officeDocument/2006/relationships/image" Target="../media/image76.svg"/><Relationship Id="rId1" Type="http://schemas.openxmlformats.org/officeDocument/2006/relationships/vmlDrawing" Target="../drawings/vmlDrawing63.vml"/><Relationship Id="rId6" Type="http://schemas.openxmlformats.org/officeDocument/2006/relationships/hyperlink" Target="mailto:jerien.denblanken@itspublic.nl?subject=Hulp%20bij%20MKBA" TargetMode="External"/><Relationship Id="rId11" Type="http://schemas.openxmlformats.org/officeDocument/2006/relationships/image" Target="../media/image71.png"/><Relationship Id="rId5" Type="http://schemas.openxmlformats.org/officeDocument/2006/relationships/image" Target="../media/image7.emf"/><Relationship Id="rId15" Type="http://schemas.openxmlformats.org/officeDocument/2006/relationships/image" Target="../media/image75.png"/><Relationship Id="rId10" Type="http://schemas.openxmlformats.org/officeDocument/2006/relationships/image" Target="../media/image70.svg"/><Relationship Id="rId4" Type="http://schemas.openxmlformats.org/officeDocument/2006/relationships/oleObject" Target="../embeddings/oleObject63.bin"/><Relationship Id="rId9" Type="http://schemas.openxmlformats.org/officeDocument/2006/relationships/image" Target="../media/image69.png"/><Relationship Id="rId14" Type="http://schemas.openxmlformats.org/officeDocument/2006/relationships/image" Target="../media/image74.svg"/></Relationships>
</file>

<file path=ppt/slides/_rels/slide24.xml.rels><?xml version="1.0" encoding="UTF-8" standalone="yes"?>
<Relationships xmlns="http://schemas.openxmlformats.org/package/2006/relationships"><Relationship Id="rId8" Type="http://schemas.openxmlformats.org/officeDocument/2006/relationships/hyperlink" Target="https://www.linkedin.com/company/itspublic/" TargetMode="External"/><Relationship Id="rId3" Type="http://schemas.openxmlformats.org/officeDocument/2006/relationships/slideLayout" Target="../slideLayouts/slideLayout3.xml"/><Relationship Id="rId7" Type="http://schemas.openxmlformats.org/officeDocument/2006/relationships/hyperlink" Target="https://www.itspublic.nl/materialen/" TargetMode="External"/><Relationship Id="rId2" Type="http://schemas.openxmlformats.org/officeDocument/2006/relationships/tags" Target="../tags/tag117.xml"/><Relationship Id="rId1" Type="http://schemas.openxmlformats.org/officeDocument/2006/relationships/vmlDrawing" Target="../drawings/vmlDrawing64.vml"/><Relationship Id="rId6" Type="http://schemas.openxmlformats.org/officeDocument/2006/relationships/hyperlink" Target="https://www.toolboxbeleidsevaluaties.nl/onderzoeksmethoden" TargetMode="External"/><Relationship Id="rId5" Type="http://schemas.openxmlformats.org/officeDocument/2006/relationships/image" Target="../media/image7.emf"/><Relationship Id="rId10" Type="http://schemas.openxmlformats.org/officeDocument/2006/relationships/image" Target="../media/image78.svg"/><Relationship Id="rId4" Type="http://schemas.openxmlformats.org/officeDocument/2006/relationships/oleObject" Target="../embeddings/oleObject64.bin"/><Relationship Id="rId9"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vmlDrawing" Target="../drawings/vmlDrawing43.vml"/><Relationship Id="rId6" Type="http://schemas.openxmlformats.org/officeDocument/2006/relationships/image" Target="../media/image11.jpg"/><Relationship Id="rId5" Type="http://schemas.openxmlformats.org/officeDocument/2006/relationships/image" Target="../media/image7.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slideLayout" Target="../slideLayouts/slideLayout2.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tags" Target="../tags/tag78.xml"/><Relationship Id="rId1" Type="http://schemas.openxmlformats.org/officeDocument/2006/relationships/vmlDrawing" Target="../drawings/vmlDrawing44.v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7.emf"/><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oleObject" Target="../embeddings/oleObject44.bin"/><Relationship Id="rId9" Type="http://schemas.openxmlformats.org/officeDocument/2006/relationships/image" Target="../media/image16.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chart" Target="../charts/chart1.xml"/><Relationship Id="rId2" Type="http://schemas.openxmlformats.org/officeDocument/2006/relationships/tags" Target="../tags/tag79.xml"/><Relationship Id="rId1" Type="http://schemas.openxmlformats.org/officeDocument/2006/relationships/vmlDrawing" Target="../drawings/vmlDrawing45.vml"/><Relationship Id="rId6" Type="http://schemas.openxmlformats.org/officeDocument/2006/relationships/image" Target="../media/image7.emf"/><Relationship Id="rId5" Type="http://schemas.openxmlformats.org/officeDocument/2006/relationships/oleObject" Target="../embeddings/oleObject45.bin"/><Relationship Id="rId4"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3.xml"/><Relationship Id="rId3" Type="http://schemas.openxmlformats.org/officeDocument/2006/relationships/tags" Target="../tags/tag82.xml"/><Relationship Id="rId7" Type="http://schemas.openxmlformats.org/officeDocument/2006/relationships/chart" Target="../charts/chart2.xml"/><Relationship Id="rId12" Type="http://schemas.openxmlformats.org/officeDocument/2006/relationships/image" Target="../media/image25.png"/><Relationship Id="rId2" Type="http://schemas.openxmlformats.org/officeDocument/2006/relationships/tags" Target="../tags/tag81.xml"/><Relationship Id="rId1" Type="http://schemas.openxmlformats.org/officeDocument/2006/relationships/vmlDrawing" Target="../drawings/vmlDrawing46.vml"/><Relationship Id="rId6" Type="http://schemas.openxmlformats.org/officeDocument/2006/relationships/image" Target="../media/image7.emf"/><Relationship Id="rId11" Type="http://schemas.openxmlformats.org/officeDocument/2006/relationships/customXml" Target="../ink/ink2.xml"/><Relationship Id="rId5" Type="http://schemas.openxmlformats.org/officeDocument/2006/relationships/oleObject" Target="../embeddings/oleObject46.bin"/><Relationship Id="rId10" Type="http://schemas.openxmlformats.org/officeDocument/2006/relationships/image" Target="../media/image24.png"/><Relationship Id="rId4" Type="http://schemas.openxmlformats.org/officeDocument/2006/relationships/slideLayout" Target="../slideLayouts/slideLayout20.xml"/><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7.emf"/><Relationship Id="rId2" Type="http://schemas.openxmlformats.org/officeDocument/2006/relationships/tags" Target="../tags/tag83.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notesSlide" Target="../notesSlides/notesSlide1.xml"/><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slideLayout" Target="../slideLayouts/slideLayout2.xml"/><Relationship Id="rId7" Type="http://schemas.openxmlformats.org/officeDocument/2006/relationships/image" Target="../media/image24.svg"/><Relationship Id="rId12" Type="http://schemas.openxmlformats.org/officeDocument/2006/relationships/image" Target="../media/image31.png"/><Relationship Id="rId2" Type="http://schemas.openxmlformats.org/officeDocument/2006/relationships/tags" Target="../tags/tag85.xml"/><Relationship Id="rId1" Type="http://schemas.openxmlformats.org/officeDocument/2006/relationships/vmlDrawing" Target="../drawings/vmlDrawing48.vml"/><Relationship Id="rId6" Type="http://schemas.openxmlformats.org/officeDocument/2006/relationships/image" Target="../media/image23.png"/><Relationship Id="rId11" Type="http://schemas.openxmlformats.org/officeDocument/2006/relationships/image" Target="../media/image30.svg"/><Relationship Id="rId5" Type="http://schemas.openxmlformats.org/officeDocument/2006/relationships/image" Target="../media/image7.emf"/><Relationship Id="rId10" Type="http://schemas.openxmlformats.org/officeDocument/2006/relationships/image" Target="../media/image29.png"/><Relationship Id="rId4" Type="http://schemas.openxmlformats.org/officeDocument/2006/relationships/oleObject" Target="../embeddings/oleObject48.bin"/><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ce.nl/wp-content/uploads/2021/03/CE_Delft_7J94_Werkwijzer_Natuur_DEF.pdf" TargetMode="External"/><Relationship Id="rId3" Type="http://schemas.openxmlformats.org/officeDocument/2006/relationships/tags" Target="../tags/tag87.xml"/><Relationship Id="rId7" Type="http://schemas.openxmlformats.org/officeDocument/2006/relationships/hyperlink" Target="https://www.pbl.nl/sites/default/files/downloads/cpb-pbl-2013-algemene-leidraad-voor-maatschappelijke-kosten-batenanalyse-687.pdf" TargetMode="External"/><Relationship Id="rId12" Type="http://schemas.openxmlformats.org/officeDocument/2006/relationships/image" Target="../media/image35.png"/><Relationship Id="rId2" Type="http://schemas.openxmlformats.org/officeDocument/2006/relationships/tags" Target="../tags/tag86.xml"/><Relationship Id="rId1" Type="http://schemas.openxmlformats.org/officeDocument/2006/relationships/vmlDrawing" Target="../drawings/vmlDrawing49.vml"/><Relationship Id="rId6" Type="http://schemas.openxmlformats.org/officeDocument/2006/relationships/image" Target="../media/image7.emf"/><Relationship Id="rId11" Type="http://schemas.openxmlformats.org/officeDocument/2006/relationships/hyperlink" Target="https://ce.nl/wp-content/uploads/2021/03/CE_Delft_7A76_Werkwijzer_voor_MKBAs_DEF.pdf" TargetMode="External"/><Relationship Id="rId5" Type="http://schemas.openxmlformats.org/officeDocument/2006/relationships/oleObject" Target="../embeddings/oleObject49.bin"/><Relationship Id="rId10" Type="http://schemas.openxmlformats.org/officeDocument/2006/relationships/image" Target="../media/image34.png"/><Relationship Id="rId4" Type="http://schemas.openxmlformats.org/officeDocument/2006/relationships/slideLayout" Target="../slideLayouts/slideLayout2.xml"/><Relationship Id="rId9" Type="http://schemas.openxmlformats.org/officeDocument/2006/relationships/hyperlink" Target="https://www.tweedekamer.nl/kamerstukken/brieven_regering/detail?id=2016Z14608&amp;did=2016D29711" TargetMode="External"/><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DA2532-79F4-46AB-9061-31D5F84B7E82}"/>
              </a:ext>
            </a:extLst>
          </p:cNvPr>
          <p:cNvGraphicFramePr>
            <a:graphicFrameLocks noChangeAspect="1"/>
          </p:cNvGraphicFramePr>
          <p:nvPr>
            <p:custDataLst>
              <p:tags r:id="rId2"/>
            </p:custDataLst>
            <p:extLst>
              <p:ext uri="{D42A27DB-BD31-4B8C-83A1-F6EECF244321}">
                <p14:modId xmlns:p14="http://schemas.microsoft.com/office/powerpoint/2010/main" val="3364451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84" name="think-cell Slide" r:id="rId4" imgW="425" imgH="426" progId="TCLayout.ActiveDocument.1">
                  <p:embed/>
                </p:oleObj>
              </mc:Choice>
              <mc:Fallback>
                <p:oleObj name="think-cell Slide" r:id="rId4" imgW="425" imgH="426" progId="TCLayout.ActiveDocument.1">
                  <p:embed/>
                  <p:pic>
                    <p:nvPicPr>
                      <p:cNvPr id="5" name="Object 4" hidden="1">
                        <a:extLst>
                          <a:ext uri="{FF2B5EF4-FFF2-40B4-BE49-F238E27FC236}">
                            <a16:creationId xmlns:a16="http://schemas.microsoft.com/office/drawing/2014/main" id="{1EDA2532-79F4-46AB-9061-31D5F84B7E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5" name="Picture 24" descr="A group of wind turbines in a body of water&#10;&#10;Description automatically generated with medium confidence">
            <a:extLst>
              <a:ext uri="{FF2B5EF4-FFF2-40B4-BE49-F238E27FC236}">
                <a16:creationId xmlns:a16="http://schemas.microsoft.com/office/drawing/2014/main" id="{579B3C04-F93B-4901-95E7-1B34048F69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13" t="535" r="3651" b="15994"/>
          <a:stretch/>
        </p:blipFill>
        <p:spPr>
          <a:xfrm>
            <a:off x="0" y="1"/>
            <a:ext cx="12192000" cy="6858000"/>
          </a:xfrm>
          <a:prstGeom prst="parallelogram">
            <a:avLst>
              <a:gd name="adj" fmla="val 0"/>
            </a:avLst>
          </a:prstGeom>
          <a:ln w="57150">
            <a:noFill/>
          </a:ln>
          <a:extLst>
            <a:ext uri="{91240B29-F687-4F45-9708-019B960494DF}">
              <a14:hiddenLine xmlns:a14="http://schemas.microsoft.com/office/drawing/2010/main" w="57150">
                <a:solidFill>
                  <a:srgbClr val="22777B"/>
                </a:solidFill>
              </a14:hiddenLine>
            </a:ext>
          </a:extLst>
        </p:spPr>
      </p:pic>
      <p:sp>
        <p:nvSpPr>
          <p:cNvPr id="13" name="Rectangle 12">
            <a:extLst>
              <a:ext uri="{FF2B5EF4-FFF2-40B4-BE49-F238E27FC236}">
                <a16:creationId xmlns:a16="http://schemas.microsoft.com/office/drawing/2014/main" id="{BBCB6B5B-5B7F-43AC-933A-B846BDBB67FB}"/>
              </a:ext>
            </a:extLst>
          </p:cNvPr>
          <p:cNvSpPr/>
          <p:nvPr/>
        </p:nvSpPr>
        <p:spPr>
          <a:xfrm>
            <a:off x="-306539" y="0"/>
            <a:ext cx="12498539" cy="6857999"/>
          </a:xfrm>
          <a:prstGeom prst="rect">
            <a:avLst/>
          </a:prstGeom>
          <a:gradFill flip="none" rotWithShape="1">
            <a:gsLst>
              <a:gs pos="0">
                <a:schemeClr val="tx2"/>
              </a:gs>
              <a:gs pos="13000">
                <a:schemeClr val="tx2"/>
              </a:gs>
              <a:gs pos="85000">
                <a:schemeClr val="accent1">
                  <a:alpha val="6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80000" marR="0" lvl="0" indent="-180000" algn="ctr"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Title 2">
            <a:extLst>
              <a:ext uri="{FF2B5EF4-FFF2-40B4-BE49-F238E27FC236}">
                <a16:creationId xmlns:a16="http://schemas.microsoft.com/office/drawing/2014/main" id="{ACFC7154-4C0A-4C90-8F45-AEBA29A8347E}"/>
              </a:ext>
            </a:extLst>
          </p:cNvPr>
          <p:cNvSpPr>
            <a:spLocks noGrp="1"/>
          </p:cNvSpPr>
          <p:nvPr>
            <p:ph type="ctrTitle"/>
          </p:nvPr>
        </p:nvSpPr>
        <p:spPr>
          <a:xfrm>
            <a:off x="733258" y="2043209"/>
            <a:ext cx="6547107" cy="1835150"/>
          </a:xfrm>
        </p:spPr>
        <p:txBody>
          <a:bodyPr vert="horz"/>
          <a:lstStyle/>
          <a:p>
            <a:r>
              <a:rPr lang="nl-NL" cap="none" dirty="0"/>
              <a:t>Verbeter je project of beleid, begin met een MKBA</a:t>
            </a:r>
            <a:endParaRPr lang="nl-NL" b="0" cap="none" dirty="0"/>
          </a:p>
        </p:txBody>
      </p:sp>
      <p:sp>
        <p:nvSpPr>
          <p:cNvPr id="19" name="Text Placeholder 12">
            <a:extLst>
              <a:ext uri="{FF2B5EF4-FFF2-40B4-BE49-F238E27FC236}">
                <a16:creationId xmlns:a16="http://schemas.microsoft.com/office/drawing/2014/main" id="{AD54B1AA-70B0-4C01-B3B6-B868FC146D02}"/>
              </a:ext>
            </a:extLst>
          </p:cNvPr>
          <p:cNvSpPr>
            <a:spLocks noGrp="1"/>
          </p:cNvSpPr>
          <p:nvPr>
            <p:ph type="body" idx="1"/>
          </p:nvPr>
        </p:nvSpPr>
        <p:spPr>
          <a:xfrm>
            <a:off x="733260" y="4287838"/>
            <a:ext cx="4012911" cy="1752600"/>
          </a:xfrm>
        </p:spPr>
        <p:txBody>
          <a:bodyPr/>
          <a:lstStyle/>
          <a:p>
            <a:r>
              <a:rPr lang="nl-NL" dirty="0"/>
              <a:t>Hoe kun je zelf een ‘lichte’ MKBA uitvoeren?</a:t>
            </a:r>
          </a:p>
          <a:p>
            <a:endParaRPr lang="nl-NL" dirty="0"/>
          </a:p>
          <a:p>
            <a:r>
              <a:rPr lang="nl-NL" dirty="0"/>
              <a:t>Maart 2022</a:t>
            </a:r>
          </a:p>
        </p:txBody>
      </p:sp>
      <p:sp>
        <p:nvSpPr>
          <p:cNvPr id="22" name="Logo 13">
            <a:extLst>
              <a:ext uri="{FF2B5EF4-FFF2-40B4-BE49-F238E27FC236}">
                <a16:creationId xmlns:a16="http://schemas.microsoft.com/office/drawing/2014/main" id="{0527DC91-4BD4-441D-85DB-CB1DBA44272C}"/>
              </a:ext>
            </a:extLst>
          </p:cNvPr>
          <p:cNvSpPr txBox="1"/>
          <p:nvPr/>
        </p:nvSpPr>
        <p:spPr>
          <a:xfrm>
            <a:off x="-123818" y="6450205"/>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grpSp>
        <p:nvGrpSpPr>
          <p:cNvPr id="23" name="Group 22">
            <a:extLst>
              <a:ext uri="{FF2B5EF4-FFF2-40B4-BE49-F238E27FC236}">
                <a16:creationId xmlns:a16="http://schemas.microsoft.com/office/drawing/2014/main" id="{3E84B431-988B-4141-87F9-7D96E55897DC}"/>
              </a:ext>
            </a:extLst>
          </p:cNvPr>
          <p:cNvGrpSpPr/>
          <p:nvPr/>
        </p:nvGrpSpPr>
        <p:grpSpPr>
          <a:xfrm>
            <a:off x="77641" y="5888101"/>
            <a:ext cx="1087921" cy="841248"/>
            <a:chOff x="306539" y="994462"/>
            <a:chExt cx="664764" cy="514037"/>
          </a:xfrm>
        </p:grpSpPr>
        <p:sp>
          <p:nvSpPr>
            <p:cNvPr id="24" name="Logo 14">
              <a:extLst>
                <a:ext uri="{FF2B5EF4-FFF2-40B4-BE49-F238E27FC236}">
                  <a16:creationId xmlns:a16="http://schemas.microsoft.com/office/drawing/2014/main" id="{31A30A53-FFB9-44DB-9B93-F3F7861464B0}"/>
                </a:ext>
              </a:extLst>
            </p:cNvPr>
            <p:cNvSpPr/>
            <p:nvPr/>
          </p:nvSpPr>
          <p:spPr>
            <a:xfrm>
              <a:off x="306539" y="9944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Logo 12">
              <a:extLst>
                <a:ext uri="{FF2B5EF4-FFF2-40B4-BE49-F238E27FC236}">
                  <a16:creationId xmlns:a16="http://schemas.microsoft.com/office/drawing/2014/main" id="{BFB2D391-DBB0-4D00-86CD-C7C215DBFB3F}"/>
                </a:ext>
              </a:extLst>
            </p:cNvPr>
            <p:cNvSpPr txBox="1"/>
            <p:nvPr/>
          </p:nvSpPr>
          <p:spPr>
            <a:xfrm>
              <a:off x="454742" y="13434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11">
              <a:extLst>
                <a:ext uri="{FF2B5EF4-FFF2-40B4-BE49-F238E27FC236}">
                  <a16:creationId xmlns:a16="http://schemas.microsoft.com/office/drawing/2014/main" id="{12C06174-6098-4AC7-BC49-0B198ABE3CE8}"/>
                </a:ext>
              </a:extLst>
            </p:cNvPr>
            <p:cNvSpPr txBox="1"/>
            <p:nvPr/>
          </p:nvSpPr>
          <p:spPr>
            <a:xfrm>
              <a:off x="728660" y="13439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10">
              <a:extLst>
                <a:ext uri="{FF2B5EF4-FFF2-40B4-BE49-F238E27FC236}">
                  <a16:creationId xmlns:a16="http://schemas.microsoft.com/office/drawing/2014/main" id="{F2A117B9-0796-4AB7-9BB2-98954AAA04A9}"/>
                </a:ext>
              </a:extLst>
            </p:cNvPr>
            <p:cNvSpPr txBox="1"/>
            <p:nvPr/>
          </p:nvSpPr>
          <p:spPr>
            <a:xfrm>
              <a:off x="804307" y="13439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9">
              <a:extLst>
                <a:ext uri="{FF2B5EF4-FFF2-40B4-BE49-F238E27FC236}">
                  <a16:creationId xmlns:a16="http://schemas.microsoft.com/office/drawing/2014/main" id="{43C236F2-66C7-430A-B2CF-9288DB1B2653}"/>
                </a:ext>
              </a:extLst>
            </p:cNvPr>
            <p:cNvSpPr txBox="1"/>
            <p:nvPr/>
          </p:nvSpPr>
          <p:spPr>
            <a:xfrm>
              <a:off x="373329" y="13485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5" name="Logo 8">
              <a:extLst>
                <a:ext uri="{FF2B5EF4-FFF2-40B4-BE49-F238E27FC236}">
                  <a16:creationId xmlns:a16="http://schemas.microsoft.com/office/drawing/2014/main" id="{96C9465C-6FC6-49D3-9605-360E4D53E52E}"/>
                </a:ext>
              </a:extLst>
            </p:cNvPr>
            <p:cNvSpPr txBox="1"/>
            <p:nvPr/>
          </p:nvSpPr>
          <p:spPr>
            <a:xfrm>
              <a:off x="836667" y="13485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7">
              <a:extLst>
                <a:ext uri="{FF2B5EF4-FFF2-40B4-BE49-F238E27FC236}">
                  <a16:creationId xmlns:a16="http://schemas.microsoft.com/office/drawing/2014/main" id="{85E29753-F478-43A2-AF1F-D87F6B841F94}"/>
                </a:ext>
              </a:extLst>
            </p:cNvPr>
            <p:cNvSpPr txBox="1"/>
            <p:nvPr/>
          </p:nvSpPr>
          <p:spPr>
            <a:xfrm>
              <a:off x="400042" y="13577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7" name="Logo 6">
              <a:extLst>
                <a:ext uri="{FF2B5EF4-FFF2-40B4-BE49-F238E27FC236}">
                  <a16:creationId xmlns:a16="http://schemas.microsoft.com/office/drawing/2014/main" id="{491A7DF7-06D8-4AEE-8A08-E18425BC049C}"/>
                </a:ext>
              </a:extLst>
            </p:cNvPr>
            <p:cNvSpPr txBox="1"/>
            <p:nvPr/>
          </p:nvSpPr>
          <p:spPr>
            <a:xfrm>
              <a:off x="484480" y="13737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5">
              <a:extLst>
                <a:ext uri="{FF2B5EF4-FFF2-40B4-BE49-F238E27FC236}">
                  <a16:creationId xmlns:a16="http://schemas.microsoft.com/office/drawing/2014/main" id="{77BF9BFC-A133-4F2C-8486-F9B7C5FBE891}"/>
                </a:ext>
              </a:extLst>
            </p:cNvPr>
            <p:cNvSpPr txBox="1"/>
            <p:nvPr/>
          </p:nvSpPr>
          <p:spPr>
            <a:xfrm>
              <a:off x="577366" y="13737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4">
              <a:extLst>
                <a:ext uri="{FF2B5EF4-FFF2-40B4-BE49-F238E27FC236}">
                  <a16:creationId xmlns:a16="http://schemas.microsoft.com/office/drawing/2014/main" id="{8E817B7A-6575-4617-91EC-3B334B18F3EC}"/>
                </a:ext>
              </a:extLst>
            </p:cNvPr>
            <p:cNvSpPr txBox="1"/>
            <p:nvPr/>
          </p:nvSpPr>
          <p:spPr>
            <a:xfrm>
              <a:off x="867403" y="13738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0" name="Logo 3">
              <a:extLst>
                <a:ext uri="{FF2B5EF4-FFF2-40B4-BE49-F238E27FC236}">
                  <a16:creationId xmlns:a16="http://schemas.microsoft.com/office/drawing/2014/main" id="{0C2F306C-A257-4645-B61E-2B7D9F685D39}"/>
                </a:ext>
              </a:extLst>
            </p:cNvPr>
            <p:cNvSpPr txBox="1"/>
            <p:nvPr/>
          </p:nvSpPr>
          <p:spPr>
            <a:xfrm>
              <a:off x="374741" y="13747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1" name="Logo 2">
              <a:extLst>
                <a:ext uri="{FF2B5EF4-FFF2-40B4-BE49-F238E27FC236}">
                  <a16:creationId xmlns:a16="http://schemas.microsoft.com/office/drawing/2014/main" id="{5EC4DBB4-E881-4F19-ABF3-AFD50611A196}"/>
                </a:ext>
              </a:extLst>
            </p:cNvPr>
            <p:cNvSpPr txBox="1"/>
            <p:nvPr/>
          </p:nvSpPr>
          <p:spPr>
            <a:xfrm>
              <a:off x="652661" y="13747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2" name="Logo 1">
              <a:extLst>
                <a:ext uri="{FF2B5EF4-FFF2-40B4-BE49-F238E27FC236}">
                  <a16:creationId xmlns:a16="http://schemas.microsoft.com/office/drawing/2014/main" id="{30FE143F-FEEB-434D-B080-885C7F30E9E6}"/>
                </a:ext>
              </a:extLst>
            </p:cNvPr>
            <p:cNvSpPr txBox="1"/>
            <p:nvPr/>
          </p:nvSpPr>
          <p:spPr>
            <a:xfrm>
              <a:off x="838078" y="13747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grpSp>
    </p:spTree>
    <p:extLst>
      <p:ext uri="{BB962C8B-B14F-4D97-AF65-F5344CB8AC3E}">
        <p14:creationId xmlns:p14="http://schemas.microsoft.com/office/powerpoint/2010/main" val="70535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E9E58F4-D929-4D9B-8FB5-3A55F27FF16D}"/>
              </a:ext>
            </a:extLst>
          </p:cNvPr>
          <p:cNvGraphicFramePr>
            <a:graphicFrameLocks noChangeAspect="1"/>
          </p:cNvGraphicFramePr>
          <p:nvPr>
            <p:custDataLst>
              <p:tags r:id="rId2"/>
            </p:custDataLst>
            <p:extLst>
              <p:ext uri="{D42A27DB-BD31-4B8C-83A1-F6EECF244321}">
                <p14:modId xmlns:p14="http://schemas.microsoft.com/office/powerpoint/2010/main" val="379402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140"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CE9E58F4-D929-4D9B-8FB5-3A55F27FF1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F90CA99D-49BE-4CC8-B154-8E5DA5B79F88}"/>
              </a:ext>
            </a:extLst>
          </p:cNvPr>
          <p:cNvSpPr>
            <a:spLocks noGrp="1"/>
          </p:cNvSpPr>
          <p:nvPr>
            <p:ph sz="quarter" idx="31"/>
          </p:nvPr>
        </p:nvSpPr>
        <p:spPr>
          <a:xfrm>
            <a:off x="662779" y="2092516"/>
            <a:ext cx="3924000" cy="4367092"/>
          </a:xfrm>
          <a:prstGeom prst="rect">
            <a:avLst/>
          </a:prstGeom>
          <a:noFill/>
          <a:ln w="9525">
            <a:noFill/>
          </a:ln>
          <a:extLst>
            <a:ext uri="{91240B29-F687-4F45-9708-019B960494DF}">
              <a14:hiddenLine xmlns:a14="http://schemas.microsoft.com/office/drawing/2010/main" w="9525">
                <a:solidFill>
                  <a:srgbClr val="FFFFFF"/>
                </a:solidFill>
              </a14:hiddenLine>
            </a:ext>
          </a:extLst>
        </p:spPr>
        <p:txBody>
          <a:bodyPr/>
          <a:lstStyle/>
          <a:p>
            <a:pPr>
              <a:spcBef>
                <a:spcPts val="1400"/>
              </a:spcBef>
            </a:pPr>
            <a:r>
              <a:rPr lang="nl-NL" sz="1200" dirty="0"/>
              <a:t>Een MKBA is met name bruikbaar wanneer inzicht in bredere maatschappelijke effecten nodig is. In andere gevallen is een Kosteneffectiviteitsanalyse (KEA) of Multicriteria-analyse (MCA) passender.</a:t>
            </a:r>
            <a:r>
              <a:rPr lang="nl-NL" sz="1200" baseline="30000" dirty="0"/>
              <a:t>1</a:t>
            </a:r>
            <a:endParaRPr lang="nl-NL" sz="1200" dirty="0"/>
          </a:p>
          <a:p>
            <a:pPr>
              <a:spcBef>
                <a:spcPts val="1400"/>
              </a:spcBef>
            </a:pPr>
            <a:r>
              <a:rPr lang="nl-NL" sz="1200" dirty="0"/>
              <a:t>Het is echter niet altijd proportioneel en/of haalbaar om een volledige MKBA uit te (laten) voeren:</a:t>
            </a:r>
          </a:p>
          <a:p>
            <a:pPr lvl="1">
              <a:spcBef>
                <a:spcPts val="600"/>
              </a:spcBef>
            </a:pPr>
            <a:r>
              <a:rPr lang="nl-NL" sz="1200" dirty="0"/>
              <a:t>Het (laten) uitvoeren van een volledige MKBA kost tijd en geld;</a:t>
            </a:r>
          </a:p>
          <a:p>
            <a:pPr lvl="1">
              <a:spcBef>
                <a:spcPts val="600"/>
              </a:spcBef>
            </a:pPr>
            <a:r>
              <a:rPr lang="nl-NL" sz="1200" dirty="0"/>
              <a:t>Én dient er veel informatie beschikbaar te zijn (MKBA valt/staat bij kwaliteit van informatie).</a:t>
            </a:r>
          </a:p>
          <a:p>
            <a:pPr>
              <a:spcBef>
                <a:spcPts val="1400"/>
              </a:spcBef>
            </a:pPr>
            <a:r>
              <a:rPr lang="nl-NL" sz="1200" dirty="0"/>
              <a:t>Toch kan het dan van meerwaarde zijn om een ‘lichte MKBA’ uit te voeren op basis van MKBA gedachtengoed:</a:t>
            </a:r>
          </a:p>
          <a:p>
            <a:pPr lvl="1">
              <a:spcBef>
                <a:spcPts val="600"/>
              </a:spcBef>
            </a:pPr>
            <a:r>
              <a:rPr lang="nl-NL" sz="1200" dirty="0"/>
              <a:t>Dit draagt bij aan het structureren van het vraagstuk;</a:t>
            </a:r>
          </a:p>
          <a:p>
            <a:pPr lvl="1">
              <a:spcBef>
                <a:spcPts val="600"/>
              </a:spcBef>
            </a:pPr>
            <a:r>
              <a:rPr lang="nl-NL" sz="1200" dirty="0"/>
              <a:t>Én geeft op hoofdlijnen inzicht in de maatschappelijke effecten en bij welke groepen deze terecht komen.</a:t>
            </a:r>
          </a:p>
          <a:p>
            <a:pPr>
              <a:spcBef>
                <a:spcPts val="1400"/>
              </a:spcBef>
            </a:pPr>
            <a:r>
              <a:rPr lang="nl-NL" sz="1200" dirty="0"/>
              <a:t>In </a:t>
            </a:r>
            <a:r>
              <a:rPr lang="nl-NL" sz="1200" u="sng" dirty="0"/>
              <a:t>Hoofdstuk 2</a:t>
            </a:r>
            <a:r>
              <a:rPr lang="nl-NL" sz="1200" dirty="0"/>
              <a:t> worden er handvatten gegeven om zelf een lichte MKBA uit te voeren</a:t>
            </a:r>
          </a:p>
          <a:p>
            <a:pPr>
              <a:spcBef>
                <a:spcPts val="1400"/>
              </a:spcBef>
            </a:pPr>
            <a:endParaRPr lang="nl-NL" sz="1200" dirty="0"/>
          </a:p>
        </p:txBody>
      </p:sp>
      <p:sp>
        <p:nvSpPr>
          <p:cNvPr id="15" name="Text Placeholder 14">
            <a:extLst>
              <a:ext uri="{FF2B5EF4-FFF2-40B4-BE49-F238E27FC236}">
                <a16:creationId xmlns:a16="http://schemas.microsoft.com/office/drawing/2014/main" id="{7C56F13A-FBD6-40F3-B988-9DD475331C2E}"/>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69B3CDD0-3E1B-4D05-92F7-3DBB1EF314E3}"/>
              </a:ext>
            </a:extLst>
          </p:cNvPr>
          <p:cNvSpPr>
            <a:spLocks noGrp="1"/>
          </p:cNvSpPr>
          <p:nvPr>
            <p:ph type="title"/>
          </p:nvPr>
        </p:nvSpPr>
        <p:spPr/>
        <p:txBody>
          <a:bodyPr vert="horz"/>
          <a:lstStyle/>
          <a:p>
            <a:r>
              <a:rPr lang="nl-NL" dirty="0"/>
              <a:t>In sommige gevallen zijn andere instrumenten passender of kan een lichtere vorm worden ingezet</a:t>
            </a:r>
          </a:p>
        </p:txBody>
      </p:sp>
      <p:sp>
        <p:nvSpPr>
          <p:cNvPr id="16" name="Text Placeholder 15">
            <a:extLst>
              <a:ext uri="{FF2B5EF4-FFF2-40B4-BE49-F238E27FC236}">
                <a16:creationId xmlns:a16="http://schemas.microsoft.com/office/drawing/2014/main" id="{6B0F0B52-E9F2-4549-B70C-1477C7F0AF24}"/>
              </a:ext>
            </a:extLst>
          </p:cNvPr>
          <p:cNvSpPr>
            <a:spLocks noGrp="1"/>
          </p:cNvSpPr>
          <p:nvPr>
            <p:ph type="body" sz="quarter" idx="20"/>
          </p:nvPr>
        </p:nvSpPr>
        <p:spPr/>
        <p:txBody>
          <a:bodyPr/>
          <a:lstStyle/>
          <a:p>
            <a:r>
              <a:rPr lang="nl-NL" dirty="0"/>
              <a:t>It’s Public werkt aan een publicatie waarin de voor- en nadelen van de verschillende instrumenten worden uiteengezet. Kan ook gaan om een Business Case of Publieke Business case. Zie voor de verschillen </a:t>
            </a:r>
            <a:r>
              <a:rPr lang="nl-NL" dirty="0">
                <a:hlinkClick r:id="rId6"/>
              </a:rPr>
              <a:t>deze</a:t>
            </a:r>
            <a:r>
              <a:rPr lang="nl-NL" dirty="0"/>
              <a:t> publicatie. </a:t>
            </a:r>
          </a:p>
        </p:txBody>
      </p:sp>
      <p:sp>
        <p:nvSpPr>
          <p:cNvPr id="5" name="Slide Number Placeholder 4">
            <a:extLst>
              <a:ext uri="{FF2B5EF4-FFF2-40B4-BE49-F238E27FC236}">
                <a16:creationId xmlns:a16="http://schemas.microsoft.com/office/drawing/2014/main" id="{D247CB5C-5595-4853-B881-870E40FBA041}"/>
              </a:ext>
            </a:extLst>
          </p:cNvPr>
          <p:cNvSpPr>
            <a:spLocks noGrp="1"/>
          </p:cNvSpPr>
          <p:nvPr>
            <p:ph type="sldNum" sz="quarter" idx="12"/>
          </p:nvPr>
        </p:nvSpPr>
        <p:spPr/>
        <p:txBody>
          <a:bodyPr/>
          <a:lstStyle/>
          <a:p>
            <a:fld id="{992CD0B2-8AB2-4C6C-8876-E15753662C9B}" type="slidenum">
              <a:rPr lang="nl-NL" noProof="0" smtClean="0"/>
              <a:pPr/>
              <a:t>10</a:t>
            </a:fld>
            <a:endParaRPr lang="nl-NL" noProof="0" dirty="0"/>
          </a:p>
        </p:txBody>
      </p:sp>
      <p:grpSp>
        <p:nvGrpSpPr>
          <p:cNvPr id="35" name="Group 34">
            <a:extLst>
              <a:ext uri="{FF2B5EF4-FFF2-40B4-BE49-F238E27FC236}">
                <a16:creationId xmlns:a16="http://schemas.microsoft.com/office/drawing/2014/main" id="{AD91CD9E-3DDE-4509-9ED7-86D563DAF557}"/>
              </a:ext>
            </a:extLst>
          </p:cNvPr>
          <p:cNvGrpSpPr/>
          <p:nvPr/>
        </p:nvGrpSpPr>
        <p:grpSpPr>
          <a:xfrm>
            <a:off x="4621522" y="1968189"/>
            <a:ext cx="6907698" cy="4099291"/>
            <a:chOff x="4625490" y="2177128"/>
            <a:chExt cx="6907698" cy="4131597"/>
          </a:xfrm>
        </p:grpSpPr>
        <p:grpSp>
          <p:nvGrpSpPr>
            <p:cNvPr id="22" name="Group 21">
              <a:extLst>
                <a:ext uri="{FF2B5EF4-FFF2-40B4-BE49-F238E27FC236}">
                  <a16:creationId xmlns:a16="http://schemas.microsoft.com/office/drawing/2014/main" id="{2180A704-F532-4D58-9EE5-3D27E9B864DD}"/>
                </a:ext>
              </a:extLst>
            </p:cNvPr>
            <p:cNvGrpSpPr/>
            <p:nvPr/>
          </p:nvGrpSpPr>
          <p:grpSpPr>
            <a:xfrm>
              <a:off x="5019675" y="2177128"/>
              <a:ext cx="2828925" cy="4112910"/>
              <a:chOff x="4413250" y="2177128"/>
              <a:chExt cx="2828925" cy="4112910"/>
            </a:xfrm>
          </p:grpSpPr>
          <p:sp>
            <p:nvSpPr>
              <p:cNvPr id="14" name="Trapezoid 13">
                <a:extLst>
                  <a:ext uri="{FF2B5EF4-FFF2-40B4-BE49-F238E27FC236}">
                    <a16:creationId xmlns:a16="http://schemas.microsoft.com/office/drawing/2014/main" id="{FBC12809-0D34-43EF-8322-414A617D3458}"/>
                  </a:ext>
                </a:extLst>
              </p:cNvPr>
              <p:cNvSpPr/>
              <p:nvPr/>
            </p:nvSpPr>
            <p:spPr>
              <a:xfrm rot="10800000">
                <a:off x="4456270" y="2319369"/>
                <a:ext cx="2705100" cy="3970669"/>
              </a:xfrm>
              <a:prstGeom prst="trapezoid">
                <a:avLst>
                  <a:gd name="adj" fmla="val 33803"/>
                </a:avLst>
              </a:prstGeom>
              <a:solidFill>
                <a:srgbClr val="95C5C9"/>
              </a:solidFill>
              <a:ln w="9525" cap="flat">
                <a:solidFill>
                  <a:srgbClr val="22777B"/>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sp>
            <p:nvSpPr>
              <p:cNvPr id="20" name="Rectangle 19">
                <a:extLst>
                  <a:ext uri="{FF2B5EF4-FFF2-40B4-BE49-F238E27FC236}">
                    <a16:creationId xmlns:a16="http://schemas.microsoft.com/office/drawing/2014/main" id="{7E97BB28-BDA4-453B-93E7-D6B17C36B44E}"/>
                  </a:ext>
                </a:extLst>
              </p:cNvPr>
              <p:cNvSpPr/>
              <p:nvPr/>
            </p:nvSpPr>
            <p:spPr>
              <a:xfrm>
                <a:off x="4413250" y="2177128"/>
                <a:ext cx="2828925" cy="15524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endParaRPr lang="nl-NL" dirty="0"/>
              </a:p>
            </p:txBody>
          </p:sp>
        </p:grpSp>
        <p:sp>
          <p:nvSpPr>
            <p:cNvPr id="23" name="Rectangle 22">
              <a:extLst>
                <a:ext uri="{FF2B5EF4-FFF2-40B4-BE49-F238E27FC236}">
                  <a16:creationId xmlns:a16="http://schemas.microsoft.com/office/drawing/2014/main" id="{EA3AA9E6-8819-4774-85D5-B2AA6B4C4F9E}"/>
                </a:ext>
              </a:extLst>
            </p:cNvPr>
            <p:cNvSpPr/>
            <p:nvPr/>
          </p:nvSpPr>
          <p:spPr>
            <a:xfrm>
              <a:off x="5245100" y="2945134"/>
              <a:ext cx="2371725" cy="243541"/>
            </a:xfrm>
            <a:prstGeom prst="rect">
              <a:avLst/>
            </a:prstGeom>
            <a:noFill/>
            <a:ln w="4266" cap="flat">
              <a:noFill/>
              <a:prstDash val="solid"/>
              <a:miter/>
            </a:ln>
            <a:extLst>
              <a:ext uri="{909E8E84-426E-40DD-AFC4-6F175D3DCCD1}">
                <a14:hiddenFill xmlns:a14="http://schemas.microsoft.com/office/drawing/2010/main">
                  <a:solidFill>
                    <a:srgbClr val="F2F2F2"/>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t>Volledige MKBA</a:t>
              </a:r>
            </a:p>
          </p:txBody>
        </p:sp>
        <p:sp>
          <p:nvSpPr>
            <p:cNvPr id="24" name="Rectangle 23">
              <a:extLst>
                <a:ext uri="{FF2B5EF4-FFF2-40B4-BE49-F238E27FC236}">
                  <a16:creationId xmlns:a16="http://schemas.microsoft.com/office/drawing/2014/main" id="{359DC313-166D-4C87-B856-DDFE9763EC74}"/>
                </a:ext>
              </a:extLst>
            </p:cNvPr>
            <p:cNvSpPr/>
            <p:nvPr/>
          </p:nvSpPr>
          <p:spPr>
            <a:xfrm>
              <a:off x="5245100" y="5565575"/>
              <a:ext cx="2371725" cy="243541"/>
            </a:xfrm>
            <a:prstGeom prst="rect">
              <a:avLst/>
            </a:prstGeom>
            <a:noFill/>
            <a:ln w="4266" cap="flat">
              <a:noFill/>
              <a:prstDash val="solid"/>
              <a:miter/>
            </a:ln>
            <a:extLst>
              <a:ext uri="{909E8E84-426E-40DD-AFC4-6F175D3DCCD1}">
                <a14:hiddenFill xmlns:a14="http://schemas.microsoft.com/office/drawing/2010/main">
                  <a:solidFill>
                    <a:srgbClr val="F2F2F2"/>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t>Lichte variant</a:t>
              </a:r>
            </a:p>
          </p:txBody>
        </p:sp>
        <p:sp>
          <p:nvSpPr>
            <p:cNvPr id="25" name="Rectangle 24">
              <a:extLst>
                <a:ext uri="{FF2B5EF4-FFF2-40B4-BE49-F238E27FC236}">
                  <a16:creationId xmlns:a16="http://schemas.microsoft.com/office/drawing/2014/main" id="{7329D479-657B-456C-8A3A-3F8EF758D367}"/>
                </a:ext>
              </a:extLst>
            </p:cNvPr>
            <p:cNvSpPr/>
            <p:nvPr/>
          </p:nvSpPr>
          <p:spPr>
            <a:xfrm>
              <a:off x="5245100" y="4177172"/>
              <a:ext cx="2371725" cy="243541"/>
            </a:xfrm>
            <a:prstGeom prst="rect">
              <a:avLst/>
            </a:prstGeom>
            <a:noFill/>
            <a:ln w="4266" cap="flat">
              <a:noFill/>
              <a:prstDash val="solid"/>
              <a:miter/>
            </a:ln>
            <a:extLst>
              <a:ext uri="{909E8E84-426E-40DD-AFC4-6F175D3DCCD1}">
                <a14:hiddenFill xmlns:a14="http://schemas.microsoft.com/office/drawing/2010/main">
                  <a:solidFill>
                    <a:srgbClr val="F2F2F2"/>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t>Kengetallen </a:t>
              </a:r>
              <a:br>
                <a:rPr lang="nl-NL" b="1" dirty="0"/>
              </a:br>
              <a:r>
                <a:rPr lang="nl-NL" b="1" dirty="0"/>
                <a:t>kosten-baten </a:t>
              </a:r>
              <a:br>
                <a:rPr lang="nl-NL" b="1" dirty="0"/>
              </a:br>
              <a:r>
                <a:rPr lang="nl-NL" b="1" dirty="0"/>
                <a:t>analyse</a:t>
              </a:r>
            </a:p>
          </p:txBody>
        </p:sp>
        <p:cxnSp>
          <p:nvCxnSpPr>
            <p:cNvPr id="27" name="Straight Connector 26">
              <a:extLst>
                <a:ext uri="{FF2B5EF4-FFF2-40B4-BE49-F238E27FC236}">
                  <a16:creationId xmlns:a16="http://schemas.microsoft.com/office/drawing/2014/main" id="{FB372F50-EEBB-448E-9B5E-F562622C3E0D}"/>
                </a:ext>
              </a:extLst>
            </p:cNvPr>
            <p:cNvCxnSpPr>
              <a:cxnSpLocks/>
            </p:cNvCxnSpPr>
            <p:nvPr/>
          </p:nvCxnSpPr>
          <p:spPr>
            <a:xfrm>
              <a:off x="5379720" y="3646817"/>
              <a:ext cx="615346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D0503B-A80F-46E9-A7A8-80BE0FE09C35}"/>
                </a:ext>
              </a:extLst>
            </p:cNvPr>
            <p:cNvCxnSpPr>
              <a:cxnSpLocks/>
            </p:cNvCxnSpPr>
            <p:nvPr/>
          </p:nvCxnSpPr>
          <p:spPr>
            <a:xfrm>
              <a:off x="5702300" y="5000625"/>
              <a:ext cx="583088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0" name="Content Placeholder 1">
              <a:extLst>
                <a:ext uri="{FF2B5EF4-FFF2-40B4-BE49-F238E27FC236}">
                  <a16:creationId xmlns:a16="http://schemas.microsoft.com/office/drawing/2014/main" id="{ACFF9739-3F79-47A1-957F-86D04EE6A96A}"/>
                </a:ext>
              </a:extLst>
            </p:cNvPr>
            <p:cNvSpPr txBox="1">
              <a:spLocks/>
            </p:cNvSpPr>
            <p:nvPr/>
          </p:nvSpPr>
          <p:spPr>
            <a:xfrm rot="16200000">
              <a:off x="3200163" y="4070406"/>
              <a:ext cx="3164036" cy="313382"/>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b="1" dirty="0"/>
                <a:t>Investering &amp; data beschikbaarheid</a:t>
              </a:r>
            </a:p>
          </p:txBody>
        </p:sp>
        <p:cxnSp>
          <p:nvCxnSpPr>
            <p:cNvPr id="32" name="Straight Arrow Connector 31">
              <a:extLst>
                <a:ext uri="{FF2B5EF4-FFF2-40B4-BE49-F238E27FC236}">
                  <a16:creationId xmlns:a16="http://schemas.microsoft.com/office/drawing/2014/main" id="{4D6E1ABD-D614-453C-9716-5C26E22DE8DB}"/>
                </a:ext>
              </a:extLst>
            </p:cNvPr>
            <p:cNvCxnSpPr/>
            <p:nvPr/>
          </p:nvCxnSpPr>
          <p:spPr>
            <a:xfrm flipH="1" flipV="1">
              <a:off x="4970620" y="2332371"/>
              <a:ext cx="43019" cy="3976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42B76D95-4B19-441D-814A-522BC38444E9}"/>
              </a:ext>
            </a:extLst>
          </p:cNvPr>
          <p:cNvSpPr/>
          <p:nvPr/>
        </p:nvSpPr>
        <p:spPr>
          <a:xfrm>
            <a:off x="7845419" y="2022628"/>
            <a:ext cx="4588467" cy="1491542"/>
          </a:xfrm>
          <a:prstGeom prst="rect">
            <a:avLst/>
          </a:prstGeom>
          <a:noFill/>
          <a:ln w="4266" cap="flat">
            <a:noFill/>
            <a:prstDash val="solid"/>
            <a:miter/>
          </a:ln>
          <a:extLst>
            <a:ext uri="{909E8E84-426E-40DD-AFC4-6F175D3DCCD1}">
              <a14:hiddenFill xmlns:a14="http://schemas.microsoft.com/office/drawing/2010/main">
                <a:solidFill>
                  <a:srgbClr val="95C5C9"/>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Alle kosten en baten, zover mogelijk </a:t>
            </a:r>
            <a:r>
              <a:rPr lang="nl-NL" sz="1200" dirty="0" err="1"/>
              <a:t>gemonetariseerd</a:t>
            </a:r>
            <a:endParaRPr lang="nl-NL" sz="1200" dirty="0"/>
          </a:p>
          <a:p>
            <a:r>
              <a:rPr lang="nl-NL" sz="1200" dirty="0"/>
              <a:t>Hoge vereisten onderbouwing kengetallen, toegespitst op specifieke situatie</a:t>
            </a:r>
          </a:p>
          <a:p>
            <a:r>
              <a:rPr lang="nl-NL" sz="1200" dirty="0"/>
              <a:t>Leidraad en werkwijzer strikt volgen</a:t>
            </a:r>
          </a:p>
        </p:txBody>
      </p:sp>
      <p:sp>
        <p:nvSpPr>
          <p:cNvPr id="40" name="Rectangle 39">
            <a:extLst>
              <a:ext uri="{FF2B5EF4-FFF2-40B4-BE49-F238E27FC236}">
                <a16:creationId xmlns:a16="http://schemas.microsoft.com/office/drawing/2014/main" id="{AD554AAD-D528-4687-A116-F1D05017A672}"/>
              </a:ext>
            </a:extLst>
          </p:cNvPr>
          <p:cNvSpPr/>
          <p:nvPr/>
        </p:nvSpPr>
        <p:spPr>
          <a:xfrm>
            <a:off x="7887651" y="3309273"/>
            <a:ext cx="4588467" cy="1491542"/>
          </a:xfrm>
          <a:prstGeom prst="rect">
            <a:avLst/>
          </a:prstGeom>
          <a:noFill/>
          <a:ln w="4266" cap="flat">
            <a:noFill/>
            <a:prstDash val="solid"/>
            <a:miter/>
          </a:ln>
          <a:extLst>
            <a:ext uri="{909E8E84-426E-40DD-AFC4-6F175D3DCCD1}">
              <a14:hiddenFill xmlns:a14="http://schemas.microsoft.com/office/drawing/2010/main">
                <a:solidFill>
                  <a:srgbClr val="95C5C9"/>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Meeste kosten en baten </a:t>
            </a:r>
            <a:r>
              <a:rPr lang="nl-NL" sz="1200" dirty="0" err="1"/>
              <a:t>gemonetariseerd</a:t>
            </a:r>
            <a:endParaRPr lang="nl-NL" sz="1200" dirty="0"/>
          </a:p>
          <a:p>
            <a:r>
              <a:rPr lang="nl-NL" sz="1200" dirty="0"/>
              <a:t>Generieke kengetallen</a:t>
            </a:r>
          </a:p>
        </p:txBody>
      </p:sp>
      <p:sp>
        <p:nvSpPr>
          <p:cNvPr id="41" name="Rectangle 40">
            <a:extLst>
              <a:ext uri="{FF2B5EF4-FFF2-40B4-BE49-F238E27FC236}">
                <a16:creationId xmlns:a16="http://schemas.microsoft.com/office/drawing/2014/main" id="{63BC38D1-035C-47BE-A7CB-C39F0887A838}"/>
              </a:ext>
            </a:extLst>
          </p:cNvPr>
          <p:cNvSpPr/>
          <p:nvPr/>
        </p:nvSpPr>
        <p:spPr>
          <a:xfrm>
            <a:off x="7833744" y="4791314"/>
            <a:ext cx="4588467" cy="1491542"/>
          </a:xfrm>
          <a:prstGeom prst="rect">
            <a:avLst/>
          </a:prstGeom>
          <a:noFill/>
          <a:ln w="4266" cap="flat">
            <a:noFill/>
            <a:prstDash val="solid"/>
            <a:miter/>
          </a:ln>
          <a:extLst>
            <a:ext uri="{909E8E84-426E-40DD-AFC4-6F175D3DCCD1}">
              <a14:hiddenFill xmlns:a14="http://schemas.microsoft.com/office/drawing/2010/main">
                <a:solidFill>
                  <a:srgbClr val="95C5C9"/>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De belangrijkste kosten en baten </a:t>
            </a:r>
            <a:r>
              <a:rPr lang="nl-NL" sz="1200" dirty="0" err="1"/>
              <a:t>gemonetariseerd</a:t>
            </a:r>
            <a:endParaRPr lang="nl-NL" sz="1200" dirty="0"/>
          </a:p>
          <a:p>
            <a:r>
              <a:rPr lang="nl-NL" sz="1200" dirty="0"/>
              <a:t>Informatie over effecten heeft minder onderbouwing nodig</a:t>
            </a:r>
          </a:p>
          <a:p>
            <a:r>
              <a:rPr lang="nl-NL" sz="1200" dirty="0"/>
              <a:t>Vooral in vroege fasen nuttig</a:t>
            </a:r>
          </a:p>
          <a:p>
            <a:r>
              <a:rPr lang="nl-NL" sz="1200" dirty="0"/>
              <a:t>Geeft inzicht in ontbrekende informatie</a:t>
            </a:r>
          </a:p>
        </p:txBody>
      </p:sp>
      <p:sp>
        <p:nvSpPr>
          <p:cNvPr id="26" name="Footer Placeholder 4">
            <a:extLst>
              <a:ext uri="{FF2B5EF4-FFF2-40B4-BE49-F238E27FC236}">
                <a16:creationId xmlns:a16="http://schemas.microsoft.com/office/drawing/2014/main" id="{032FDD5F-BE51-4FC1-A511-AA1F83B6DFC1}"/>
              </a:ext>
            </a:extLst>
          </p:cNvPr>
          <p:cNvSpPr>
            <a:spLocks noGrp="1"/>
          </p:cNvSpPr>
          <p:nvPr>
            <p:ph type="ftr" sz="quarter" idx="3"/>
          </p:nvPr>
        </p:nvSpPr>
        <p:spPr>
          <a:xfrm>
            <a:off x="661800" y="6686783"/>
            <a:ext cx="10868400" cy="122400"/>
          </a:xfrm>
        </p:spPr>
        <p:txBody>
          <a:bodyPr/>
          <a:lstStyle/>
          <a:p>
            <a:r>
              <a:rPr lang="nl-NL" dirty="0"/>
              <a:t>Bron: It’s Public projectervaring</a:t>
            </a:r>
          </a:p>
        </p:txBody>
      </p:sp>
    </p:spTree>
    <p:extLst>
      <p:ext uri="{BB962C8B-B14F-4D97-AF65-F5344CB8AC3E}">
        <p14:creationId xmlns:p14="http://schemas.microsoft.com/office/powerpoint/2010/main" val="208700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60D10792-C3C7-4063-955E-F96292476D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33" name="think-cell Slide" r:id="rId4" imgW="425" imgH="424" progId="TCLayout.ActiveDocument.1">
                  <p:embed/>
                </p:oleObj>
              </mc:Choice>
              <mc:Fallback>
                <p:oleObj name="think-cell Slide" r:id="rId4" imgW="425" imgH="424" progId="TCLayout.ActiveDocument.1">
                  <p:embed/>
                  <p:pic>
                    <p:nvPicPr>
                      <p:cNvPr id="29" name="Object 28" hidden="1">
                        <a:extLst>
                          <a:ext uri="{FF2B5EF4-FFF2-40B4-BE49-F238E27FC236}">
                            <a16:creationId xmlns:a16="http://schemas.microsoft.com/office/drawing/2014/main" id="{60D10792-C3C7-4063-955E-F96292476D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51F5D934-114A-4EDC-BBDD-D88856AE9A10}"/>
              </a:ext>
            </a:extLst>
          </p:cNvPr>
          <p:cNvPicPr>
            <a:picLocks noChangeAspect="1"/>
          </p:cNvPicPr>
          <p:nvPr/>
        </p:nvPicPr>
        <p:blipFill rotWithShape="1">
          <a:blip r:embed="rId6"/>
          <a:srcRect t="22084" r="11937" b="2174"/>
          <a:stretch/>
        </p:blipFill>
        <p:spPr>
          <a:xfrm>
            <a:off x="5586325" y="2400558"/>
            <a:ext cx="4301302" cy="2774678"/>
          </a:xfrm>
          <a:prstGeom prst="parallelogram">
            <a:avLst>
              <a:gd name="adj" fmla="val 0"/>
            </a:avLst>
          </a:prstGeom>
          <a:ln w="57150">
            <a:noFill/>
          </a:ln>
          <a:extLst>
            <a:ext uri="{91240B29-F687-4F45-9708-019B960494DF}">
              <a14:hiddenLine xmlns:a14="http://schemas.microsoft.com/office/drawing/2010/main" w="57150">
                <a:solidFill>
                  <a:srgbClr val="22777B"/>
                </a:solidFill>
              </a14:hiddenLine>
            </a:ext>
          </a:extLst>
        </p:spPr>
      </p:pic>
      <p:sp>
        <p:nvSpPr>
          <p:cNvPr id="6" name="Text Placeholder 5">
            <a:extLst>
              <a:ext uri="{FF2B5EF4-FFF2-40B4-BE49-F238E27FC236}">
                <a16:creationId xmlns:a16="http://schemas.microsoft.com/office/drawing/2014/main" id="{248B2B8B-5ACA-4D59-BFF3-9B02CE8EBEB5}"/>
              </a:ext>
            </a:extLst>
          </p:cNvPr>
          <p:cNvSpPr>
            <a:spLocks noGrp="1"/>
          </p:cNvSpPr>
          <p:nvPr>
            <p:ph type="body" sz="quarter" idx="14"/>
          </p:nvPr>
        </p:nvSpPr>
        <p:spPr/>
        <p:txBody>
          <a:bodyPr/>
          <a:lstStyle/>
          <a:p>
            <a:endParaRPr lang="nl-NL"/>
          </a:p>
        </p:txBody>
      </p:sp>
      <p:sp>
        <p:nvSpPr>
          <p:cNvPr id="7" name="Title 6">
            <a:extLst>
              <a:ext uri="{FF2B5EF4-FFF2-40B4-BE49-F238E27FC236}">
                <a16:creationId xmlns:a16="http://schemas.microsoft.com/office/drawing/2014/main" id="{A37E4E61-732C-45B4-866B-F9503724E55C}"/>
              </a:ext>
            </a:extLst>
          </p:cNvPr>
          <p:cNvSpPr>
            <a:spLocks noGrp="1"/>
          </p:cNvSpPr>
          <p:nvPr>
            <p:ph type="title"/>
          </p:nvPr>
        </p:nvSpPr>
        <p:spPr/>
        <p:txBody>
          <a:bodyPr vert="horz"/>
          <a:lstStyle/>
          <a:p>
            <a:r>
              <a:rPr lang="nl-NL" dirty="0"/>
              <a:t>Agenda</a:t>
            </a:r>
          </a:p>
        </p:txBody>
      </p:sp>
      <p:sp>
        <p:nvSpPr>
          <p:cNvPr id="8" name="Text Placeholder 7">
            <a:extLst>
              <a:ext uri="{FF2B5EF4-FFF2-40B4-BE49-F238E27FC236}">
                <a16:creationId xmlns:a16="http://schemas.microsoft.com/office/drawing/2014/main" id="{F9DEA2A0-EE08-4F85-AADA-707F82D8D85A}"/>
              </a:ext>
            </a:extLst>
          </p:cNvPr>
          <p:cNvSpPr>
            <a:spLocks noGrp="1"/>
          </p:cNvSpPr>
          <p:nvPr>
            <p:ph type="body" sz="quarter" idx="20"/>
          </p:nvPr>
        </p:nvSpPr>
        <p:spPr/>
        <p:txBody>
          <a:bodyPr/>
          <a:lstStyle/>
          <a:p>
            <a:endParaRPr lang="nl-NL"/>
          </a:p>
        </p:txBody>
      </p:sp>
      <p:sp>
        <p:nvSpPr>
          <p:cNvPr id="10" name="Slide Number Placeholder 9">
            <a:extLst>
              <a:ext uri="{FF2B5EF4-FFF2-40B4-BE49-F238E27FC236}">
                <a16:creationId xmlns:a16="http://schemas.microsoft.com/office/drawing/2014/main" id="{9024FD47-A1D6-412B-ABD4-9DCCDEEAB904}"/>
              </a:ext>
            </a:extLst>
          </p:cNvPr>
          <p:cNvSpPr>
            <a:spLocks noGrp="1"/>
          </p:cNvSpPr>
          <p:nvPr>
            <p:ph type="sldNum" sz="quarter" idx="12"/>
          </p:nvPr>
        </p:nvSpPr>
        <p:spPr/>
        <p:txBody>
          <a:bodyPr/>
          <a:lstStyle/>
          <a:p>
            <a:fld id="{992CD0B2-8AB2-4C6C-8876-E15753662C9B}" type="slidenum">
              <a:rPr lang="nl-NL" noProof="0" smtClean="0"/>
              <a:pPr/>
              <a:t>11</a:t>
            </a:fld>
            <a:endParaRPr lang="nl-NL" noProof="0" dirty="0"/>
          </a:p>
        </p:txBody>
      </p:sp>
      <p:grpSp>
        <p:nvGrpSpPr>
          <p:cNvPr id="20" name="Group 19">
            <a:extLst>
              <a:ext uri="{FF2B5EF4-FFF2-40B4-BE49-F238E27FC236}">
                <a16:creationId xmlns:a16="http://schemas.microsoft.com/office/drawing/2014/main" id="{E410C141-9E79-4E4D-8D79-68B3B7047E7E}"/>
              </a:ext>
            </a:extLst>
          </p:cNvPr>
          <p:cNvGrpSpPr/>
          <p:nvPr/>
        </p:nvGrpSpPr>
        <p:grpSpPr>
          <a:xfrm>
            <a:off x="2304372" y="2385623"/>
            <a:ext cx="7583256" cy="2791204"/>
            <a:chOff x="6237221" y="2200367"/>
            <a:chExt cx="5101618" cy="1114333"/>
          </a:xfrm>
        </p:grpSpPr>
        <p:sp>
          <p:nvSpPr>
            <p:cNvPr id="21" name="Rectangle 20">
              <a:extLst>
                <a:ext uri="{FF2B5EF4-FFF2-40B4-BE49-F238E27FC236}">
                  <a16:creationId xmlns:a16="http://schemas.microsoft.com/office/drawing/2014/main" id="{082A735B-FCF6-4671-9E25-DCCBA935F844}"/>
                </a:ext>
              </a:extLst>
            </p:cNvPr>
            <p:cNvSpPr/>
            <p:nvPr/>
          </p:nvSpPr>
          <p:spPr>
            <a:xfrm>
              <a:off x="8387942" y="2206330"/>
              <a:ext cx="2950896" cy="1107736"/>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a:p>
          </p:txBody>
        </p:sp>
        <p:sp>
          <p:nvSpPr>
            <p:cNvPr id="22" name="Rectangle 21">
              <a:extLst>
                <a:ext uri="{FF2B5EF4-FFF2-40B4-BE49-F238E27FC236}">
                  <a16:creationId xmlns:a16="http://schemas.microsoft.com/office/drawing/2014/main" id="{423D22F0-76A7-480C-AAAB-2617FCFE3C8C}"/>
                </a:ext>
              </a:extLst>
            </p:cNvPr>
            <p:cNvSpPr/>
            <p:nvPr/>
          </p:nvSpPr>
          <p:spPr>
            <a:xfrm>
              <a:off x="6237221" y="2200367"/>
              <a:ext cx="5101618" cy="1114333"/>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a:p>
          </p:txBody>
        </p:sp>
        <p:sp>
          <p:nvSpPr>
            <p:cNvPr id="23" name="Text Placeholder 7">
              <a:extLst>
                <a:ext uri="{FF2B5EF4-FFF2-40B4-BE49-F238E27FC236}">
                  <a16:creationId xmlns:a16="http://schemas.microsoft.com/office/drawing/2014/main" id="{CEF605A0-CA0E-4673-9520-683D8DA78518}"/>
                </a:ext>
              </a:extLst>
            </p:cNvPr>
            <p:cNvSpPr txBox="1">
              <a:spLocks/>
            </p:cNvSpPr>
            <p:nvPr/>
          </p:nvSpPr>
          <p:spPr>
            <a:xfrm>
              <a:off x="6237222" y="2200367"/>
              <a:ext cx="2262344" cy="1114333"/>
            </a:xfrm>
            <a:prstGeom prst="rect">
              <a:avLst/>
            </a:prstGeom>
            <a:solidFill>
              <a:schemeClr val="tx2"/>
            </a:solidFill>
            <a:ln w="9525">
              <a:solidFill>
                <a:srgbClr val="22777B"/>
              </a:solidFill>
            </a:ln>
          </p:spPr>
          <p:txBody>
            <a:bodyPr lIns="0" tIns="0" rIns="0" bIns="0" anchor="ct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Deel 2</a:t>
              </a:r>
            </a:p>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endPar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indent="0" algn="ctr">
                <a:buClr>
                  <a:srgbClr val="22777B"/>
                </a:buClr>
                <a:buNone/>
                <a:defRPr/>
              </a:pPr>
              <a:r>
                <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Stappenplan zelf uitvoeren </a:t>
              </a:r>
            </a:p>
            <a:p>
              <a:pPr marL="0" indent="0" algn="ctr">
                <a:buClr>
                  <a:srgbClr val="22777B"/>
                </a:buClr>
                <a:buNone/>
                <a:defRPr/>
              </a:pPr>
              <a:r>
                <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‘lichte MKBA’</a:t>
              </a:r>
            </a:p>
          </p:txBody>
        </p:sp>
      </p:grpSp>
    </p:spTree>
    <p:extLst>
      <p:ext uri="{BB962C8B-B14F-4D97-AF65-F5344CB8AC3E}">
        <p14:creationId xmlns:p14="http://schemas.microsoft.com/office/powerpoint/2010/main" val="30723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FC235C8-86E2-4EBE-B9EA-4764DA48A6C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75"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9FC235C8-86E2-4EBE-B9EA-4764DA48A6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0ED48CF6-3F20-48AC-9BB4-F08214404F0B}"/>
              </a:ext>
            </a:extLst>
          </p:cNvPr>
          <p:cNvSpPr>
            <a:spLocks noGrp="1"/>
          </p:cNvSpPr>
          <p:nvPr>
            <p:ph sz="quarter" idx="31"/>
          </p:nvPr>
        </p:nvSpPr>
        <p:spPr/>
        <p:txBody>
          <a:bodyPr/>
          <a:lstStyle/>
          <a:p>
            <a:pPr>
              <a:spcBef>
                <a:spcPts val="1400"/>
              </a:spcBef>
            </a:pPr>
            <a:r>
              <a:rPr lang="nl-NL" dirty="0"/>
              <a:t>Dit hoofdstuk geeft jou als beleidsmaker handvatten om zelf aan de slag te gaan door een ‘lichte MKBA’ te maken van jouw project of beleidsvoorstel. </a:t>
            </a:r>
          </a:p>
          <a:p>
            <a:pPr>
              <a:spcBef>
                <a:spcPts val="1400"/>
              </a:spcBef>
            </a:pPr>
            <a:r>
              <a:rPr lang="nl-NL" dirty="0"/>
              <a:t>Het stappenplan uit de Algemene MKBA-leidraad is de basis voor dit stappenplan.</a:t>
            </a:r>
          </a:p>
          <a:p>
            <a:pPr>
              <a:spcBef>
                <a:spcPts val="1400"/>
              </a:spcBef>
            </a:pPr>
            <a:r>
              <a:rPr lang="nl-NL" dirty="0"/>
              <a:t>Een fictieve casus wordt gebruikt om iedere stap toe te lichten:</a:t>
            </a:r>
          </a:p>
          <a:p>
            <a:pPr marL="0" indent="0" algn="ctr">
              <a:spcBef>
                <a:spcPts val="1400"/>
              </a:spcBef>
              <a:buNone/>
            </a:pPr>
            <a:r>
              <a:rPr lang="nl-NL" i="1" dirty="0">
                <a:solidFill>
                  <a:schemeClr val="tx1"/>
                </a:solidFill>
              </a:rPr>
              <a:t>De bouw van een tweede sporthal in de gemeente Lenten.</a:t>
            </a:r>
            <a:endParaRPr lang="nl-NL" i="1" dirty="0"/>
          </a:p>
          <a:p>
            <a:pPr>
              <a:spcBef>
                <a:spcPts val="1400"/>
              </a:spcBef>
            </a:pPr>
            <a:endParaRPr lang="nl-NL" dirty="0"/>
          </a:p>
          <a:p>
            <a:pPr>
              <a:spcBef>
                <a:spcPts val="1400"/>
              </a:spcBef>
            </a:pPr>
            <a:r>
              <a:rPr lang="nl-NL" dirty="0"/>
              <a:t>Let wel: dit voorbeeld is een illustratieve uitwerking. Bij het daadwerkelijk uitvoeren van een MKBA voor jouw project of beleidsvoorstel is een meer diepgaande analyse wenselijk.</a:t>
            </a:r>
          </a:p>
          <a:p>
            <a:pPr marL="0" indent="0">
              <a:spcBef>
                <a:spcPts val="1400"/>
              </a:spcBef>
              <a:buNone/>
            </a:pPr>
            <a:endParaRPr lang="nl-NL" dirty="0"/>
          </a:p>
        </p:txBody>
      </p:sp>
      <p:sp>
        <p:nvSpPr>
          <p:cNvPr id="27" name="Text Placeholder 26">
            <a:extLst>
              <a:ext uri="{FF2B5EF4-FFF2-40B4-BE49-F238E27FC236}">
                <a16:creationId xmlns:a16="http://schemas.microsoft.com/office/drawing/2014/main" id="{BE9157E6-00D2-4212-AEA5-D23B86FFEE32}"/>
              </a:ext>
            </a:extLst>
          </p:cNvPr>
          <p:cNvSpPr>
            <a:spLocks noGrp="1"/>
          </p:cNvSpPr>
          <p:nvPr>
            <p:ph type="body" sz="quarter" idx="34"/>
          </p:nvPr>
        </p:nvSpPr>
        <p:spPr/>
        <p:txBody>
          <a:bodyPr/>
          <a:lstStyle/>
          <a:p>
            <a:r>
              <a:rPr lang="nl-NL" dirty="0"/>
              <a:t>Stappenplan:</a:t>
            </a:r>
          </a:p>
        </p:txBody>
      </p:sp>
      <p:sp>
        <p:nvSpPr>
          <p:cNvPr id="4" name="Text Placeholder 3">
            <a:extLst>
              <a:ext uri="{FF2B5EF4-FFF2-40B4-BE49-F238E27FC236}">
                <a16:creationId xmlns:a16="http://schemas.microsoft.com/office/drawing/2014/main" id="{2B813CAC-1D76-4489-8DE1-329AECD0C8BB}"/>
              </a:ext>
            </a:extLst>
          </p:cNvPr>
          <p:cNvSpPr>
            <a:spLocks noGrp="1"/>
          </p:cNvSpPr>
          <p:nvPr>
            <p:ph type="body" sz="quarter" idx="14"/>
          </p:nvPr>
        </p:nvSpPr>
        <p:spPr/>
        <p:txBody>
          <a:bodyPr/>
          <a:lstStyle/>
          <a:p>
            <a:r>
              <a:rPr lang="nl-NL" dirty="0"/>
              <a:t>Introductie opzet hoofdstuk 2</a:t>
            </a:r>
          </a:p>
        </p:txBody>
      </p:sp>
      <p:sp>
        <p:nvSpPr>
          <p:cNvPr id="7" name="Title 6">
            <a:extLst>
              <a:ext uri="{FF2B5EF4-FFF2-40B4-BE49-F238E27FC236}">
                <a16:creationId xmlns:a16="http://schemas.microsoft.com/office/drawing/2014/main" id="{7FB46039-75C0-4451-A81C-45D8AFB9583A}"/>
              </a:ext>
            </a:extLst>
          </p:cNvPr>
          <p:cNvSpPr>
            <a:spLocks noGrp="1"/>
          </p:cNvSpPr>
          <p:nvPr>
            <p:ph type="title"/>
          </p:nvPr>
        </p:nvSpPr>
        <p:spPr/>
        <p:txBody>
          <a:bodyPr vert="horz"/>
          <a:lstStyle/>
          <a:p>
            <a:pPr marL="0" indent="0">
              <a:spcBef>
                <a:spcPts val="1400"/>
              </a:spcBef>
              <a:buNone/>
            </a:pPr>
            <a:r>
              <a:rPr lang="nl-NL" b="1" dirty="0"/>
              <a:t>Stappenplan om zelf aan de slag te gaan met een lichte MKBA</a:t>
            </a:r>
          </a:p>
        </p:txBody>
      </p:sp>
      <p:sp>
        <p:nvSpPr>
          <p:cNvPr id="8" name="Text Placeholder 7">
            <a:extLst>
              <a:ext uri="{FF2B5EF4-FFF2-40B4-BE49-F238E27FC236}">
                <a16:creationId xmlns:a16="http://schemas.microsoft.com/office/drawing/2014/main" id="{60A6CE0B-A68A-4909-8892-793754CA5AA5}"/>
              </a:ext>
            </a:extLst>
          </p:cNvPr>
          <p:cNvSpPr>
            <a:spLocks noGrp="1"/>
          </p:cNvSpPr>
          <p:nvPr>
            <p:ph type="body" sz="quarter" idx="20"/>
          </p:nvPr>
        </p:nvSpPr>
        <p:spPr/>
        <p:txBody>
          <a:bodyPr/>
          <a:lstStyle/>
          <a:p>
            <a:endParaRPr lang="nl-NL"/>
          </a:p>
        </p:txBody>
      </p:sp>
      <p:sp>
        <p:nvSpPr>
          <p:cNvPr id="36" name="Footer Placeholder 4">
            <a:extLst>
              <a:ext uri="{FF2B5EF4-FFF2-40B4-BE49-F238E27FC236}">
                <a16:creationId xmlns:a16="http://schemas.microsoft.com/office/drawing/2014/main" id="{1482569E-708C-4EDB-8B1F-35C716A7C848}"/>
              </a:ext>
            </a:extLst>
          </p:cNvPr>
          <p:cNvSpPr>
            <a:spLocks noGrp="1"/>
          </p:cNvSpPr>
          <p:nvPr>
            <p:ph type="ftr" sz="quarter" idx="3"/>
          </p:nvPr>
        </p:nvSpPr>
        <p:spPr/>
        <p:txBody>
          <a:bodyPr/>
          <a:lstStyle/>
          <a:p>
            <a:r>
              <a:rPr lang="nl-NL" dirty="0"/>
              <a:t>Bron: Algemene MKBA-leidraad; It’s Public projectervaring</a:t>
            </a:r>
          </a:p>
        </p:txBody>
      </p:sp>
      <p:sp>
        <p:nvSpPr>
          <p:cNvPr id="5" name="Slide Number Placeholder 4">
            <a:extLst>
              <a:ext uri="{FF2B5EF4-FFF2-40B4-BE49-F238E27FC236}">
                <a16:creationId xmlns:a16="http://schemas.microsoft.com/office/drawing/2014/main" id="{306BFCE0-8B54-4F7E-ADBA-1DBEE1842009}"/>
              </a:ext>
            </a:extLst>
          </p:cNvPr>
          <p:cNvSpPr>
            <a:spLocks noGrp="1"/>
          </p:cNvSpPr>
          <p:nvPr>
            <p:ph type="sldNum" sz="quarter" idx="12"/>
          </p:nvPr>
        </p:nvSpPr>
        <p:spPr/>
        <p:txBody>
          <a:bodyPr/>
          <a:lstStyle/>
          <a:p>
            <a:fld id="{992CD0B2-8AB2-4C6C-8876-E15753662C9B}" type="slidenum">
              <a:rPr lang="nl-NL" noProof="0" smtClean="0"/>
              <a:pPr/>
              <a:t>12</a:t>
            </a:fld>
            <a:endParaRPr lang="nl-NL" noProof="0" dirty="0"/>
          </a:p>
        </p:txBody>
      </p:sp>
      <p:sp>
        <p:nvSpPr>
          <p:cNvPr id="32" name="Rectangle 31">
            <a:extLst>
              <a:ext uri="{FF2B5EF4-FFF2-40B4-BE49-F238E27FC236}">
                <a16:creationId xmlns:a16="http://schemas.microsoft.com/office/drawing/2014/main" id="{D99CF5BE-F793-446C-92CF-58DDD97AF6C1}"/>
              </a:ext>
            </a:extLst>
          </p:cNvPr>
          <p:cNvSpPr/>
          <p:nvPr/>
        </p:nvSpPr>
        <p:spPr>
          <a:xfrm>
            <a:off x="6441736" y="1636346"/>
            <a:ext cx="4618683" cy="3964678"/>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cap="flat">
                <a:solidFill>
                  <a:srgbClr val="22777B"/>
                </a:solidFill>
                <a:prstDash val="solid"/>
                <a:miter/>
              </a14:hiddenLine>
            </a:ext>
          </a:extLst>
        </p:spPr>
        <p:txBody>
          <a:bodyPr rot="0" spcFirstLastPara="0" vertOverflow="overflow" horzOverflow="overflow" vert="horz" wrap="square" lIns="252000" tIns="0" rIns="108000" bIns="0" numCol="1" spcCol="0" rtlCol="0" fromWordArt="0" anchor="t" anchorCtr="0" forceAA="0" compatLnSpc="1">
            <a:prstTxWarp prst="textNoShape">
              <a:avLst/>
            </a:prstTxWarp>
            <a:noAutofit/>
          </a:bodyPr>
          <a:lstStyle/>
          <a:p>
            <a:pPr marL="0" indent="0">
              <a:spcBef>
                <a:spcPts val="3000"/>
              </a:spcBef>
              <a:buNone/>
            </a:pPr>
            <a:endParaRPr lang="nl-NL" dirty="0"/>
          </a:p>
          <a:p>
            <a:pPr marL="342900" indent="-342900">
              <a:spcBef>
                <a:spcPts val="3000"/>
              </a:spcBef>
              <a:buFont typeface="+mj-lt"/>
              <a:buAutoNum type="arabicPeriod"/>
            </a:pPr>
            <a:r>
              <a:rPr lang="nl-NL" dirty="0"/>
              <a:t>1. Probleemanalyse</a:t>
            </a:r>
          </a:p>
          <a:p>
            <a:pPr marL="342900" indent="-342900">
              <a:spcBef>
                <a:spcPts val="3000"/>
              </a:spcBef>
              <a:buFont typeface="+mj-lt"/>
              <a:buAutoNum type="arabicPeriod"/>
            </a:pPr>
            <a:r>
              <a:rPr lang="nl-NL" dirty="0"/>
              <a:t>2. Bepalen nul-scenario</a:t>
            </a:r>
          </a:p>
          <a:p>
            <a:pPr marL="342900" indent="-342900">
              <a:spcBef>
                <a:spcPts val="3000"/>
              </a:spcBef>
              <a:buFont typeface="+mj-lt"/>
              <a:buAutoNum type="arabicPeriod"/>
            </a:pPr>
            <a:r>
              <a:rPr lang="nl-NL" dirty="0"/>
              <a:t>3. Bepalen beleidsalternatief</a:t>
            </a:r>
          </a:p>
          <a:p>
            <a:pPr marL="342900" indent="-342900">
              <a:spcBef>
                <a:spcPts val="3000"/>
              </a:spcBef>
              <a:buFont typeface="+mj-lt"/>
              <a:buAutoNum type="arabicPeriod"/>
            </a:pPr>
            <a:r>
              <a:rPr lang="nl-NL" dirty="0"/>
              <a:t>4. In kaart brengen kosten</a:t>
            </a:r>
          </a:p>
          <a:p>
            <a:pPr marL="342900" indent="-342900">
              <a:spcBef>
                <a:spcPts val="3000"/>
              </a:spcBef>
              <a:buFont typeface="+mj-lt"/>
              <a:buAutoNum type="arabicPeriod"/>
            </a:pPr>
            <a:r>
              <a:rPr lang="nl-NL" dirty="0"/>
              <a:t>5. In kaart brengen effecten</a:t>
            </a:r>
          </a:p>
          <a:p>
            <a:pPr marL="342900" indent="-342900">
              <a:spcBef>
                <a:spcPts val="3000"/>
              </a:spcBef>
              <a:buFont typeface="+mj-lt"/>
              <a:buAutoNum type="arabicPeriod"/>
            </a:pPr>
            <a:r>
              <a:rPr lang="nl-NL" dirty="0"/>
              <a:t>6. Witte vlekken </a:t>
            </a:r>
          </a:p>
          <a:p>
            <a:pPr marL="342900" indent="-342900">
              <a:spcBef>
                <a:spcPts val="3000"/>
              </a:spcBef>
              <a:buFont typeface="+mj-lt"/>
              <a:buAutoNum type="arabicPeriod"/>
            </a:pPr>
            <a:r>
              <a:rPr lang="nl-NL" dirty="0"/>
              <a:t>7. Interpreteren, presenteren en advies</a:t>
            </a:r>
          </a:p>
          <a:p>
            <a:pPr marL="0" indent="0">
              <a:spcBef>
                <a:spcPts val="3000"/>
              </a:spcBef>
              <a:buNone/>
            </a:pPr>
            <a:endParaRPr lang="nl-NL" dirty="0"/>
          </a:p>
        </p:txBody>
      </p:sp>
      <p:grpSp>
        <p:nvGrpSpPr>
          <p:cNvPr id="11" name="Group 10">
            <a:extLst>
              <a:ext uri="{FF2B5EF4-FFF2-40B4-BE49-F238E27FC236}">
                <a16:creationId xmlns:a16="http://schemas.microsoft.com/office/drawing/2014/main" id="{52649BD1-5D4B-4772-B5AE-A28AAE34099E}"/>
              </a:ext>
            </a:extLst>
          </p:cNvPr>
          <p:cNvGrpSpPr/>
          <p:nvPr/>
        </p:nvGrpSpPr>
        <p:grpSpPr>
          <a:xfrm>
            <a:off x="6511310" y="2104419"/>
            <a:ext cx="392176" cy="392176"/>
            <a:chOff x="6724374" y="2224381"/>
            <a:chExt cx="392176" cy="392176"/>
          </a:xfrm>
        </p:grpSpPr>
        <p:sp>
          <p:nvSpPr>
            <p:cNvPr id="10" name="Oval 9">
              <a:extLst>
                <a:ext uri="{FF2B5EF4-FFF2-40B4-BE49-F238E27FC236}">
                  <a16:creationId xmlns:a16="http://schemas.microsoft.com/office/drawing/2014/main" id="{7CBE0CCC-F22E-42E9-8896-D1AA9586F94F}"/>
                </a:ext>
              </a:extLst>
            </p:cNvPr>
            <p:cNvSpPr/>
            <p:nvPr/>
          </p:nvSpPr>
          <p:spPr>
            <a:xfrm>
              <a:off x="6724374" y="2224381"/>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2" name="Graphic 11" descr="Question Mark with solid fill">
              <a:extLst>
                <a:ext uri="{FF2B5EF4-FFF2-40B4-BE49-F238E27FC236}">
                  <a16:creationId xmlns:a16="http://schemas.microsoft.com/office/drawing/2014/main" id="{44144E2F-72F8-4A06-8217-81F9B27189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0602" y="2270609"/>
              <a:ext cx="299720" cy="299720"/>
            </a:xfrm>
            <a:prstGeom prst="rect">
              <a:avLst/>
            </a:prstGeom>
          </p:spPr>
        </p:pic>
      </p:grpSp>
      <p:grpSp>
        <p:nvGrpSpPr>
          <p:cNvPr id="14" name="Group 13">
            <a:extLst>
              <a:ext uri="{FF2B5EF4-FFF2-40B4-BE49-F238E27FC236}">
                <a16:creationId xmlns:a16="http://schemas.microsoft.com/office/drawing/2014/main" id="{D25FF0D6-5785-4A11-B13A-F8C295FF08D0}"/>
              </a:ext>
            </a:extLst>
          </p:cNvPr>
          <p:cNvGrpSpPr/>
          <p:nvPr/>
        </p:nvGrpSpPr>
        <p:grpSpPr>
          <a:xfrm>
            <a:off x="6511310" y="2680380"/>
            <a:ext cx="392176" cy="392176"/>
            <a:chOff x="6724374" y="2800342"/>
            <a:chExt cx="392176" cy="392176"/>
          </a:xfrm>
        </p:grpSpPr>
        <p:sp>
          <p:nvSpPr>
            <p:cNvPr id="15" name="Oval 14">
              <a:extLst>
                <a:ext uri="{FF2B5EF4-FFF2-40B4-BE49-F238E27FC236}">
                  <a16:creationId xmlns:a16="http://schemas.microsoft.com/office/drawing/2014/main" id="{B1FCE72B-0B49-4EC7-8634-71375B702FEF}"/>
                </a:ext>
              </a:extLst>
            </p:cNvPr>
            <p:cNvSpPr/>
            <p:nvPr/>
          </p:nvSpPr>
          <p:spPr>
            <a:xfrm>
              <a:off x="6724374" y="2800342"/>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grpSp>
          <p:nvGrpSpPr>
            <p:cNvPr id="53" name="Group 52">
              <a:extLst>
                <a:ext uri="{FF2B5EF4-FFF2-40B4-BE49-F238E27FC236}">
                  <a16:creationId xmlns:a16="http://schemas.microsoft.com/office/drawing/2014/main" id="{1286237A-F047-4B6D-8C48-53013047928E}"/>
                </a:ext>
              </a:extLst>
            </p:cNvPr>
            <p:cNvGrpSpPr/>
            <p:nvPr/>
          </p:nvGrpSpPr>
          <p:grpSpPr>
            <a:xfrm>
              <a:off x="6830927" y="2895023"/>
              <a:ext cx="179070" cy="179070"/>
              <a:chOff x="5772150" y="3105150"/>
              <a:chExt cx="647700" cy="647700"/>
            </a:xfrm>
          </p:grpSpPr>
          <p:sp>
            <p:nvSpPr>
              <p:cNvPr id="49" name="Freeform: Shape 48">
                <a:extLst>
                  <a:ext uri="{FF2B5EF4-FFF2-40B4-BE49-F238E27FC236}">
                    <a16:creationId xmlns:a16="http://schemas.microsoft.com/office/drawing/2014/main" id="{2A71316E-51BE-4C85-B5F0-F0C28B62BA28}"/>
                  </a:ext>
                </a:extLst>
              </p:cNvPr>
              <p:cNvSpPr/>
              <p:nvPr/>
            </p:nvSpPr>
            <p:spPr>
              <a:xfrm>
                <a:off x="5772150" y="3105150"/>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FFFFFF"/>
              </a:solidFill>
              <a:ln w="9525" cap="flat">
                <a:solidFill>
                  <a:srgbClr val="FFFFFF"/>
                </a:solidFill>
                <a:prstDash val="solid"/>
                <a:miter/>
              </a:ln>
            </p:spPr>
            <p:txBody>
              <a:bodyPr rtlCol="0" anchor="ctr"/>
              <a:lstStyle/>
              <a:p>
                <a:endParaRPr lang="nl-NL"/>
              </a:p>
            </p:txBody>
          </p:sp>
          <p:cxnSp>
            <p:nvCxnSpPr>
              <p:cNvPr id="52" name="Straight Connector 51">
                <a:extLst>
                  <a:ext uri="{FF2B5EF4-FFF2-40B4-BE49-F238E27FC236}">
                    <a16:creationId xmlns:a16="http://schemas.microsoft.com/office/drawing/2014/main" id="{223EB01F-5BCE-4E10-AA24-61E42111317C}"/>
                  </a:ext>
                </a:extLst>
              </p:cNvPr>
              <p:cNvCxnSpPr>
                <a:cxnSpLocks/>
              </p:cNvCxnSpPr>
              <p:nvPr/>
            </p:nvCxnSpPr>
            <p:spPr>
              <a:xfrm flipV="1">
                <a:off x="5924550" y="3471941"/>
                <a:ext cx="440354" cy="111954"/>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C5706E81-66CC-4A6B-ACC8-39CA3D3FB485}"/>
              </a:ext>
            </a:extLst>
          </p:cNvPr>
          <p:cNvGrpSpPr/>
          <p:nvPr/>
        </p:nvGrpSpPr>
        <p:grpSpPr>
          <a:xfrm>
            <a:off x="6511310" y="3256341"/>
            <a:ext cx="392176" cy="392176"/>
            <a:chOff x="6724374" y="3376303"/>
            <a:chExt cx="392176" cy="392176"/>
          </a:xfrm>
        </p:grpSpPr>
        <p:sp>
          <p:nvSpPr>
            <p:cNvPr id="17" name="Oval 16">
              <a:extLst>
                <a:ext uri="{FF2B5EF4-FFF2-40B4-BE49-F238E27FC236}">
                  <a16:creationId xmlns:a16="http://schemas.microsoft.com/office/drawing/2014/main" id="{C218A3B0-EB05-4480-829B-B9C0D49B6DCC}"/>
                </a:ext>
              </a:extLst>
            </p:cNvPr>
            <p:cNvSpPr/>
            <p:nvPr/>
          </p:nvSpPr>
          <p:spPr>
            <a:xfrm>
              <a:off x="6724374" y="3376303"/>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grpSp>
          <p:nvGrpSpPr>
            <p:cNvPr id="57" name="Group 56">
              <a:extLst>
                <a:ext uri="{FF2B5EF4-FFF2-40B4-BE49-F238E27FC236}">
                  <a16:creationId xmlns:a16="http://schemas.microsoft.com/office/drawing/2014/main" id="{550E3E30-FC54-4594-B9CF-A9DA47BCB7A6}"/>
                </a:ext>
              </a:extLst>
            </p:cNvPr>
            <p:cNvGrpSpPr/>
            <p:nvPr/>
          </p:nvGrpSpPr>
          <p:grpSpPr>
            <a:xfrm>
              <a:off x="6830927" y="3475144"/>
              <a:ext cx="179070" cy="179070"/>
              <a:chOff x="5772150" y="3105150"/>
              <a:chExt cx="647700" cy="647700"/>
            </a:xfrm>
          </p:grpSpPr>
          <p:sp>
            <p:nvSpPr>
              <p:cNvPr id="58" name="Freeform: Shape 57">
                <a:extLst>
                  <a:ext uri="{FF2B5EF4-FFF2-40B4-BE49-F238E27FC236}">
                    <a16:creationId xmlns:a16="http://schemas.microsoft.com/office/drawing/2014/main" id="{0677801B-BA33-47C0-A435-4F58559B68C6}"/>
                  </a:ext>
                </a:extLst>
              </p:cNvPr>
              <p:cNvSpPr/>
              <p:nvPr/>
            </p:nvSpPr>
            <p:spPr>
              <a:xfrm>
                <a:off x="5772150" y="3105150"/>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FFFFFF"/>
              </a:solidFill>
              <a:ln w="9525" cap="flat">
                <a:solidFill>
                  <a:srgbClr val="FFFFFF"/>
                </a:solidFill>
                <a:prstDash val="solid"/>
                <a:miter/>
              </a:ln>
            </p:spPr>
            <p:txBody>
              <a:bodyPr rtlCol="0" anchor="ctr"/>
              <a:lstStyle/>
              <a:p>
                <a:endParaRPr lang="nl-NL"/>
              </a:p>
            </p:txBody>
          </p:sp>
          <p:cxnSp>
            <p:nvCxnSpPr>
              <p:cNvPr id="59" name="Straight Connector 58">
                <a:extLst>
                  <a:ext uri="{FF2B5EF4-FFF2-40B4-BE49-F238E27FC236}">
                    <a16:creationId xmlns:a16="http://schemas.microsoft.com/office/drawing/2014/main" id="{39E07AC5-7D8C-4406-971F-9E1623940F88}"/>
                  </a:ext>
                </a:extLst>
              </p:cNvPr>
              <p:cNvCxnSpPr>
                <a:cxnSpLocks/>
              </p:cNvCxnSpPr>
              <p:nvPr/>
            </p:nvCxnSpPr>
            <p:spPr>
              <a:xfrm flipV="1">
                <a:off x="5924550" y="3471941"/>
                <a:ext cx="440354" cy="111954"/>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825332-6473-4CEE-8B5F-B80EB61E78D0}"/>
                  </a:ext>
                </a:extLst>
              </p:cNvPr>
              <p:cNvCxnSpPr>
                <a:cxnSpLocks/>
              </p:cNvCxnSpPr>
              <p:nvPr/>
            </p:nvCxnSpPr>
            <p:spPr>
              <a:xfrm flipV="1">
                <a:off x="5924550" y="3237211"/>
                <a:ext cx="352059" cy="318775"/>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68C32730-2313-4D96-8CD2-77B2101F9C10}"/>
              </a:ext>
            </a:extLst>
          </p:cNvPr>
          <p:cNvGrpSpPr/>
          <p:nvPr/>
        </p:nvGrpSpPr>
        <p:grpSpPr>
          <a:xfrm>
            <a:off x="6511310" y="4408263"/>
            <a:ext cx="392176" cy="392176"/>
            <a:chOff x="6724374" y="4528225"/>
            <a:chExt cx="392176" cy="392176"/>
          </a:xfrm>
        </p:grpSpPr>
        <p:sp>
          <p:nvSpPr>
            <p:cNvPr id="19" name="Oval 18">
              <a:extLst>
                <a:ext uri="{FF2B5EF4-FFF2-40B4-BE49-F238E27FC236}">
                  <a16:creationId xmlns:a16="http://schemas.microsoft.com/office/drawing/2014/main" id="{E9AFA5D9-CEDB-45BD-9697-CD2AEF300A0E}"/>
                </a:ext>
              </a:extLst>
            </p:cNvPr>
            <p:cNvSpPr/>
            <p:nvPr/>
          </p:nvSpPr>
          <p:spPr>
            <a:xfrm>
              <a:off x="6724374" y="4528225"/>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62" name="Graphic 61" descr="Cause And Effect with solid fill">
              <a:extLst>
                <a:ext uri="{FF2B5EF4-FFF2-40B4-BE49-F238E27FC236}">
                  <a16:creationId xmlns:a16="http://schemas.microsoft.com/office/drawing/2014/main" id="{FC4E0B83-0712-4EBE-8ED5-43D0FB8C09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6869" y="4583607"/>
              <a:ext cx="273453" cy="273453"/>
            </a:xfrm>
            <a:prstGeom prst="rect">
              <a:avLst/>
            </a:prstGeom>
          </p:spPr>
        </p:pic>
      </p:grpSp>
      <p:grpSp>
        <p:nvGrpSpPr>
          <p:cNvPr id="23" name="Group 22">
            <a:extLst>
              <a:ext uri="{FF2B5EF4-FFF2-40B4-BE49-F238E27FC236}">
                <a16:creationId xmlns:a16="http://schemas.microsoft.com/office/drawing/2014/main" id="{96BDF5E2-F769-488C-A90D-30A67C1DEAFE}"/>
              </a:ext>
            </a:extLst>
          </p:cNvPr>
          <p:cNvGrpSpPr/>
          <p:nvPr/>
        </p:nvGrpSpPr>
        <p:grpSpPr>
          <a:xfrm>
            <a:off x="6511310" y="3832302"/>
            <a:ext cx="392176" cy="392176"/>
            <a:chOff x="6724374" y="3952264"/>
            <a:chExt cx="392176" cy="392176"/>
          </a:xfrm>
        </p:grpSpPr>
        <p:sp>
          <p:nvSpPr>
            <p:cNvPr id="18" name="Oval 17">
              <a:extLst>
                <a:ext uri="{FF2B5EF4-FFF2-40B4-BE49-F238E27FC236}">
                  <a16:creationId xmlns:a16="http://schemas.microsoft.com/office/drawing/2014/main" id="{632EDFDF-1845-4EF4-87AB-D7F0503FF2F7}"/>
                </a:ext>
              </a:extLst>
            </p:cNvPr>
            <p:cNvSpPr/>
            <p:nvPr/>
          </p:nvSpPr>
          <p:spPr>
            <a:xfrm>
              <a:off x="6724374" y="3952264"/>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63" name="Graphic 62" descr="Euro with solid fill">
              <a:extLst>
                <a:ext uri="{FF2B5EF4-FFF2-40B4-BE49-F238E27FC236}">
                  <a16:creationId xmlns:a16="http://schemas.microsoft.com/office/drawing/2014/main" id="{7651AD07-8A7D-4107-ABDA-AC5803942D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0602" y="4012769"/>
              <a:ext cx="271959" cy="271959"/>
            </a:xfrm>
            <a:prstGeom prst="rect">
              <a:avLst/>
            </a:prstGeom>
          </p:spPr>
        </p:pic>
      </p:grpSp>
      <p:grpSp>
        <p:nvGrpSpPr>
          <p:cNvPr id="25" name="Group 24">
            <a:extLst>
              <a:ext uri="{FF2B5EF4-FFF2-40B4-BE49-F238E27FC236}">
                <a16:creationId xmlns:a16="http://schemas.microsoft.com/office/drawing/2014/main" id="{E473F926-98D6-4A89-B90C-4EE5FB7446EE}"/>
              </a:ext>
            </a:extLst>
          </p:cNvPr>
          <p:cNvGrpSpPr/>
          <p:nvPr/>
        </p:nvGrpSpPr>
        <p:grpSpPr>
          <a:xfrm>
            <a:off x="6511310" y="4984224"/>
            <a:ext cx="392176" cy="392176"/>
            <a:chOff x="6724374" y="5104186"/>
            <a:chExt cx="392176" cy="392176"/>
          </a:xfrm>
        </p:grpSpPr>
        <p:sp>
          <p:nvSpPr>
            <p:cNvPr id="20" name="Oval 19">
              <a:extLst>
                <a:ext uri="{FF2B5EF4-FFF2-40B4-BE49-F238E27FC236}">
                  <a16:creationId xmlns:a16="http://schemas.microsoft.com/office/drawing/2014/main" id="{DA79BCDB-BA4D-4302-BEAE-32C0C70394D6}"/>
                </a:ext>
              </a:extLst>
            </p:cNvPr>
            <p:cNvSpPr/>
            <p:nvPr/>
          </p:nvSpPr>
          <p:spPr>
            <a:xfrm>
              <a:off x="6724374" y="5104186"/>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31072" name="Graphic 131071" descr="Warning with solid fill">
              <a:extLst>
                <a:ext uri="{FF2B5EF4-FFF2-40B4-BE49-F238E27FC236}">
                  <a16:creationId xmlns:a16="http://schemas.microsoft.com/office/drawing/2014/main" id="{4B92C659-FFA2-4C49-8B29-1915C0EE73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15687" y="5182129"/>
              <a:ext cx="204249" cy="204249"/>
            </a:xfrm>
            <a:prstGeom prst="rect">
              <a:avLst/>
            </a:prstGeom>
          </p:spPr>
        </p:pic>
      </p:grpSp>
      <p:grpSp>
        <p:nvGrpSpPr>
          <p:cNvPr id="26" name="Group 25">
            <a:extLst>
              <a:ext uri="{FF2B5EF4-FFF2-40B4-BE49-F238E27FC236}">
                <a16:creationId xmlns:a16="http://schemas.microsoft.com/office/drawing/2014/main" id="{5D27F3B1-F0DA-46E2-8B1D-F379C7172CB3}"/>
              </a:ext>
            </a:extLst>
          </p:cNvPr>
          <p:cNvGrpSpPr/>
          <p:nvPr/>
        </p:nvGrpSpPr>
        <p:grpSpPr>
          <a:xfrm>
            <a:off x="6511310" y="5560186"/>
            <a:ext cx="392176" cy="392176"/>
            <a:chOff x="6724374" y="5680148"/>
            <a:chExt cx="392176" cy="392176"/>
          </a:xfrm>
        </p:grpSpPr>
        <p:sp>
          <p:nvSpPr>
            <p:cNvPr id="21" name="Oval 20">
              <a:extLst>
                <a:ext uri="{FF2B5EF4-FFF2-40B4-BE49-F238E27FC236}">
                  <a16:creationId xmlns:a16="http://schemas.microsoft.com/office/drawing/2014/main" id="{3DC3402B-CE86-47C9-9CDC-D4C9F9A7637C}"/>
                </a:ext>
              </a:extLst>
            </p:cNvPr>
            <p:cNvSpPr/>
            <p:nvPr/>
          </p:nvSpPr>
          <p:spPr>
            <a:xfrm>
              <a:off x="6724374" y="5680148"/>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31074" name="Graphic 131073" descr="Document with solid fill">
              <a:extLst>
                <a:ext uri="{FF2B5EF4-FFF2-40B4-BE49-F238E27FC236}">
                  <a16:creationId xmlns:a16="http://schemas.microsoft.com/office/drawing/2014/main" id="{5E2BB7DF-7161-459E-9044-42021EF3D5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15687" y="5755016"/>
              <a:ext cx="216964" cy="216964"/>
            </a:xfrm>
            <a:prstGeom prst="rect">
              <a:avLst/>
            </a:prstGeom>
          </p:spPr>
        </p:pic>
      </p:grpSp>
    </p:spTree>
    <p:extLst>
      <p:ext uri="{BB962C8B-B14F-4D97-AF65-F5344CB8AC3E}">
        <p14:creationId xmlns:p14="http://schemas.microsoft.com/office/powerpoint/2010/main" val="114768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9"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Freeform: Shape 13">
            <a:extLst>
              <a:ext uri="{FF2B5EF4-FFF2-40B4-BE49-F238E27FC236}">
                <a16:creationId xmlns:a16="http://schemas.microsoft.com/office/drawing/2014/main" id="{D31D23C4-D111-492F-8CE7-42B041F2B37E}"/>
              </a:ext>
            </a:extLst>
          </p:cNvPr>
          <p:cNvSpPr/>
          <p:nvPr/>
        </p:nvSpPr>
        <p:spPr>
          <a:xfrm>
            <a:off x="-61047" y="1875169"/>
            <a:ext cx="12073631" cy="5024762"/>
          </a:xfrm>
          <a:custGeom>
            <a:avLst/>
            <a:gdLst>
              <a:gd name="connsiteX0" fmla="*/ 612559 w 12073631"/>
              <a:gd name="connsiteY0" fmla="*/ 1553593 h 5024762"/>
              <a:gd name="connsiteX1" fmla="*/ 878889 w 12073631"/>
              <a:gd name="connsiteY1" fmla="*/ 1287263 h 5024762"/>
              <a:gd name="connsiteX2" fmla="*/ 976543 w 12073631"/>
              <a:gd name="connsiteY2" fmla="*/ 1260629 h 5024762"/>
              <a:gd name="connsiteX3" fmla="*/ 1748901 w 12073631"/>
              <a:gd name="connsiteY3" fmla="*/ 1233996 h 5024762"/>
              <a:gd name="connsiteX4" fmla="*/ 1855433 w 12073631"/>
              <a:gd name="connsiteY4" fmla="*/ 1233996 h 5024762"/>
              <a:gd name="connsiteX5" fmla="*/ 2574524 w 12073631"/>
              <a:gd name="connsiteY5" fmla="*/ 1233996 h 5024762"/>
              <a:gd name="connsiteX6" fmla="*/ 2716567 w 12073631"/>
              <a:gd name="connsiteY6" fmla="*/ 1251752 h 5024762"/>
              <a:gd name="connsiteX7" fmla="*/ 3506679 w 12073631"/>
              <a:gd name="connsiteY7" fmla="*/ 1260629 h 5024762"/>
              <a:gd name="connsiteX8" fmla="*/ 3604334 w 12073631"/>
              <a:gd name="connsiteY8" fmla="*/ 1242874 h 5024762"/>
              <a:gd name="connsiteX9" fmla="*/ 3808520 w 12073631"/>
              <a:gd name="connsiteY9" fmla="*/ 1162975 h 5024762"/>
              <a:gd name="connsiteX10" fmla="*/ 4438835 w 12073631"/>
              <a:gd name="connsiteY10" fmla="*/ 1118587 h 5024762"/>
              <a:gd name="connsiteX11" fmla="*/ 4625266 w 12073631"/>
              <a:gd name="connsiteY11" fmla="*/ 1162975 h 5024762"/>
              <a:gd name="connsiteX12" fmla="*/ 5477522 w 12073631"/>
              <a:gd name="connsiteY12" fmla="*/ 1207363 h 5024762"/>
              <a:gd name="connsiteX13" fmla="*/ 5903650 w 12073631"/>
              <a:gd name="connsiteY13" fmla="*/ 1083076 h 5024762"/>
              <a:gd name="connsiteX14" fmla="*/ 6329778 w 12073631"/>
              <a:gd name="connsiteY14" fmla="*/ 692459 h 5024762"/>
              <a:gd name="connsiteX15" fmla="*/ 6773662 w 12073631"/>
              <a:gd name="connsiteY15" fmla="*/ 337352 h 5024762"/>
              <a:gd name="connsiteX16" fmla="*/ 8016536 w 12073631"/>
              <a:gd name="connsiteY16" fmla="*/ 8878 h 5024762"/>
              <a:gd name="connsiteX17" fmla="*/ 8948691 w 12073631"/>
              <a:gd name="connsiteY17" fmla="*/ 0 h 5024762"/>
              <a:gd name="connsiteX18" fmla="*/ 9108489 w 12073631"/>
              <a:gd name="connsiteY18" fmla="*/ 0 h 5024762"/>
              <a:gd name="connsiteX19" fmla="*/ 9987378 w 12073631"/>
              <a:gd name="connsiteY19" fmla="*/ 35511 h 5024762"/>
              <a:gd name="connsiteX20" fmla="*/ 10102788 w 12073631"/>
              <a:gd name="connsiteY20" fmla="*/ 62144 h 5024762"/>
              <a:gd name="connsiteX21" fmla="*/ 10164932 w 12073631"/>
              <a:gd name="connsiteY21" fmla="*/ 79899 h 5024762"/>
              <a:gd name="connsiteX22" fmla="*/ 11159231 w 12073631"/>
              <a:gd name="connsiteY22" fmla="*/ 390618 h 5024762"/>
              <a:gd name="connsiteX23" fmla="*/ 11256885 w 12073631"/>
              <a:gd name="connsiteY23" fmla="*/ 435006 h 5024762"/>
              <a:gd name="connsiteX24" fmla="*/ 11514337 w 12073631"/>
              <a:gd name="connsiteY24" fmla="*/ 923278 h 5024762"/>
              <a:gd name="connsiteX25" fmla="*/ 11532093 w 12073631"/>
              <a:gd name="connsiteY25" fmla="*/ 1020932 h 5024762"/>
              <a:gd name="connsiteX26" fmla="*/ 11549848 w 12073631"/>
              <a:gd name="connsiteY26" fmla="*/ 1056443 h 5024762"/>
              <a:gd name="connsiteX27" fmla="*/ 11567603 w 12073631"/>
              <a:gd name="connsiteY27" fmla="*/ 1100831 h 5024762"/>
              <a:gd name="connsiteX28" fmla="*/ 11754035 w 12073631"/>
              <a:gd name="connsiteY28" fmla="*/ 1464816 h 5024762"/>
              <a:gd name="connsiteX29" fmla="*/ 11807301 w 12073631"/>
              <a:gd name="connsiteY29" fmla="*/ 1553593 h 5024762"/>
              <a:gd name="connsiteX30" fmla="*/ 11833934 w 12073631"/>
              <a:gd name="connsiteY30" fmla="*/ 1580226 h 5024762"/>
              <a:gd name="connsiteX31" fmla="*/ 11851689 w 12073631"/>
              <a:gd name="connsiteY31" fmla="*/ 1606859 h 5024762"/>
              <a:gd name="connsiteX32" fmla="*/ 12020365 w 12073631"/>
              <a:gd name="connsiteY32" fmla="*/ 2130641 h 5024762"/>
              <a:gd name="connsiteX33" fmla="*/ 12046998 w 12073631"/>
              <a:gd name="connsiteY33" fmla="*/ 2263806 h 5024762"/>
              <a:gd name="connsiteX34" fmla="*/ 12055875 w 12073631"/>
              <a:gd name="connsiteY34" fmla="*/ 2343705 h 5024762"/>
              <a:gd name="connsiteX35" fmla="*/ 12073631 w 12073631"/>
              <a:gd name="connsiteY35" fmla="*/ 2396971 h 5024762"/>
              <a:gd name="connsiteX36" fmla="*/ 12064753 w 12073631"/>
              <a:gd name="connsiteY36" fmla="*/ 3071674 h 5024762"/>
              <a:gd name="connsiteX37" fmla="*/ 12064753 w 12073631"/>
              <a:gd name="connsiteY37" fmla="*/ 3187084 h 5024762"/>
              <a:gd name="connsiteX38" fmla="*/ 11913833 w 12073631"/>
              <a:gd name="connsiteY38" fmla="*/ 3897297 h 5024762"/>
              <a:gd name="connsiteX39" fmla="*/ 11887200 w 12073631"/>
              <a:gd name="connsiteY39" fmla="*/ 4083729 h 5024762"/>
              <a:gd name="connsiteX40" fmla="*/ 11567603 w 12073631"/>
              <a:gd name="connsiteY40" fmla="*/ 4500979 h 5024762"/>
              <a:gd name="connsiteX41" fmla="*/ 10839635 w 12073631"/>
              <a:gd name="connsiteY41" fmla="*/ 5024762 h 5024762"/>
              <a:gd name="connsiteX42" fmla="*/ 1242873 w 12073631"/>
              <a:gd name="connsiteY42" fmla="*/ 5007006 h 5024762"/>
              <a:gd name="connsiteX43" fmla="*/ 941033 w 12073631"/>
              <a:gd name="connsiteY43" fmla="*/ 4829453 h 5024762"/>
              <a:gd name="connsiteX44" fmla="*/ 878889 w 12073631"/>
              <a:gd name="connsiteY44" fmla="*/ 4483224 h 5024762"/>
              <a:gd name="connsiteX45" fmla="*/ 674703 w 12073631"/>
              <a:gd name="connsiteY45" fmla="*/ 4385569 h 5024762"/>
              <a:gd name="connsiteX46" fmla="*/ 159798 w 12073631"/>
              <a:gd name="connsiteY46" fmla="*/ 4199138 h 5024762"/>
              <a:gd name="connsiteX47" fmla="*/ 0 w 12073631"/>
              <a:gd name="connsiteY47" fmla="*/ 3906175 h 5024762"/>
              <a:gd name="connsiteX48" fmla="*/ 44388 w 12073631"/>
              <a:gd name="connsiteY48" fmla="*/ 1899822 h 5024762"/>
              <a:gd name="connsiteX49" fmla="*/ 408372 w 12073631"/>
              <a:gd name="connsiteY49" fmla="*/ 1802167 h 5024762"/>
              <a:gd name="connsiteX50" fmla="*/ 612559 w 12073631"/>
              <a:gd name="connsiteY50" fmla="*/ 1553593 h 502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073631" h="5024762">
                <a:moveTo>
                  <a:pt x="612559" y="1553593"/>
                </a:moveTo>
                <a:lnTo>
                  <a:pt x="878889" y="1287263"/>
                </a:lnTo>
                <a:lnTo>
                  <a:pt x="976543" y="1260629"/>
                </a:lnTo>
                <a:lnTo>
                  <a:pt x="1748901" y="1233996"/>
                </a:lnTo>
                <a:lnTo>
                  <a:pt x="1855433" y="1233996"/>
                </a:lnTo>
                <a:lnTo>
                  <a:pt x="2574524" y="1233996"/>
                </a:lnTo>
                <a:lnTo>
                  <a:pt x="2716567" y="1251752"/>
                </a:lnTo>
                <a:lnTo>
                  <a:pt x="3506679" y="1260629"/>
                </a:lnTo>
                <a:cubicBezTo>
                  <a:pt x="3593155" y="1251021"/>
                  <a:pt x="3562610" y="1263736"/>
                  <a:pt x="3604334" y="1242874"/>
                </a:cubicBezTo>
                <a:lnTo>
                  <a:pt x="3808520" y="1162975"/>
                </a:lnTo>
                <a:lnTo>
                  <a:pt x="4438835" y="1118587"/>
                </a:lnTo>
                <a:cubicBezTo>
                  <a:pt x="4557959" y="1166236"/>
                  <a:pt x="4495870" y="1151211"/>
                  <a:pt x="4625266" y="1162975"/>
                </a:cubicBezTo>
                <a:lnTo>
                  <a:pt x="5477522" y="1207363"/>
                </a:lnTo>
                <a:lnTo>
                  <a:pt x="5903650" y="1083076"/>
                </a:lnTo>
                <a:lnTo>
                  <a:pt x="6329778" y="692459"/>
                </a:lnTo>
                <a:lnTo>
                  <a:pt x="6773662" y="337352"/>
                </a:lnTo>
                <a:lnTo>
                  <a:pt x="8016536" y="8878"/>
                </a:lnTo>
                <a:lnTo>
                  <a:pt x="8948691" y="0"/>
                </a:lnTo>
                <a:lnTo>
                  <a:pt x="9108489" y="0"/>
                </a:lnTo>
                <a:lnTo>
                  <a:pt x="9987378" y="35511"/>
                </a:lnTo>
                <a:cubicBezTo>
                  <a:pt x="10016851" y="42060"/>
                  <a:pt x="10068687" y="52844"/>
                  <a:pt x="10102788" y="62144"/>
                </a:cubicBezTo>
                <a:cubicBezTo>
                  <a:pt x="10123572" y="67812"/>
                  <a:pt x="10144217" y="73981"/>
                  <a:pt x="10164932" y="79899"/>
                </a:cubicBezTo>
                <a:lnTo>
                  <a:pt x="11159231" y="390618"/>
                </a:lnTo>
                <a:cubicBezTo>
                  <a:pt x="11247070" y="419898"/>
                  <a:pt x="11219279" y="397400"/>
                  <a:pt x="11256885" y="435006"/>
                </a:cubicBezTo>
                <a:lnTo>
                  <a:pt x="11514337" y="923278"/>
                </a:lnTo>
                <a:cubicBezTo>
                  <a:pt x="11520256" y="955829"/>
                  <a:pt x="11523568" y="988964"/>
                  <a:pt x="11532093" y="1020932"/>
                </a:cubicBezTo>
                <a:cubicBezTo>
                  <a:pt x="11535503" y="1033719"/>
                  <a:pt x="11544473" y="1044349"/>
                  <a:pt x="11549848" y="1056443"/>
                </a:cubicBezTo>
                <a:cubicBezTo>
                  <a:pt x="11556320" y="1071005"/>
                  <a:pt x="11561685" y="1086035"/>
                  <a:pt x="11567603" y="1100831"/>
                </a:cubicBezTo>
                <a:lnTo>
                  <a:pt x="11754035" y="1464816"/>
                </a:lnTo>
                <a:cubicBezTo>
                  <a:pt x="11771790" y="1494408"/>
                  <a:pt x="11787657" y="1525219"/>
                  <a:pt x="11807301" y="1553593"/>
                </a:cubicBezTo>
                <a:cubicBezTo>
                  <a:pt x="11814447" y="1563916"/>
                  <a:pt x="11825897" y="1570581"/>
                  <a:pt x="11833934" y="1580226"/>
                </a:cubicBezTo>
                <a:cubicBezTo>
                  <a:pt x="11840764" y="1588423"/>
                  <a:pt x="11845771" y="1597981"/>
                  <a:pt x="11851689" y="1606859"/>
                </a:cubicBezTo>
                <a:lnTo>
                  <a:pt x="12020365" y="2130641"/>
                </a:lnTo>
                <a:cubicBezTo>
                  <a:pt x="12029243" y="2175029"/>
                  <a:pt x="12039556" y="2219154"/>
                  <a:pt x="12046998" y="2263806"/>
                </a:cubicBezTo>
                <a:cubicBezTo>
                  <a:pt x="12051403" y="2290238"/>
                  <a:pt x="12050620" y="2317429"/>
                  <a:pt x="12055875" y="2343705"/>
                </a:cubicBezTo>
                <a:cubicBezTo>
                  <a:pt x="12059545" y="2362057"/>
                  <a:pt x="12073631" y="2396971"/>
                  <a:pt x="12073631" y="2396971"/>
                </a:cubicBezTo>
                <a:lnTo>
                  <a:pt x="12064753" y="3071674"/>
                </a:lnTo>
                <a:lnTo>
                  <a:pt x="12064753" y="3187084"/>
                </a:lnTo>
                <a:lnTo>
                  <a:pt x="11913833" y="3897297"/>
                </a:lnTo>
                <a:cubicBezTo>
                  <a:pt x="11895384" y="4072554"/>
                  <a:pt x="11921358" y="4015405"/>
                  <a:pt x="11887200" y="4083729"/>
                </a:cubicBezTo>
                <a:lnTo>
                  <a:pt x="11567603" y="4500979"/>
                </a:lnTo>
                <a:lnTo>
                  <a:pt x="10839635" y="5024762"/>
                </a:lnTo>
                <a:lnTo>
                  <a:pt x="1242873" y="5007006"/>
                </a:lnTo>
                <a:lnTo>
                  <a:pt x="941033" y="4829453"/>
                </a:lnTo>
                <a:lnTo>
                  <a:pt x="878889" y="4483224"/>
                </a:lnTo>
                <a:lnTo>
                  <a:pt x="674703" y="4385569"/>
                </a:lnTo>
                <a:lnTo>
                  <a:pt x="159798" y="4199138"/>
                </a:lnTo>
                <a:lnTo>
                  <a:pt x="0" y="3906175"/>
                </a:lnTo>
                <a:lnTo>
                  <a:pt x="44388" y="1899822"/>
                </a:lnTo>
                <a:lnTo>
                  <a:pt x="408372" y="1802167"/>
                </a:lnTo>
                <a:lnTo>
                  <a:pt x="612559" y="1553593"/>
                </a:lnTo>
                <a:close/>
              </a:path>
            </a:pathLst>
          </a:custGeom>
          <a:solidFill>
            <a:srgbClr val="D5EBED">
              <a:alpha val="25098"/>
            </a:srgbClr>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p:txBody>
          <a:bodyPr/>
          <a:lstStyle/>
          <a:p>
            <a:r>
              <a:rPr lang="nl-NL" b="1" dirty="0">
                <a:solidFill>
                  <a:schemeClr val="tx1"/>
                </a:solidFill>
              </a:rPr>
              <a:t>Context: </a:t>
            </a:r>
            <a:r>
              <a:rPr lang="nl-NL" dirty="0">
                <a:solidFill>
                  <a:schemeClr val="tx1"/>
                </a:solidFill>
              </a:rPr>
              <a:t>De wethouder Sport van de gemeente Lenten wil midden in de wijk Rapenburg een tweede sporthal laten bouwen. Speerpunt van de wethouder is dat alle Lentenaren, zeker de jeugd, binnen 15 minuten fietsen bij een sportaccommodatie kunnen zijn. De bestaande sporthal is op de fiets slecht bereikbaar voor een aanzienlijk deel van de jongeren. </a:t>
            </a:r>
            <a:br>
              <a:rPr lang="nl-NL" dirty="0">
                <a:solidFill>
                  <a:schemeClr val="tx1"/>
                </a:solidFill>
              </a:rPr>
            </a:br>
            <a:br>
              <a:rPr lang="nl-NL" dirty="0">
                <a:solidFill>
                  <a:schemeClr val="tx1"/>
                </a:solidFill>
              </a:rPr>
            </a:br>
            <a:r>
              <a:rPr lang="nl-NL" dirty="0">
                <a:solidFill>
                  <a:schemeClr val="tx1"/>
                </a:solidFill>
              </a:rPr>
              <a:t>De gemeenteraad is kritisch op dit plan. De kosten van een nieuwesporthal zijn niet proportioneel en er is immers al een sporthal in de gemeente.</a:t>
            </a:r>
          </a:p>
          <a:p>
            <a:endParaRPr lang="nl-NL" b="1" dirty="0">
              <a:solidFill>
                <a:schemeClr val="tx1"/>
              </a:solidFill>
            </a:endParaRPr>
          </a:p>
          <a:p>
            <a:r>
              <a:rPr lang="nl-NL" b="1" dirty="0">
                <a:solidFill>
                  <a:schemeClr val="tx1"/>
                </a:solidFill>
              </a:rPr>
              <a:t>Vraag: </a:t>
            </a:r>
            <a:r>
              <a:rPr lang="nl-NL" dirty="0">
                <a:solidFill>
                  <a:schemeClr val="tx1"/>
                </a:solidFill>
              </a:rPr>
              <a:t>De wethouder vraagt jou om op hoofdlijnen een maatschappelijke kosten-baten analyse te maken en met een advies te komen.</a:t>
            </a:r>
          </a:p>
          <a:p>
            <a:pPr marL="0" indent="0">
              <a:buNone/>
            </a:pPr>
            <a:endParaRPr lang="nl-NL" dirty="0">
              <a:solidFill>
                <a:schemeClr val="tx1"/>
              </a:solidFill>
            </a:endParaRPr>
          </a:p>
        </p:txBody>
      </p:sp>
      <p:sp>
        <p:nvSpPr>
          <p:cNvPr id="6" name="Text Placeholder 5">
            <a:extLst>
              <a:ext uri="{FF2B5EF4-FFF2-40B4-BE49-F238E27FC236}">
                <a16:creationId xmlns:a16="http://schemas.microsoft.com/office/drawing/2014/main" id="{07E7EBA8-2909-401C-9350-FA0FF611536D}"/>
              </a:ext>
            </a:extLst>
          </p:cNvPr>
          <p:cNvSpPr>
            <a:spLocks noGrp="1"/>
          </p:cNvSpPr>
          <p:nvPr>
            <p:ph type="body" sz="quarter" idx="14"/>
          </p:nvPr>
        </p:nvSpPr>
        <p:spPr/>
        <p:txBody>
          <a:bodyPr/>
          <a:lstStyle/>
          <a:p>
            <a:r>
              <a:rPr lang="nl-NL" dirty="0"/>
              <a:t>Huidige kaart van de gemeente Lenten</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Voorbeeldcasus: De bouw van een sporthal in de gemeente Lenten</a:t>
            </a:r>
          </a:p>
        </p:txBody>
      </p:sp>
      <p:sp>
        <p:nvSpPr>
          <p:cNvPr id="8" name="Text Placeholder 7">
            <a:extLst>
              <a:ext uri="{FF2B5EF4-FFF2-40B4-BE49-F238E27FC236}">
                <a16:creationId xmlns:a16="http://schemas.microsoft.com/office/drawing/2014/main" id="{681F6075-0D11-4848-B4BC-71BBE3F4248F}"/>
              </a:ext>
            </a:extLst>
          </p:cNvPr>
          <p:cNvSpPr>
            <a:spLocks noGrp="1"/>
          </p:cNvSpPr>
          <p:nvPr>
            <p:ph type="body" sz="quarter" idx="20"/>
          </p:nvPr>
        </p:nvSpPr>
        <p:spPr/>
        <p:txBody>
          <a:bodyPr/>
          <a:lstStyle/>
          <a:p>
            <a:r>
              <a:rPr lang="nl-NL" dirty="0"/>
              <a:t>Let op: de onderbouwing van dit voorbeeld gaat minder ver dan wanneer je daadwerkelijk een (lichte) MKBA uitvoert.</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13</a:t>
            </a:fld>
            <a:endParaRPr lang="nl-NL" noProof="0" dirty="0"/>
          </a:p>
        </p:txBody>
      </p:sp>
      <p:grpSp>
        <p:nvGrpSpPr>
          <p:cNvPr id="4" name="Group 3">
            <a:extLst>
              <a:ext uri="{FF2B5EF4-FFF2-40B4-BE49-F238E27FC236}">
                <a16:creationId xmlns:a16="http://schemas.microsoft.com/office/drawing/2014/main" id="{E532ACC5-D9F8-409F-AA6F-4DA02A082DD3}"/>
              </a:ext>
            </a:extLst>
          </p:cNvPr>
          <p:cNvGrpSpPr/>
          <p:nvPr/>
        </p:nvGrpSpPr>
        <p:grpSpPr>
          <a:xfrm>
            <a:off x="6712195" y="2516503"/>
            <a:ext cx="4763342" cy="3375408"/>
            <a:chOff x="6155094" y="2302102"/>
            <a:chExt cx="5586265" cy="3958549"/>
          </a:xfrm>
        </p:grpSpPr>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80E4B413-D78D-42F9-9A14-12753971C2DC}"/>
                    </a:ext>
                  </a:extLst>
                </p14:cNvPr>
                <p14:cNvContentPartPr/>
                <p14:nvPr/>
              </p14:nvContentPartPr>
              <p14:xfrm>
                <a:off x="7564109" y="3572220"/>
                <a:ext cx="922680" cy="1126440"/>
              </p14:xfrm>
            </p:contentPart>
          </mc:Choice>
          <mc:Fallback xmlns="">
            <p:pic>
              <p:nvPicPr>
                <p:cNvPr id="22" name="Ink 21">
                  <a:extLst>
                    <a:ext uri="{FF2B5EF4-FFF2-40B4-BE49-F238E27FC236}">
                      <a16:creationId xmlns:a16="http://schemas.microsoft.com/office/drawing/2014/main" id="{80E4B413-D78D-42F9-9A14-12753971C2DC}"/>
                    </a:ext>
                  </a:extLst>
                </p:cNvPr>
                <p:cNvPicPr/>
                <p:nvPr/>
              </p:nvPicPr>
              <p:blipFill>
                <a:blip r:embed="rId7"/>
                <a:stretch>
                  <a:fillRect/>
                </a:stretch>
              </p:blipFill>
              <p:spPr>
                <a:xfrm>
                  <a:off x="7500796" y="3445606"/>
                  <a:ext cx="1048884" cy="1379245"/>
                </a:xfrm>
                <a:prstGeom prst="rect">
                  <a:avLst/>
                </a:prstGeom>
              </p:spPr>
            </p:pic>
          </mc:Fallback>
        </mc:AlternateContent>
        <p:sp>
          <p:nvSpPr>
            <p:cNvPr id="16" name="Freeform 19">
              <a:extLst>
                <a:ext uri="{FF2B5EF4-FFF2-40B4-BE49-F238E27FC236}">
                  <a16:creationId xmlns:a16="http://schemas.microsoft.com/office/drawing/2014/main" id="{54C316CF-2D56-42BB-8DE6-73F20BC18801}"/>
                </a:ext>
              </a:extLst>
            </p:cNvPr>
            <p:cNvSpPr>
              <a:spLocks/>
            </p:cNvSpPr>
            <p:nvPr/>
          </p:nvSpPr>
          <p:spPr bwMode="auto">
            <a:xfrm>
              <a:off x="7562338" y="2302102"/>
              <a:ext cx="3450803" cy="2409946"/>
            </a:xfrm>
            <a:custGeom>
              <a:avLst/>
              <a:gdLst>
                <a:gd name="T0" fmla="*/ 439 w 1888"/>
                <a:gd name="T1" fmla="*/ 1123 h 1320"/>
                <a:gd name="T2" fmla="*/ 451 w 1888"/>
                <a:gd name="T3" fmla="*/ 899 h 1320"/>
                <a:gd name="T4" fmla="*/ 382 w 1888"/>
                <a:gd name="T5" fmla="*/ 831 h 1320"/>
                <a:gd name="T6" fmla="*/ 345 w 1888"/>
                <a:gd name="T7" fmla="*/ 680 h 1320"/>
                <a:gd name="T8" fmla="*/ 257 w 1888"/>
                <a:gd name="T9" fmla="*/ 695 h 1320"/>
                <a:gd name="T10" fmla="*/ 77 w 1888"/>
                <a:gd name="T11" fmla="*/ 732 h 1320"/>
                <a:gd name="T12" fmla="*/ 10 w 1888"/>
                <a:gd name="T13" fmla="*/ 627 h 1320"/>
                <a:gd name="T14" fmla="*/ 89 w 1888"/>
                <a:gd name="T15" fmla="*/ 523 h 1320"/>
                <a:gd name="T16" fmla="*/ 171 w 1888"/>
                <a:gd name="T17" fmla="*/ 452 h 1320"/>
                <a:gd name="T18" fmla="*/ 257 w 1888"/>
                <a:gd name="T19" fmla="*/ 392 h 1320"/>
                <a:gd name="T20" fmla="*/ 427 w 1888"/>
                <a:gd name="T21" fmla="*/ 292 h 1320"/>
                <a:gd name="T22" fmla="*/ 502 w 1888"/>
                <a:gd name="T23" fmla="*/ 296 h 1320"/>
                <a:gd name="T24" fmla="*/ 605 w 1888"/>
                <a:gd name="T25" fmla="*/ 233 h 1320"/>
                <a:gd name="T26" fmla="*/ 759 w 1888"/>
                <a:gd name="T27" fmla="*/ 256 h 1320"/>
                <a:gd name="T28" fmla="*/ 853 w 1888"/>
                <a:gd name="T29" fmla="*/ 192 h 1320"/>
                <a:gd name="T30" fmla="*/ 864 w 1888"/>
                <a:gd name="T31" fmla="*/ 10 h 1320"/>
                <a:gd name="T32" fmla="*/ 992 w 1888"/>
                <a:gd name="T33" fmla="*/ 3 h 1320"/>
                <a:gd name="T34" fmla="*/ 1141 w 1888"/>
                <a:gd name="T35" fmla="*/ 31 h 1320"/>
                <a:gd name="T36" fmla="*/ 1253 w 1888"/>
                <a:gd name="T37" fmla="*/ 68 h 1320"/>
                <a:gd name="T38" fmla="*/ 1333 w 1888"/>
                <a:gd name="T39" fmla="*/ 217 h 1320"/>
                <a:gd name="T40" fmla="*/ 1485 w 1888"/>
                <a:gd name="T41" fmla="*/ 299 h 1320"/>
                <a:gd name="T42" fmla="*/ 1607 w 1888"/>
                <a:gd name="T43" fmla="*/ 275 h 1320"/>
                <a:gd name="T44" fmla="*/ 1673 w 1888"/>
                <a:gd name="T45" fmla="*/ 185 h 1320"/>
                <a:gd name="T46" fmla="*/ 1778 w 1888"/>
                <a:gd name="T47" fmla="*/ 84 h 1320"/>
                <a:gd name="T48" fmla="*/ 1871 w 1888"/>
                <a:gd name="T49" fmla="*/ 175 h 1320"/>
                <a:gd name="T50" fmla="*/ 1844 w 1888"/>
                <a:gd name="T51" fmla="*/ 344 h 1320"/>
                <a:gd name="T52" fmla="*/ 1819 w 1888"/>
                <a:gd name="T53" fmla="*/ 450 h 1320"/>
                <a:gd name="T54" fmla="*/ 1797 w 1888"/>
                <a:gd name="T55" fmla="*/ 525 h 1320"/>
                <a:gd name="T56" fmla="*/ 1835 w 1888"/>
                <a:gd name="T57" fmla="*/ 616 h 1320"/>
                <a:gd name="T58" fmla="*/ 1886 w 1888"/>
                <a:gd name="T59" fmla="*/ 687 h 1320"/>
                <a:gd name="T60" fmla="*/ 1724 w 1888"/>
                <a:gd name="T61" fmla="*/ 736 h 1320"/>
                <a:gd name="T62" fmla="*/ 1663 w 1888"/>
                <a:gd name="T63" fmla="*/ 671 h 1320"/>
                <a:gd name="T64" fmla="*/ 1479 w 1888"/>
                <a:gd name="T65" fmla="*/ 718 h 1320"/>
                <a:gd name="T66" fmla="*/ 1442 w 1888"/>
                <a:gd name="T67" fmla="*/ 860 h 1320"/>
                <a:gd name="T68" fmla="*/ 1555 w 1888"/>
                <a:gd name="T69" fmla="*/ 952 h 1320"/>
                <a:gd name="T70" fmla="*/ 1527 w 1888"/>
                <a:gd name="T71" fmla="*/ 1009 h 1320"/>
                <a:gd name="T72" fmla="*/ 1531 w 1888"/>
                <a:gd name="T73" fmla="*/ 1113 h 1320"/>
                <a:gd name="T74" fmla="*/ 1511 w 1888"/>
                <a:gd name="T75" fmla="*/ 1239 h 1320"/>
                <a:gd name="T76" fmla="*/ 1428 w 1888"/>
                <a:gd name="T77" fmla="*/ 1150 h 1320"/>
                <a:gd name="T78" fmla="*/ 1312 w 1888"/>
                <a:gd name="T79" fmla="*/ 1011 h 1320"/>
                <a:gd name="T80" fmla="*/ 1203 w 1888"/>
                <a:gd name="T81" fmla="*/ 1045 h 1320"/>
                <a:gd name="T82" fmla="*/ 1111 w 1888"/>
                <a:gd name="T83" fmla="*/ 1091 h 1320"/>
                <a:gd name="T84" fmla="*/ 1029 w 1888"/>
                <a:gd name="T85" fmla="*/ 1136 h 1320"/>
                <a:gd name="T86" fmla="*/ 864 w 1888"/>
                <a:gd name="T87" fmla="*/ 1025 h 1320"/>
                <a:gd name="T88" fmla="*/ 839 w 1888"/>
                <a:gd name="T89" fmla="*/ 850 h 1320"/>
                <a:gd name="T90" fmla="*/ 770 w 1888"/>
                <a:gd name="T91" fmla="*/ 864 h 1320"/>
                <a:gd name="T92" fmla="*/ 699 w 1888"/>
                <a:gd name="T93" fmla="*/ 827 h 1320"/>
                <a:gd name="T94" fmla="*/ 623 w 1888"/>
                <a:gd name="T95" fmla="*/ 908 h 1320"/>
                <a:gd name="T96" fmla="*/ 644 w 1888"/>
                <a:gd name="T97" fmla="*/ 1003 h 1320"/>
                <a:gd name="T98" fmla="*/ 615 w 1888"/>
                <a:gd name="T99" fmla="*/ 1210 h 1320"/>
                <a:gd name="T100" fmla="*/ 532 w 1888"/>
                <a:gd name="T101" fmla="*/ 132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8" h="1320">
                  <a:moveTo>
                    <a:pt x="499" y="1299"/>
                  </a:moveTo>
                  <a:cubicBezTo>
                    <a:pt x="461" y="1267"/>
                    <a:pt x="452" y="1252"/>
                    <a:pt x="443" y="1205"/>
                  </a:cubicBezTo>
                  <a:cubicBezTo>
                    <a:pt x="436" y="1171"/>
                    <a:pt x="435" y="1162"/>
                    <a:pt x="439" y="1123"/>
                  </a:cubicBezTo>
                  <a:cubicBezTo>
                    <a:pt x="442" y="1099"/>
                    <a:pt x="448" y="1070"/>
                    <a:pt x="452" y="1057"/>
                  </a:cubicBezTo>
                  <a:cubicBezTo>
                    <a:pt x="460" y="1038"/>
                    <a:pt x="461" y="1026"/>
                    <a:pt x="461" y="978"/>
                  </a:cubicBezTo>
                  <a:cubicBezTo>
                    <a:pt x="461" y="928"/>
                    <a:pt x="460" y="920"/>
                    <a:pt x="451" y="899"/>
                  </a:cubicBezTo>
                  <a:cubicBezTo>
                    <a:pt x="442" y="877"/>
                    <a:pt x="440" y="874"/>
                    <a:pt x="425" y="869"/>
                  </a:cubicBezTo>
                  <a:cubicBezTo>
                    <a:pt x="414" y="866"/>
                    <a:pt x="404" y="858"/>
                    <a:pt x="395" y="848"/>
                  </a:cubicBezTo>
                  <a:cubicBezTo>
                    <a:pt x="382" y="831"/>
                    <a:pt x="382" y="831"/>
                    <a:pt x="382" y="831"/>
                  </a:cubicBezTo>
                  <a:cubicBezTo>
                    <a:pt x="387" y="772"/>
                    <a:pt x="387" y="772"/>
                    <a:pt x="387" y="772"/>
                  </a:cubicBezTo>
                  <a:cubicBezTo>
                    <a:pt x="392" y="713"/>
                    <a:pt x="392" y="712"/>
                    <a:pt x="383" y="700"/>
                  </a:cubicBezTo>
                  <a:cubicBezTo>
                    <a:pt x="374" y="687"/>
                    <a:pt x="361" y="680"/>
                    <a:pt x="345" y="680"/>
                  </a:cubicBezTo>
                  <a:cubicBezTo>
                    <a:pt x="339" y="680"/>
                    <a:pt x="326" y="676"/>
                    <a:pt x="315" y="672"/>
                  </a:cubicBezTo>
                  <a:cubicBezTo>
                    <a:pt x="298" y="664"/>
                    <a:pt x="293" y="664"/>
                    <a:pt x="279" y="668"/>
                  </a:cubicBezTo>
                  <a:cubicBezTo>
                    <a:pt x="265" y="672"/>
                    <a:pt x="263" y="674"/>
                    <a:pt x="257" y="695"/>
                  </a:cubicBezTo>
                  <a:cubicBezTo>
                    <a:pt x="250" y="716"/>
                    <a:pt x="248" y="719"/>
                    <a:pt x="231" y="727"/>
                  </a:cubicBezTo>
                  <a:cubicBezTo>
                    <a:pt x="208" y="739"/>
                    <a:pt x="141" y="745"/>
                    <a:pt x="123" y="737"/>
                  </a:cubicBezTo>
                  <a:cubicBezTo>
                    <a:pt x="116" y="735"/>
                    <a:pt x="95" y="732"/>
                    <a:pt x="77" y="732"/>
                  </a:cubicBezTo>
                  <a:cubicBezTo>
                    <a:pt x="33" y="732"/>
                    <a:pt x="27" y="729"/>
                    <a:pt x="30" y="708"/>
                  </a:cubicBezTo>
                  <a:cubicBezTo>
                    <a:pt x="32" y="694"/>
                    <a:pt x="31" y="690"/>
                    <a:pt x="20" y="679"/>
                  </a:cubicBezTo>
                  <a:cubicBezTo>
                    <a:pt x="3" y="662"/>
                    <a:pt x="0" y="645"/>
                    <a:pt x="10" y="627"/>
                  </a:cubicBezTo>
                  <a:cubicBezTo>
                    <a:pt x="15" y="620"/>
                    <a:pt x="21" y="605"/>
                    <a:pt x="25" y="594"/>
                  </a:cubicBezTo>
                  <a:cubicBezTo>
                    <a:pt x="33" y="570"/>
                    <a:pt x="39" y="563"/>
                    <a:pt x="60" y="557"/>
                  </a:cubicBezTo>
                  <a:cubicBezTo>
                    <a:pt x="77" y="551"/>
                    <a:pt x="80" y="548"/>
                    <a:pt x="89" y="523"/>
                  </a:cubicBezTo>
                  <a:cubicBezTo>
                    <a:pt x="96" y="505"/>
                    <a:pt x="96" y="504"/>
                    <a:pt x="111" y="506"/>
                  </a:cubicBezTo>
                  <a:cubicBezTo>
                    <a:pt x="120" y="508"/>
                    <a:pt x="130" y="506"/>
                    <a:pt x="139" y="501"/>
                  </a:cubicBezTo>
                  <a:cubicBezTo>
                    <a:pt x="155" y="494"/>
                    <a:pt x="171" y="468"/>
                    <a:pt x="171" y="452"/>
                  </a:cubicBezTo>
                  <a:cubicBezTo>
                    <a:pt x="171" y="434"/>
                    <a:pt x="179" y="419"/>
                    <a:pt x="193" y="409"/>
                  </a:cubicBezTo>
                  <a:cubicBezTo>
                    <a:pt x="200" y="404"/>
                    <a:pt x="210" y="397"/>
                    <a:pt x="215" y="394"/>
                  </a:cubicBezTo>
                  <a:cubicBezTo>
                    <a:pt x="223" y="388"/>
                    <a:pt x="227" y="388"/>
                    <a:pt x="257" y="392"/>
                  </a:cubicBezTo>
                  <a:cubicBezTo>
                    <a:pt x="294" y="398"/>
                    <a:pt x="345" y="393"/>
                    <a:pt x="362" y="382"/>
                  </a:cubicBezTo>
                  <a:cubicBezTo>
                    <a:pt x="367" y="379"/>
                    <a:pt x="381" y="357"/>
                    <a:pt x="392" y="334"/>
                  </a:cubicBezTo>
                  <a:cubicBezTo>
                    <a:pt x="412" y="292"/>
                    <a:pt x="412" y="292"/>
                    <a:pt x="427" y="292"/>
                  </a:cubicBezTo>
                  <a:cubicBezTo>
                    <a:pt x="438" y="292"/>
                    <a:pt x="444" y="295"/>
                    <a:pt x="452" y="305"/>
                  </a:cubicBezTo>
                  <a:cubicBezTo>
                    <a:pt x="462" y="317"/>
                    <a:pt x="463" y="317"/>
                    <a:pt x="475" y="312"/>
                  </a:cubicBezTo>
                  <a:cubicBezTo>
                    <a:pt x="482" y="310"/>
                    <a:pt x="494" y="302"/>
                    <a:pt x="502" y="296"/>
                  </a:cubicBezTo>
                  <a:cubicBezTo>
                    <a:pt x="511" y="289"/>
                    <a:pt x="521" y="284"/>
                    <a:pt x="529" y="284"/>
                  </a:cubicBezTo>
                  <a:cubicBezTo>
                    <a:pt x="546" y="284"/>
                    <a:pt x="566" y="270"/>
                    <a:pt x="576" y="252"/>
                  </a:cubicBezTo>
                  <a:cubicBezTo>
                    <a:pt x="585" y="234"/>
                    <a:pt x="595" y="227"/>
                    <a:pt x="605" y="233"/>
                  </a:cubicBezTo>
                  <a:cubicBezTo>
                    <a:pt x="609" y="235"/>
                    <a:pt x="638" y="237"/>
                    <a:pt x="671" y="238"/>
                  </a:cubicBezTo>
                  <a:cubicBezTo>
                    <a:pt x="729" y="239"/>
                    <a:pt x="729" y="239"/>
                    <a:pt x="729" y="239"/>
                  </a:cubicBezTo>
                  <a:cubicBezTo>
                    <a:pt x="759" y="256"/>
                    <a:pt x="759" y="256"/>
                    <a:pt x="759" y="256"/>
                  </a:cubicBezTo>
                  <a:cubicBezTo>
                    <a:pt x="782" y="269"/>
                    <a:pt x="792" y="272"/>
                    <a:pt x="807" y="272"/>
                  </a:cubicBezTo>
                  <a:cubicBezTo>
                    <a:pt x="833" y="272"/>
                    <a:pt x="840" y="264"/>
                    <a:pt x="839" y="238"/>
                  </a:cubicBezTo>
                  <a:cubicBezTo>
                    <a:pt x="838" y="221"/>
                    <a:pt x="840" y="214"/>
                    <a:pt x="853" y="192"/>
                  </a:cubicBezTo>
                  <a:cubicBezTo>
                    <a:pt x="873" y="157"/>
                    <a:pt x="885" y="140"/>
                    <a:pt x="897" y="128"/>
                  </a:cubicBezTo>
                  <a:cubicBezTo>
                    <a:pt x="910" y="115"/>
                    <a:pt x="910" y="104"/>
                    <a:pt x="897" y="92"/>
                  </a:cubicBezTo>
                  <a:cubicBezTo>
                    <a:pt x="876" y="72"/>
                    <a:pt x="855" y="21"/>
                    <a:pt x="864" y="10"/>
                  </a:cubicBezTo>
                  <a:cubicBezTo>
                    <a:pt x="871" y="2"/>
                    <a:pt x="900" y="0"/>
                    <a:pt x="920" y="7"/>
                  </a:cubicBezTo>
                  <a:cubicBezTo>
                    <a:pt x="938" y="13"/>
                    <a:pt x="940" y="13"/>
                    <a:pt x="955" y="7"/>
                  </a:cubicBezTo>
                  <a:cubicBezTo>
                    <a:pt x="967" y="1"/>
                    <a:pt x="975" y="0"/>
                    <a:pt x="992" y="3"/>
                  </a:cubicBezTo>
                  <a:cubicBezTo>
                    <a:pt x="1004" y="5"/>
                    <a:pt x="1024" y="5"/>
                    <a:pt x="1038" y="5"/>
                  </a:cubicBezTo>
                  <a:cubicBezTo>
                    <a:pt x="1056" y="4"/>
                    <a:pt x="1068" y="6"/>
                    <a:pt x="1088" y="14"/>
                  </a:cubicBezTo>
                  <a:cubicBezTo>
                    <a:pt x="1102" y="20"/>
                    <a:pt x="1126" y="27"/>
                    <a:pt x="1141" y="31"/>
                  </a:cubicBezTo>
                  <a:cubicBezTo>
                    <a:pt x="1157" y="34"/>
                    <a:pt x="1179" y="42"/>
                    <a:pt x="1190" y="47"/>
                  </a:cubicBezTo>
                  <a:cubicBezTo>
                    <a:pt x="1201" y="52"/>
                    <a:pt x="1219" y="58"/>
                    <a:pt x="1229" y="60"/>
                  </a:cubicBezTo>
                  <a:cubicBezTo>
                    <a:pt x="1239" y="62"/>
                    <a:pt x="1250" y="65"/>
                    <a:pt x="1253" y="68"/>
                  </a:cubicBezTo>
                  <a:cubicBezTo>
                    <a:pt x="1261" y="75"/>
                    <a:pt x="1261" y="91"/>
                    <a:pt x="1253" y="112"/>
                  </a:cubicBezTo>
                  <a:cubicBezTo>
                    <a:pt x="1244" y="138"/>
                    <a:pt x="1246" y="165"/>
                    <a:pt x="1256" y="175"/>
                  </a:cubicBezTo>
                  <a:cubicBezTo>
                    <a:pt x="1279" y="195"/>
                    <a:pt x="1314" y="214"/>
                    <a:pt x="1333" y="217"/>
                  </a:cubicBezTo>
                  <a:cubicBezTo>
                    <a:pt x="1379" y="223"/>
                    <a:pt x="1405" y="238"/>
                    <a:pt x="1434" y="274"/>
                  </a:cubicBezTo>
                  <a:cubicBezTo>
                    <a:pt x="1440" y="281"/>
                    <a:pt x="1447" y="284"/>
                    <a:pt x="1455" y="284"/>
                  </a:cubicBezTo>
                  <a:cubicBezTo>
                    <a:pt x="1462" y="284"/>
                    <a:pt x="1473" y="290"/>
                    <a:pt x="1485" y="299"/>
                  </a:cubicBezTo>
                  <a:cubicBezTo>
                    <a:pt x="1504" y="313"/>
                    <a:pt x="1505" y="313"/>
                    <a:pt x="1530" y="310"/>
                  </a:cubicBezTo>
                  <a:cubicBezTo>
                    <a:pt x="1552" y="308"/>
                    <a:pt x="1558" y="305"/>
                    <a:pt x="1573" y="293"/>
                  </a:cubicBezTo>
                  <a:cubicBezTo>
                    <a:pt x="1584" y="283"/>
                    <a:pt x="1596" y="277"/>
                    <a:pt x="1607" y="275"/>
                  </a:cubicBezTo>
                  <a:cubicBezTo>
                    <a:pt x="1627" y="272"/>
                    <a:pt x="1630" y="267"/>
                    <a:pt x="1633" y="230"/>
                  </a:cubicBezTo>
                  <a:cubicBezTo>
                    <a:pt x="1635" y="215"/>
                    <a:pt x="1639" y="198"/>
                    <a:pt x="1642" y="193"/>
                  </a:cubicBezTo>
                  <a:cubicBezTo>
                    <a:pt x="1647" y="185"/>
                    <a:pt x="1650" y="184"/>
                    <a:pt x="1673" y="185"/>
                  </a:cubicBezTo>
                  <a:cubicBezTo>
                    <a:pt x="1697" y="186"/>
                    <a:pt x="1697" y="186"/>
                    <a:pt x="1697" y="186"/>
                  </a:cubicBezTo>
                  <a:cubicBezTo>
                    <a:pt x="1718" y="148"/>
                    <a:pt x="1718" y="148"/>
                    <a:pt x="1718" y="148"/>
                  </a:cubicBezTo>
                  <a:cubicBezTo>
                    <a:pt x="1744" y="99"/>
                    <a:pt x="1758" y="84"/>
                    <a:pt x="1778" y="84"/>
                  </a:cubicBezTo>
                  <a:cubicBezTo>
                    <a:pt x="1793" y="84"/>
                    <a:pt x="1807" y="96"/>
                    <a:pt x="1831" y="128"/>
                  </a:cubicBezTo>
                  <a:cubicBezTo>
                    <a:pt x="1836" y="135"/>
                    <a:pt x="1847" y="145"/>
                    <a:pt x="1856" y="151"/>
                  </a:cubicBezTo>
                  <a:cubicBezTo>
                    <a:pt x="1869" y="159"/>
                    <a:pt x="1871" y="162"/>
                    <a:pt x="1871" y="175"/>
                  </a:cubicBezTo>
                  <a:cubicBezTo>
                    <a:pt x="1871" y="182"/>
                    <a:pt x="1869" y="194"/>
                    <a:pt x="1866" y="199"/>
                  </a:cubicBezTo>
                  <a:cubicBezTo>
                    <a:pt x="1860" y="211"/>
                    <a:pt x="1855" y="256"/>
                    <a:pt x="1854" y="302"/>
                  </a:cubicBezTo>
                  <a:cubicBezTo>
                    <a:pt x="1854" y="325"/>
                    <a:pt x="1852" y="333"/>
                    <a:pt x="1844" y="344"/>
                  </a:cubicBezTo>
                  <a:cubicBezTo>
                    <a:pt x="1835" y="356"/>
                    <a:pt x="1835" y="360"/>
                    <a:pt x="1836" y="392"/>
                  </a:cubicBezTo>
                  <a:cubicBezTo>
                    <a:pt x="1838" y="428"/>
                    <a:pt x="1838" y="428"/>
                    <a:pt x="1838" y="428"/>
                  </a:cubicBezTo>
                  <a:cubicBezTo>
                    <a:pt x="1819" y="450"/>
                    <a:pt x="1819" y="450"/>
                    <a:pt x="1819" y="450"/>
                  </a:cubicBezTo>
                  <a:cubicBezTo>
                    <a:pt x="1799" y="472"/>
                    <a:pt x="1799" y="472"/>
                    <a:pt x="1799" y="472"/>
                  </a:cubicBezTo>
                  <a:cubicBezTo>
                    <a:pt x="1806" y="484"/>
                    <a:pt x="1806" y="484"/>
                    <a:pt x="1806" y="484"/>
                  </a:cubicBezTo>
                  <a:cubicBezTo>
                    <a:pt x="1813" y="495"/>
                    <a:pt x="1812" y="496"/>
                    <a:pt x="1797" y="525"/>
                  </a:cubicBezTo>
                  <a:cubicBezTo>
                    <a:pt x="1782" y="554"/>
                    <a:pt x="1782" y="555"/>
                    <a:pt x="1787" y="573"/>
                  </a:cubicBezTo>
                  <a:cubicBezTo>
                    <a:pt x="1790" y="583"/>
                    <a:pt x="1796" y="597"/>
                    <a:pt x="1800" y="604"/>
                  </a:cubicBezTo>
                  <a:cubicBezTo>
                    <a:pt x="1807" y="616"/>
                    <a:pt x="1808" y="616"/>
                    <a:pt x="1835" y="616"/>
                  </a:cubicBezTo>
                  <a:cubicBezTo>
                    <a:pt x="1863" y="616"/>
                    <a:pt x="1863" y="616"/>
                    <a:pt x="1863" y="616"/>
                  </a:cubicBezTo>
                  <a:cubicBezTo>
                    <a:pt x="1876" y="633"/>
                    <a:pt x="1876" y="633"/>
                    <a:pt x="1876" y="633"/>
                  </a:cubicBezTo>
                  <a:cubicBezTo>
                    <a:pt x="1888" y="650"/>
                    <a:pt x="1888" y="650"/>
                    <a:pt x="1886" y="687"/>
                  </a:cubicBezTo>
                  <a:cubicBezTo>
                    <a:pt x="1882" y="747"/>
                    <a:pt x="1875" y="754"/>
                    <a:pt x="1832" y="743"/>
                  </a:cubicBezTo>
                  <a:cubicBezTo>
                    <a:pt x="1818" y="739"/>
                    <a:pt x="1791" y="736"/>
                    <a:pt x="1766" y="736"/>
                  </a:cubicBezTo>
                  <a:cubicBezTo>
                    <a:pt x="1724" y="736"/>
                    <a:pt x="1724" y="736"/>
                    <a:pt x="1724" y="736"/>
                  </a:cubicBezTo>
                  <a:cubicBezTo>
                    <a:pt x="1703" y="715"/>
                    <a:pt x="1703" y="715"/>
                    <a:pt x="1703" y="715"/>
                  </a:cubicBezTo>
                  <a:cubicBezTo>
                    <a:pt x="1692" y="703"/>
                    <a:pt x="1678" y="692"/>
                    <a:pt x="1673" y="691"/>
                  </a:cubicBezTo>
                  <a:cubicBezTo>
                    <a:pt x="1665" y="688"/>
                    <a:pt x="1663" y="686"/>
                    <a:pt x="1663" y="671"/>
                  </a:cubicBezTo>
                  <a:cubicBezTo>
                    <a:pt x="1663" y="648"/>
                    <a:pt x="1642" y="615"/>
                    <a:pt x="1630" y="618"/>
                  </a:cubicBezTo>
                  <a:cubicBezTo>
                    <a:pt x="1588" y="628"/>
                    <a:pt x="1533" y="647"/>
                    <a:pt x="1510" y="659"/>
                  </a:cubicBezTo>
                  <a:cubicBezTo>
                    <a:pt x="1498" y="665"/>
                    <a:pt x="1479" y="701"/>
                    <a:pt x="1479" y="718"/>
                  </a:cubicBezTo>
                  <a:cubicBezTo>
                    <a:pt x="1479" y="724"/>
                    <a:pt x="1474" y="734"/>
                    <a:pt x="1467" y="742"/>
                  </a:cubicBezTo>
                  <a:cubicBezTo>
                    <a:pt x="1461" y="749"/>
                    <a:pt x="1452" y="766"/>
                    <a:pt x="1447" y="779"/>
                  </a:cubicBezTo>
                  <a:cubicBezTo>
                    <a:pt x="1440" y="800"/>
                    <a:pt x="1439" y="808"/>
                    <a:pt x="1442" y="860"/>
                  </a:cubicBezTo>
                  <a:cubicBezTo>
                    <a:pt x="1444" y="912"/>
                    <a:pt x="1445" y="918"/>
                    <a:pt x="1454" y="928"/>
                  </a:cubicBezTo>
                  <a:cubicBezTo>
                    <a:pt x="1466" y="942"/>
                    <a:pt x="1497" y="952"/>
                    <a:pt x="1531" y="952"/>
                  </a:cubicBezTo>
                  <a:cubicBezTo>
                    <a:pt x="1555" y="952"/>
                    <a:pt x="1555" y="952"/>
                    <a:pt x="1555" y="952"/>
                  </a:cubicBezTo>
                  <a:cubicBezTo>
                    <a:pt x="1558" y="967"/>
                    <a:pt x="1558" y="967"/>
                    <a:pt x="1558" y="967"/>
                  </a:cubicBezTo>
                  <a:cubicBezTo>
                    <a:pt x="1561" y="983"/>
                    <a:pt x="1555" y="990"/>
                    <a:pt x="1536" y="995"/>
                  </a:cubicBezTo>
                  <a:cubicBezTo>
                    <a:pt x="1530" y="997"/>
                    <a:pt x="1527" y="1000"/>
                    <a:pt x="1527" y="1009"/>
                  </a:cubicBezTo>
                  <a:cubicBezTo>
                    <a:pt x="1527" y="1015"/>
                    <a:pt x="1524" y="1028"/>
                    <a:pt x="1519" y="1036"/>
                  </a:cubicBezTo>
                  <a:cubicBezTo>
                    <a:pt x="1515" y="1046"/>
                    <a:pt x="1511" y="1060"/>
                    <a:pt x="1511" y="1072"/>
                  </a:cubicBezTo>
                  <a:cubicBezTo>
                    <a:pt x="1511" y="1090"/>
                    <a:pt x="1513" y="1094"/>
                    <a:pt x="1531" y="1113"/>
                  </a:cubicBezTo>
                  <a:cubicBezTo>
                    <a:pt x="1574" y="1161"/>
                    <a:pt x="1575" y="1164"/>
                    <a:pt x="1575" y="1181"/>
                  </a:cubicBezTo>
                  <a:cubicBezTo>
                    <a:pt x="1575" y="1193"/>
                    <a:pt x="1572" y="1202"/>
                    <a:pt x="1563" y="1214"/>
                  </a:cubicBezTo>
                  <a:cubicBezTo>
                    <a:pt x="1548" y="1235"/>
                    <a:pt x="1546" y="1236"/>
                    <a:pt x="1511" y="1239"/>
                  </a:cubicBezTo>
                  <a:cubicBezTo>
                    <a:pt x="1475" y="1242"/>
                    <a:pt x="1470" y="1238"/>
                    <a:pt x="1474" y="1210"/>
                  </a:cubicBezTo>
                  <a:cubicBezTo>
                    <a:pt x="1476" y="1190"/>
                    <a:pt x="1476" y="1190"/>
                    <a:pt x="1460" y="1175"/>
                  </a:cubicBezTo>
                  <a:cubicBezTo>
                    <a:pt x="1451" y="1167"/>
                    <a:pt x="1437" y="1156"/>
                    <a:pt x="1428" y="1150"/>
                  </a:cubicBezTo>
                  <a:cubicBezTo>
                    <a:pt x="1411" y="1139"/>
                    <a:pt x="1409" y="1136"/>
                    <a:pt x="1406" y="1108"/>
                  </a:cubicBezTo>
                  <a:cubicBezTo>
                    <a:pt x="1400" y="1072"/>
                    <a:pt x="1394" y="1050"/>
                    <a:pt x="1386" y="1041"/>
                  </a:cubicBezTo>
                  <a:cubicBezTo>
                    <a:pt x="1372" y="1025"/>
                    <a:pt x="1344" y="1014"/>
                    <a:pt x="1312" y="1011"/>
                  </a:cubicBezTo>
                  <a:cubicBezTo>
                    <a:pt x="1287" y="1008"/>
                    <a:pt x="1282" y="1009"/>
                    <a:pt x="1272" y="1016"/>
                  </a:cubicBezTo>
                  <a:cubicBezTo>
                    <a:pt x="1266" y="1020"/>
                    <a:pt x="1252" y="1026"/>
                    <a:pt x="1241" y="1029"/>
                  </a:cubicBezTo>
                  <a:cubicBezTo>
                    <a:pt x="1230" y="1031"/>
                    <a:pt x="1213" y="1038"/>
                    <a:pt x="1203" y="1045"/>
                  </a:cubicBezTo>
                  <a:cubicBezTo>
                    <a:pt x="1177" y="1061"/>
                    <a:pt x="1163" y="1063"/>
                    <a:pt x="1148" y="1053"/>
                  </a:cubicBezTo>
                  <a:cubicBezTo>
                    <a:pt x="1142" y="1048"/>
                    <a:pt x="1134" y="1044"/>
                    <a:pt x="1132" y="1044"/>
                  </a:cubicBezTo>
                  <a:cubicBezTo>
                    <a:pt x="1123" y="1044"/>
                    <a:pt x="1111" y="1070"/>
                    <a:pt x="1111" y="1091"/>
                  </a:cubicBezTo>
                  <a:cubicBezTo>
                    <a:pt x="1111" y="1105"/>
                    <a:pt x="1109" y="1114"/>
                    <a:pt x="1103" y="1122"/>
                  </a:cubicBezTo>
                  <a:cubicBezTo>
                    <a:pt x="1095" y="1132"/>
                    <a:pt x="1093" y="1132"/>
                    <a:pt x="1068" y="1131"/>
                  </a:cubicBezTo>
                  <a:cubicBezTo>
                    <a:pt x="1052" y="1131"/>
                    <a:pt x="1036" y="1133"/>
                    <a:pt x="1029" y="1136"/>
                  </a:cubicBezTo>
                  <a:cubicBezTo>
                    <a:pt x="1018" y="1141"/>
                    <a:pt x="1012" y="1141"/>
                    <a:pt x="979" y="1133"/>
                  </a:cubicBezTo>
                  <a:cubicBezTo>
                    <a:pt x="925" y="1119"/>
                    <a:pt x="923" y="1118"/>
                    <a:pt x="901" y="1076"/>
                  </a:cubicBezTo>
                  <a:cubicBezTo>
                    <a:pt x="888" y="1051"/>
                    <a:pt x="876" y="1034"/>
                    <a:pt x="864" y="1025"/>
                  </a:cubicBezTo>
                  <a:cubicBezTo>
                    <a:pt x="847" y="1011"/>
                    <a:pt x="847" y="1011"/>
                    <a:pt x="847" y="1011"/>
                  </a:cubicBezTo>
                  <a:cubicBezTo>
                    <a:pt x="847" y="940"/>
                    <a:pt x="847" y="940"/>
                    <a:pt x="847" y="940"/>
                  </a:cubicBezTo>
                  <a:cubicBezTo>
                    <a:pt x="847" y="875"/>
                    <a:pt x="847" y="867"/>
                    <a:pt x="839" y="850"/>
                  </a:cubicBezTo>
                  <a:cubicBezTo>
                    <a:pt x="834" y="840"/>
                    <a:pt x="827" y="832"/>
                    <a:pt x="824" y="832"/>
                  </a:cubicBezTo>
                  <a:cubicBezTo>
                    <a:pt x="820" y="832"/>
                    <a:pt x="808" y="840"/>
                    <a:pt x="796" y="848"/>
                  </a:cubicBezTo>
                  <a:cubicBezTo>
                    <a:pt x="785" y="857"/>
                    <a:pt x="773" y="864"/>
                    <a:pt x="770" y="864"/>
                  </a:cubicBezTo>
                  <a:cubicBezTo>
                    <a:pt x="764" y="864"/>
                    <a:pt x="747" y="848"/>
                    <a:pt x="747" y="842"/>
                  </a:cubicBezTo>
                  <a:cubicBezTo>
                    <a:pt x="747" y="839"/>
                    <a:pt x="744" y="834"/>
                    <a:pt x="740" y="830"/>
                  </a:cubicBezTo>
                  <a:cubicBezTo>
                    <a:pt x="732" y="824"/>
                    <a:pt x="728" y="824"/>
                    <a:pt x="699" y="827"/>
                  </a:cubicBezTo>
                  <a:cubicBezTo>
                    <a:pt x="668" y="831"/>
                    <a:pt x="664" y="833"/>
                    <a:pt x="653" y="846"/>
                  </a:cubicBezTo>
                  <a:cubicBezTo>
                    <a:pt x="646" y="853"/>
                    <a:pt x="638" y="867"/>
                    <a:pt x="635" y="877"/>
                  </a:cubicBezTo>
                  <a:cubicBezTo>
                    <a:pt x="633" y="886"/>
                    <a:pt x="627" y="900"/>
                    <a:pt x="623" y="908"/>
                  </a:cubicBezTo>
                  <a:cubicBezTo>
                    <a:pt x="615" y="919"/>
                    <a:pt x="615" y="923"/>
                    <a:pt x="619" y="936"/>
                  </a:cubicBezTo>
                  <a:cubicBezTo>
                    <a:pt x="621" y="945"/>
                    <a:pt x="628" y="954"/>
                    <a:pt x="633" y="958"/>
                  </a:cubicBezTo>
                  <a:cubicBezTo>
                    <a:pt x="643" y="964"/>
                    <a:pt x="643" y="966"/>
                    <a:pt x="644" y="1003"/>
                  </a:cubicBezTo>
                  <a:cubicBezTo>
                    <a:pt x="644" y="1031"/>
                    <a:pt x="645" y="1044"/>
                    <a:pt x="650" y="1050"/>
                  </a:cubicBezTo>
                  <a:cubicBezTo>
                    <a:pt x="662" y="1067"/>
                    <a:pt x="650" y="1138"/>
                    <a:pt x="628" y="1178"/>
                  </a:cubicBezTo>
                  <a:cubicBezTo>
                    <a:pt x="621" y="1190"/>
                    <a:pt x="615" y="1204"/>
                    <a:pt x="615" y="1210"/>
                  </a:cubicBezTo>
                  <a:cubicBezTo>
                    <a:pt x="615" y="1221"/>
                    <a:pt x="600" y="1245"/>
                    <a:pt x="589" y="1250"/>
                  </a:cubicBezTo>
                  <a:cubicBezTo>
                    <a:pt x="573" y="1258"/>
                    <a:pt x="568" y="1265"/>
                    <a:pt x="563" y="1281"/>
                  </a:cubicBezTo>
                  <a:cubicBezTo>
                    <a:pt x="558" y="1299"/>
                    <a:pt x="541" y="1320"/>
                    <a:pt x="532" y="1320"/>
                  </a:cubicBezTo>
                  <a:cubicBezTo>
                    <a:pt x="528" y="1320"/>
                    <a:pt x="513" y="1311"/>
                    <a:pt x="499" y="1299"/>
                  </a:cubicBezTo>
                  <a:close/>
                </a:path>
              </a:pathLst>
            </a:custGeom>
            <a:solidFill>
              <a:srgbClr val="22777B"/>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Graphic 11" descr="House outline">
              <a:extLst>
                <a:ext uri="{FF2B5EF4-FFF2-40B4-BE49-F238E27FC236}">
                  <a16:creationId xmlns:a16="http://schemas.microsoft.com/office/drawing/2014/main" id="{40D60F22-EA9F-4E18-899B-C7FA9B5C18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00476" y="4171752"/>
              <a:ext cx="431596" cy="431596"/>
            </a:xfrm>
            <a:prstGeom prst="rect">
              <a:avLst/>
            </a:prstGeom>
          </p:spPr>
        </p:pic>
        <p:pic>
          <p:nvPicPr>
            <p:cNvPr id="18" name="Graphic 17" descr="Line arrow: Clockwise curve with solid fill">
              <a:extLst>
                <a:ext uri="{FF2B5EF4-FFF2-40B4-BE49-F238E27FC236}">
                  <a16:creationId xmlns:a16="http://schemas.microsoft.com/office/drawing/2014/main" id="{788C3906-A160-4FD6-9A0B-11FA62367F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831115">
              <a:off x="8423530" y="4839467"/>
              <a:ext cx="675929" cy="675929"/>
            </a:xfrm>
            <a:prstGeom prst="rect">
              <a:avLst/>
            </a:prstGeom>
          </p:spPr>
        </p:pic>
        <p:pic>
          <p:nvPicPr>
            <p:cNvPr id="23" name="Graphic 22" descr="House outline">
              <a:extLst>
                <a:ext uri="{FF2B5EF4-FFF2-40B4-BE49-F238E27FC236}">
                  <a16:creationId xmlns:a16="http://schemas.microsoft.com/office/drawing/2014/main" id="{5DD0302B-D432-4753-9FC2-B36252846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20233" y="4171752"/>
              <a:ext cx="431596" cy="431596"/>
            </a:xfrm>
            <a:prstGeom prst="rect">
              <a:avLst/>
            </a:prstGeom>
          </p:spPr>
        </p:pic>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E4FD353B-EB9C-4443-9F6D-4792FBC93B6D}"/>
                    </a:ext>
                  </a:extLst>
                </p14:cNvPr>
                <p14:cNvContentPartPr/>
                <p14:nvPr/>
              </p14:nvContentPartPr>
              <p14:xfrm>
                <a:off x="7541429" y="3680220"/>
                <a:ext cx="3240" cy="360"/>
              </p14:xfrm>
            </p:contentPart>
          </mc:Choice>
          <mc:Fallback xmlns="">
            <p:pic>
              <p:nvPicPr>
                <p:cNvPr id="21" name="Ink 20">
                  <a:extLst>
                    <a:ext uri="{FF2B5EF4-FFF2-40B4-BE49-F238E27FC236}">
                      <a16:creationId xmlns:a16="http://schemas.microsoft.com/office/drawing/2014/main" id="{E4FD353B-EB9C-4443-9F6D-4792FBC93B6D}"/>
                    </a:ext>
                  </a:extLst>
                </p:cNvPr>
                <p:cNvPicPr/>
                <p:nvPr/>
              </p:nvPicPr>
              <p:blipFill>
                <a:blip r:embed="rId13"/>
                <a:stretch>
                  <a:fillRect/>
                </a:stretch>
              </p:blipFill>
              <p:spPr>
                <a:xfrm>
                  <a:off x="7480679" y="3572220"/>
                  <a:ext cx="124335" cy="216000"/>
                </a:xfrm>
                <a:prstGeom prst="rect">
                  <a:avLst/>
                </a:prstGeom>
              </p:spPr>
            </p:pic>
          </mc:Fallback>
        </mc:AlternateContent>
        <p:sp>
          <p:nvSpPr>
            <p:cNvPr id="29" name="TextBox 28">
              <a:extLst>
                <a:ext uri="{FF2B5EF4-FFF2-40B4-BE49-F238E27FC236}">
                  <a16:creationId xmlns:a16="http://schemas.microsoft.com/office/drawing/2014/main" id="{191EA90A-558C-4A84-895F-B2394285F61A}"/>
                </a:ext>
              </a:extLst>
            </p:cNvPr>
            <p:cNvSpPr txBox="1"/>
            <p:nvPr/>
          </p:nvSpPr>
          <p:spPr>
            <a:xfrm>
              <a:off x="9022522" y="5265490"/>
              <a:ext cx="2031165" cy="307613"/>
            </a:xfrm>
            <a:prstGeom prst="rect">
              <a:avLst/>
            </a:prstGeom>
          </p:spPr>
          <p:txBody>
            <a:bodyPr vert="horz" wrap="square" lIns="91440" tIns="45720" rIns="91440" bIns="45720" rtlCol="0">
              <a:noAutofit/>
            </a:bodyPr>
            <a:lstStyle/>
            <a:p>
              <a:pPr marL="0" indent="0" algn="l">
                <a:buNone/>
              </a:pPr>
              <a:r>
                <a:rPr lang="nl-NL" sz="1200" dirty="0"/>
                <a:t>De r</a:t>
              </a:r>
              <a:r>
                <a:rPr lang="nl-NL" sz="1200" noProof="0" dirty="0" err="1"/>
                <a:t>ivier</a:t>
              </a:r>
              <a:r>
                <a:rPr lang="nl-NL" sz="1200" noProof="0" dirty="0"/>
                <a:t> </a:t>
              </a:r>
              <a:r>
                <a:rPr lang="nl-NL" sz="1200" i="1" noProof="0" dirty="0"/>
                <a:t>De Lent</a:t>
              </a:r>
              <a:r>
                <a:rPr lang="nl-NL" sz="1200" noProof="0" dirty="0"/>
                <a:t> scheidt de wijk en het oude dorp</a:t>
              </a:r>
            </a:p>
          </p:txBody>
        </p:sp>
        <p:pic>
          <p:nvPicPr>
            <p:cNvPr id="31" name="Graphic 30" descr="Basketball Hoop with solid fill">
              <a:extLst>
                <a:ext uri="{FF2B5EF4-FFF2-40B4-BE49-F238E27FC236}">
                  <a16:creationId xmlns:a16="http://schemas.microsoft.com/office/drawing/2014/main" id="{D16E0D4D-D7C2-43B6-8AE8-1C2D548E3C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01411" y="2964828"/>
              <a:ext cx="368279" cy="368279"/>
            </a:xfrm>
            <a:prstGeom prst="rect">
              <a:avLst/>
            </a:prstGeom>
          </p:spPr>
        </p:pic>
        <p:pic>
          <p:nvPicPr>
            <p:cNvPr id="35" name="Graphic 34" descr="Schoolhouse with solid fill">
              <a:extLst>
                <a:ext uri="{FF2B5EF4-FFF2-40B4-BE49-F238E27FC236}">
                  <a16:creationId xmlns:a16="http://schemas.microsoft.com/office/drawing/2014/main" id="{5F28182B-AB39-4B18-8ABF-AE12E1A6515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052765" y="2838764"/>
              <a:ext cx="758529" cy="758529"/>
            </a:xfrm>
            <a:prstGeom prst="rect">
              <a:avLst/>
            </a:prstGeom>
          </p:spPr>
        </p:pic>
        <p:pic>
          <p:nvPicPr>
            <p:cNvPr id="20" name="Graphic 19" descr="Line arrow: Counter-clockwise curve with solid fill">
              <a:extLst>
                <a:ext uri="{FF2B5EF4-FFF2-40B4-BE49-F238E27FC236}">
                  <a16:creationId xmlns:a16="http://schemas.microsoft.com/office/drawing/2014/main" id="{DF581BC0-6F8A-4CD4-97BA-0A2EE621B8A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9144433">
              <a:off x="9737668" y="3282129"/>
              <a:ext cx="837126" cy="837126"/>
            </a:xfrm>
            <a:prstGeom prst="rect">
              <a:avLst/>
            </a:prstGeom>
          </p:spPr>
        </p:pic>
        <p:sp>
          <p:nvSpPr>
            <p:cNvPr id="36" name="TextBox 35">
              <a:extLst>
                <a:ext uri="{FF2B5EF4-FFF2-40B4-BE49-F238E27FC236}">
                  <a16:creationId xmlns:a16="http://schemas.microsoft.com/office/drawing/2014/main" id="{BC7466A6-914D-4039-B2C0-2D358A21BF50}"/>
                </a:ext>
              </a:extLst>
            </p:cNvPr>
            <p:cNvSpPr txBox="1"/>
            <p:nvPr/>
          </p:nvSpPr>
          <p:spPr>
            <a:xfrm>
              <a:off x="10446784" y="3967584"/>
              <a:ext cx="1294575" cy="635764"/>
            </a:xfrm>
            <a:prstGeom prst="rect">
              <a:avLst/>
            </a:prstGeom>
          </p:spPr>
          <p:txBody>
            <a:bodyPr vert="horz" wrap="square" lIns="91440" tIns="45720" rIns="91440" bIns="45720" rtlCol="0" anchor="ctr">
              <a:noAutofit/>
            </a:bodyPr>
            <a:lstStyle/>
            <a:p>
              <a:pPr marL="0" indent="0" algn="ctr">
                <a:buNone/>
              </a:pPr>
              <a:r>
                <a:rPr lang="nl-NL" sz="1200" dirty="0"/>
                <a:t>Het oude dorp heeft een sporthal</a:t>
              </a:r>
              <a:endParaRPr lang="nl-NL" sz="1200" noProof="0" dirty="0"/>
            </a:p>
          </p:txBody>
        </p:sp>
        <p:pic>
          <p:nvPicPr>
            <p:cNvPr id="40" name="Graphic 39" descr="House with solid fill">
              <a:extLst>
                <a:ext uri="{FF2B5EF4-FFF2-40B4-BE49-F238E27FC236}">
                  <a16:creationId xmlns:a16="http://schemas.microsoft.com/office/drawing/2014/main" id="{EA7CF6EB-BB0A-40EB-813B-722F70F9A8D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383517" y="4412471"/>
              <a:ext cx="431596" cy="431596"/>
            </a:xfrm>
            <a:prstGeom prst="rect">
              <a:avLst/>
            </a:prstGeom>
          </p:spPr>
        </p:pic>
        <mc:AlternateContent xmlns:mc="http://schemas.openxmlformats.org/markup-compatibility/2006" xmlns:p14="http://schemas.microsoft.com/office/powerpoint/2010/main">
          <mc:Choice Requires="p14">
            <p:contentPart p14:bwMode="auto" r:id="rId22">
              <p14:nvContentPartPr>
                <p14:cNvPr id="41" name="Ink 40">
                  <a:extLst>
                    <a:ext uri="{FF2B5EF4-FFF2-40B4-BE49-F238E27FC236}">
                      <a16:creationId xmlns:a16="http://schemas.microsoft.com/office/drawing/2014/main" id="{FCB73C27-1FE6-48A6-8C4B-114C7F18135E}"/>
                    </a:ext>
                  </a:extLst>
                </p14:cNvPr>
                <p14:cNvContentPartPr/>
                <p14:nvPr/>
              </p14:nvContentPartPr>
              <p14:xfrm>
                <a:off x="7518389" y="3611460"/>
                <a:ext cx="360" cy="360"/>
              </p14:xfrm>
            </p:contentPart>
          </mc:Choice>
          <mc:Fallback xmlns="">
            <p:pic>
              <p:nvPicPr>
                <p:cNvPr id="41" name="Ink 40">
                  <a:extLst>
                    <a:ext uri="{FF2B5EF4-FFF2-40B4-BE49-F238E27FC236}">
                      <a16:creationId xmlns:a16="http://schemas.microsoft.com/office/drawing/2014/main" id="{FCB73C27-1FE6-48A6-8C4B-114C7F18135E}"/>
                    </a:ext>
                  </a:extLst>
                </p:cNvPr>
                <p:cNvPicPr/>
                <p:nvPr/>
              </p:nvPicPr>
              <p:blipFill>
                <a:blip r:embed="rId23"/>
                <a:stretch>
                  <a:fillRect/>
                </a:stretch>
              </p:blipFill>
              <p:spPr>
                <a:xfrm>
                  <a:off x="7464389" y="3503460"/>
                  <a:ext cx="108000" cy="216000"/>
                </a:xfrm>
                <a:prstGeom prst="rect">
                  <a:avLst/>
                </a:prstGeom>
              </p:spPr>
            </p:pic>
          </mc:Fallback>
        </mc:AlternateContent>
        <p:sp>
          <p:nvSpPr>
            <p:cNvPr id="15" name="Freeform 16">
              <a:extLst>
                <a:ext uri="{FF2B5EF4-FFF2-40B4-BE49-F238E27FC236}">
                  <a16:creationId xmlns:a16="http://schemas.microsoft.com/office/drawing/2014/main" id="{510CEE2F-5741-43CB-962F-3C056568C5E4}"/>
                </a:ext>
              </a:extLst>
            </p:cNvPr>
            <p:cNvSpPr>
              <a:spLocks/>
            </p:cNvSpPr>
            <p:nvPr/>
          </p:nvSpPr>
          <p:spPr bwMode="auto">
            <a:xfrm>
              <a:off x="7026367" y="3587068"/>
              <a:ext cx="1445219" cy="2149108"/>
            </a:xfrm>
            <a:custGeom>
              <a:avLst/>
              <a:gdLst>
                <a:gd name="T0" fmla="*/ 596 w 791"/>
                <a:gd name="T1" fmla="*/ 1167 h 1177"/>
                <a:gd name="T2" fmla="*/ 580 w 791"/>
                <a:gd name="T3" fmla="*/ 1115 h 1177"/>
                <a:gd name="T4" fmla="*/ 561 w 791"/>
                <a:gd name="T5" fmla="*/ 1055 h 1177"/>
                <a:gd name="T6" fmla="*/ 532 w 791"/>
                <a:gd name="T7" fmla="*/ 995 h 1177"/>
                <a:gd name="T8" fmla="*/ 444 w 791"/>
                <a:gd name="T9" fmla="*/ 947 h 1177"/>
                <a:gd name="T10" fmla="*/ 474 w 791"/>
                <a:gd name="T11" fmla="*/ 871 h 1177"/>
                <a:gd name="T12" fmla="*/ 490 w 791"/>
                <a:gd name="T13" fmla="*/ 828 h 1177"/>
                <a:gd name="T14" fmla="*/ 470 w 791"/>
                <a:gd name="T15" fmla="*/ 781 h 1177"/>
                <a:gd name="T16" fmla="*/ 387 w 791"/>
                <a:gd name="T17" fmla="*/ 775 h 1177"/>
                <a:gd name="T18" fmla="*/ 353 w 791"/>
                <a:gd name="T19" fmla="*/ 837 h 1177"/>
                <a:gd name="T20" fmla="*/ 324 w 791"/>
                <a:gd name="T21" fmla="*/ 784 h 1177"/>
                <a:gd name="T22" fmla="*/ 233 w 791"/>
                <a:gd name="T23" fmla="*/ 710 h 1177"/>
                <a:gd name="T24" fmla="*/ 177 w 791"/>
                <a:gd name="T25" fmla="*/ 643 h 1177"/>
                <a:gd name="T26" fmla="*/ 75 w 791"/>
                <a:gd name="T27" fmla="*/ 564 h 1177"/>
                <a:gd name="T28" fmla="*/ 57 w 791"/>
                <a:gd name="T29" fmla="*/ 486 h 1177"/>
                <a:gd name="T30" fmla="*/ 83 w 791"/>
                <a:gd name="T31" fmla="*/ 324 h 1177"/>
                <a:gd name="T32" fmla="*/ 59 w 791"/>
                <a:gd name="T33" fmla="*/ 224 h 1177"/>
                <a:gd name="T34" fmla="*/ 12 w 791"/>
                <a:gd name="T35" fmla="*/ 206 h 1177"/>
                <a:gd name="T36" fmla="*/ 79 w 791"/>
                <a:gd name="T37" fmla="*/ 163 h 1177"/>
                <a:gd name="T38" fmla="*/ 138 w 791"/>
                <a:gd name="T39" fmla="*/ 96 h 1177"/>
                <a:gd name="T40" fmla="*/ 203 w 791"/>
                <a:gd name="T41" fmla="*/ 63 h 1177"/>
                <a:gd name="T42" fmla="*/ 281 w 791"/>
                <a:gd name="T43" fmla="*/ 76 h 1177"/>
                <a:gd name="T44" fmla="*/ 390 w 791"/>
                <a:gd name="T45" fmla="*/ 78 h 1177"/>
                <a:gd name="T46" fmla="*/ 540 w 791"/>
                <a:gd name="T47" fmla="*/ 35 h 1177"/>
                <a:gd name="T48" fmla="*/ 614 w 791"/>
                <a:gd name="T49" fmla="*/ 20 h 1177"/>
                <a:gd name="T50" fmla="*/ 649 w 791"/>
                <a:gd name="T51" fmla="*/ 121 h 1177"/>
                <a:gd name="T52" fmla="*/ 686 w 791"/>
                <a:gd name="T53" fmla="*/ 205 h 1177"/>
                <a:gd name="T54" fmla="*/ 716 w 791"/>
                <a:gd name="T55" fmla="*/ 386 h 1177"/>
                <a:gd name="T56" fmla="*/ 710 w 791"/>
                <a:gd name="T57" fmla="*/ 553 h 1177"/>
                <a:gd name="T58" fmla="*/ 791 w 791"/>
                <a:gd name="T59" fmla="*/ 660 h 1177"/>
                <a:gd name="T60" fmla="*/ 737 w 791"/>
                <a:gd name="T61" fmla="*/ 731 h 1177"/>
                <a:gd name="T62" fmla="*/ 718 w 791"/>
                <a:gd name="T63" fmla="*/ 779 h 1177"/>
                <a:gd name="T64" fmla="*/ 689 w 791"/>
                <a:gd name="T65" fmla="*/ 830 h 1177"/>
                <a:gd name="T66" fmla="*/ 651 w 791"/>
                <a:gd name="T67" fmla="*/ 945 h 1177"/>
                <a:gd name="T68" fmla="*/ 670 w 791"/>
                <a:gd name="T69" fmla="*/ 1026 h 1177"/>
                <a:gd name="T70" fmla="*/ 694 w 791"/>
                <a:gd name="T71" fmla="*/ 1118 h 1177"/>
                <a:gd name="T72" fmla="*/ 677 w 791"/>
                <a:gd name="T73" fmla="*/ 1164 h 1177"/>
                <a:gd name="T74" fmla="*/ 625 w 791"/>
                <a:gd name="T75" fmla="*/ 1173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1177">
                  <a:moveTo>
                    <a:pt x="625" y="1173"/>
                  </a:moveTo>
                  <a:cubicBezTo>
                    <a:pt x="620" y="1171"/>
                    <a:pt x="607" y="1169"/>
                    <a:pt x="596" y="1167"/>
                  </a:cubicBezTo>
                  <a:cubicBezTo>
                    <a:pt x="576" y="1165"/>
                    <a:pt x="574" y="1161"/>
                    <a:pt x="582" y="1144"/>
                  </a:cubicBezTo>
                  <a:cubicBezTo>
                    <a:pt x="585" y="1136"/>
                    <a:pt x="585" y="1130"/>
                    <a:pt x="580" y="1115"/>
                  </a:cubicBezTo>
                  <a:cubicBezTo>
                    <a:pt x="577" y="1104"/>
                    <a:pt x="573" y="1088"/>
                    <a:pt x="571" y="1079"/>
                  </a:cubicBezTo>
                  <a:cubicBezTo>
                    <a:pt x="570" y="1069"/>
                    <a:pt x="565" y="1059"/>
                    <a:pt x="561" y="1055"/>
                  </a:cubicBezTo>
                  <a:cubicBezTo>
                    <a:pt x="557" y="1051"/>
                    <a:pt x="551" y="1037"/>
                    <a:pt x="547" y="1024"/>
                  </a:cubicBezTo>
                  <a:cubicBezTo>
                    <a:pt x="543" y="1010"/>
                    <a:pt x="537" y="998"/>
                    <a:pt x="532" y="995"/>
                  </a:cubicBezTo>
                  <a:cubicBezTo>
                    <a:pt x="499" y="972"/>
                    <a:pt x="466" y="953"/>
                    <a:pt x="459" y="953"/>
                  </a:cubicBezTo>
                  <a:cubicBezTo>
                    <a:pt x="454" y="953"/>
                    <a:pt x="447" y="951"/>
                    <a:pt x="444" y="947"/>
                  </a:cubicBezTo>
                  <a:cubicBezTo>
                    <a:pt x="439" y="942"/>
                    <a:pt x="439" y="939"/>
                    <a:pt x="446" y="917"/>
                  </a:cubicBezTo>
                  <a:cubicBezTo>
                    <a:pt x="451" y="897"/>
                    <a:pt x="458" y="887"/>
                    <a:pt x="474" y="871"/>
                  </a:cubicBezTo>
                  <a:cubicBezTo>
                    <a:pt x="495" y="850"/>
                    <a:pt x="495" y="850"/>
                    <a:pt x="495" y="850"/>
                  </a:cubicBezTo>
                  <a:cubicBezTo>
                    <a:pt x="490" y="828"/>
                    <a:pt x="490" y="828"/>
                    <a:pt x="490" y="828"/>
                  </a:cubicBezTo>
                  <a:cubicBezTo>
                    <a:pt x="487" y="817"/>
                    <a:pt x="482" y="801"/>
                    <a:pt x="477" y="794"/>
                  </a:cubicBezTo>
                  <a:cubicBezTo>
                    <a:pt x="470" y="781"/>
                    <a:pt x="470" y="781"/>
                    <a:pt x="470" y="781"/>
                  </a:cubicBezTo>
                  <a:cubicBezTo>
                    <a:pt x="435" y="781"/>
                    <a:pt x="435" y="781"/>
                    <a:pt x="435" y="781"/>
                  </a:cubicBezTo>
                  <a:cubicBezTo>
                    <a:pt x="414" y="781"/>
                    <a:pt x="396" y="779"/>
                    <a:pt x="387" y="775"/>
                  </a:cubicBezTo>
                  <a:cubicBezTo>
                    <a:pt x="366" y="767"/>
                    <a:pt x="361" y="773"/>
                    <a:pt x="358" y="809"/>
                  </a:cubicBezTo>
                  <a:cubicBezTo>
                    <a:pt x="357" y="825"/>
                    <a:pt x="355" y="837"/>
                    <a:pt x="353" y="837"/>
                  </a:cubicBezTo>
                  <a:cubicBezTo>
                    <a:pt x="349" y="837"/>
                    <a:pt x="330" y="815"/>
                    <a:pt x="328" y="806"/>
                  </a:cubicBezTo>
                  <a:cubicBezTo>
                    <a:pt x="327" y="802"/>
                    <a:pt x="325" y="793"/>
                    <a:pt x="324" y="784"/>
                  </a:cubicBezTo>
                  <a:cubicBezTo>
                    <a:pt x="320" y="766"/>
                    <a:pt x="301" y="751"/>
                    <a:pt x="272" y="746"/>
                  </a:cubicBezTo>
                  <a:cubicBezTo>
                    <a:pt x="247" y="741"/>
                    <a:pt x="233" y="728"/>
                    <a:pt x="233" y="710"/>
                  </a:cubicBezTo>
                  <a:cubicBezTo>
                    <a:pt x="233" y="691"/>
                    <a:pt x="231" y="688"/>
                    <a:pt x="211" y="678"/>
                  </a:cubicBezTo>
                  <a:cubicBezTo>
                    <a:pt x="201" y="673"/>
                    <a:pt x="189" y="661"/>
                    <a:pt x="177" y="643"/>
                  </a:cubicBezTo>
                  <a:cubicBezTo>
                    <a:pt x="151" y="606"/>
                    <a:pt x="132" y="589"/>
                    <a:pt x="103" y="578"/>
                  </a:cubicBezTo>
                  <a:cubicBezTo>
                    <a:pt x="90" y="572"/>
                    <a:pt x="77" y="566"/>
                    <a:pt x="75" y="564"/>
                  </a:cubicBezTo>
                  <a:cubicBezTo>
                    <a:pt x="73" y="561"/>
                    <a:pt x="67" y="543"/>
                    <a:pt x="64" y="523"/>
                  </a:cubicBezTo>
                  <a:cubicBezTo>
                    <a:pt x="57" y="486"/>
                    <a:pt x="57" y="486"/>
                    <a:pt x="57" y="486"/>
                  </a:cubicBezTo>
                  <a:cubicBezTo>
                    <a:pt x="69" y="463"/>
                    <a:pt x="69" y="463"/>
                    <a:pt x="69" y="463"/>
                  </a:cubicBezTo>
                  <a:cubicBezTo>
                    <a:pt x="85" y="431"/>
                    <a:pt x="87" y="412"/>
                    <a:pt x="83" y="324"/>
                  </a:cubicBezTo>
                  <a:cubicBezTo>
                    <a:pt x="80" y="249"/>
                    <a:pt x="80" y="248"/>
                    <a:pt x="69" y="236"/>
                  </a:cubicBezTo>
                  <a:cubicBezTo>
                    <a:pt x="59" y="224"/>
                    <a:pt x="59" y="224"/>
                    <a:pt x="59" y="224"/>
                  </a:cubicBezTo>
                  <a:cubicBezTo>
                    <a:pt x="35" y="230"/>
                    <a:pt x="35" y="230"/>
                    <a:pt x="35" y="230"/>
                  </a:cubicBezTo>
                  <a:cubicBezTo>
                    <a:pt x="3" y="240"/>
                    <a:pt x="0" y="236"/>
                    <a:pt x="12" y="206"/>
                  </a:cubicBezTo>
                  <a:cubicBezTo>
                    <a:pt x="18" y="191"/>
                    <a:pt x="19" y="190"/>
                    <a:pt x="38" y="188"/>
                  </a:cubicBezTo>
                  <a:cubicBezTo>
                    <a:pt x="56" y="185"/>
                    <a:pt x="61" y="182"/>
                    <a:pt x="79" y="163"/>
                  </a:cubicBezTo>
                  <a:cubicBezTo>
                    <a:pt x="93" y="149"/>
                    <a:pt x="105" y="140"/>
                    <a:pt x="113" y="139"/>
                  </a:cubicBezTo>
                  <a:cubicBezTo>
                    <a:pt x="129" y="136"/>
                    <a:pt x="132" y="130"/>
                    <a:pt x="138" y="96"/>
                  </a:cubicBezTo>
                  <a:cubicBezTo>
                    <a:pt x="141" y="79"/>
                    <a:pt x="145" y="68"/>
                    <a:pt x="149" y="66"/>
                  </a:cubicBezTo>
                  <a:cubicBezTo>
                    <a:pt x="163" y="58"/>
                    <a:pt x="183" y="57"/>
                    <a:pt x="203" y="63"/>
                  </a:cubicBezTo>
                  <a:cubicBezTo>
                    <a:pt x="214" y="66"/>
                    <a:pt x="234" y="72"/>
                    <a:pt x="247" y="76"/>
                  </a:cubicBezTo>
                  <a:cubicBezTo>
                    <a:pt x="268" y="82"/>
                    <a:pt x="271" y="82"/>
                    <a:pt x="281" y="76"/>
                  </a:cubicBezTo>
                  <a:cubicBezTo>
                    <a:pt x="289" y="71"/>
                    <a:pt x="300" y="70"/>
                    <a:pt x="333" y="72"/>
                  </a:cubicBezTo>
                  <a:cubicBezTo>
                    <a:pt x="357" y="73"/>
                    <a:pt x="382" y="76"/>
                    <a:pt x="390" y="78"/>
                  </a:cubicBezTo>
                  <a:cubicBezTo>
                    <a:pt x="411" y="84"/>
                    <a:pt x="492" y="76"/>
                    <a:pt x="515" y="66"/>
                  </a:cubicBezTo>
                  <a:cubicBezTo>
                    <a:pt x="532" y="59"/>
                    <a:pt x="534" y="56"/>
                    <a:pt x="540" y="35"/>
                  </a:cubicBezTo>
                  <a:cubicBezTo>
                    <a:pt x="548" y="7"/>
                    <a:pt x="558" y="0"/>
                    <a:pt x="579" y="10"/>
                  </a:cubicBezTo>
                  <a:cubicBezTo>
                    <a:pt x="587" y="14"/>
                    <a:pt x="602" y="18"/>
                    <a:pt x="614" y="20"/>
                  </a:cubicBezTo>
                  <a:cubicBezTo>
                    <a:pt x="629" y="22"/>
                    <a:pt x="638" y="25"/>
                    <a:pt x="644" y="32"/>
                  </a:cubicBezTo>
                  <a:cubicBezTo>
                    <a:pt x="655" y="44"/>
                    <a:pt x="656" y="58"/>
                    <a:pt x="649" y="121"/>
                  </a:cubicBezTo>
                  <a:cubicBezTo>
                    <a:pt x="646" y="157"/>
                    <a:pt x="646" y="163"/>
                    <a:pt x="652" y="173"/>
                  </a:cubicBezTo>
                  <a:cubicBezTo>
                    <a:pt x="663" y="190"/>
                    <a:pt x="679" y="205"/>
                    <a:pt x="686" y="205"/>
                  </a:cubicBezTo>
                  <a:cubicBezTo>
                    <a:pt x="711" y="205"/>
                    <a:pt x="726" y="246"/>
                    <a:pt x="726" y="315"/>
                  </a:cubicBezTo>
                  <a:cubicBezTo>
                    <a:pt x="726" y="352"/>
                    <a:pt x="724" y="365"/>
                    <a:pt x="716" y="386"/>
                  </a:cubicBezTo>
                  <a:cubicBezTo>
                    <a:pt x="703" y="420"/>
                    <a:pt x="694" y="495"/>
                    <a:pt x="701" y="513"/>
                  </a:cubicBezTo>
                  <a:cubicBezTo>
                    <a:pt x="703" y="521"/>
                    <a:pt x="707" y="538"/>
                    <a:pt x="710" y="553"/>
                  </a:cubicBezTo>
                  <a:cubicBezTo>
                    <a:pt x="715" y="584"/>
                    <a:pt x="722" y="595"/>
                    <a:pt x="761" y="632"/>
                  </a:cubicBezTo>
                  <a:cubicBezTo>
                    <a:pt x="791" y="660"/>
                    <a:pt x="791" y="660"/>
                    <a:pt x="791" y="660"/>
                  </a:cubicBezTo>
                  <a:cubicBezTo>
                    <a:pt x="774" y="686"/>
                    <a:pt x="774" y="686"/>
                    <a:pt x="774" y="686"/>
                  </a:cubicBezTo>
                  <a:cubicBezTo>
                    <a:pt x="765" y="701"/>
                    <a:pt x="748" y="721"/>
                    <a:pt x="737" y="731"/>
                  </a:cubicBezTo>
                  <a:cubicBezTo>
                    <a:pt x="716" y="749"/>
                    <a:pt x="716" y="749"/>
                    <a:pt x="716" y="749"/>
                  </a:cubicBezTo>
                  <a:cubicBezTo>
                    <a:pt x="718" y="779"/>
                    <a:pt x="718" y="779"/>
                    <a:pt x="718" y="779"/>
                  </a:cubicBezTo>
                  <a:cubicBezTo>
                    <a:pt x="719" y="797"/>
                    <a:pt x="718" y="810"/>
                    <a:pt x="716" y="814"/>
                  </a:cubicBezTo>
                  <a:cubicBezTo>
                    <a:pt x="713" y="818"/>
                    <a:pt x="701" y="825"/>
                    <a:pt x="689" y="830"/>
                  </a:cubicBezTo>
                  <a:cubicBezTo>
                    <a:pt x="648" y="849"/>
                    <a:pt x="633" y="883"/>
                    <a:pt x="655" y="907"/>
                  </a:cubicBezTo>
                  <a:cubicBezTo>
                    <a:pt x="669" y="921"/>
                    <a:pt x="668" y="926"/>
                    <a:pt x="651" y="945"/>
                  </a:cubicBezTo>
                  <a:cubicBezTo>
                    <a:pt x="644" y="953"/>
                    <a:pt x="637" y="964"/>
                    <a:pt x="637" y="970"/>
                  </a:cubicBezTo>
                  <a:cubicBezTo>
                    <a:pt x="637" y="985"/>
                    <a:pt x="653" y="1012"/>
                    <a:pt x="670" y="1026"/>
                  </a:cubicBezTo>
                  <a:cubicBezTo>
                    <a:pt x="711" y="1060"/>
                    <a:pt x="717" y="1068"/>
                    <a:pt x="717" y="1083"/>
                  </a:cubicBezTo>
                  <a:cubicBezTo>
                    <a:pt x="717" y="1097"/>
                    <a:pt x="714" y="1102"/>
                    <a:pt x="694" y="1118"/>
                  </a:cubicBezTo>
                  <a:cubicBezTo>
                    <a:pt x="688" y="1123"/>
                    <a:pt x="685" y="1130"/>
                    <a:pt x="685" y="1138"/>
                  </a:cubicBezTo>
                  <a:cubicBezTo>
                    <a:pt x="685" y="1145"/>
                    <a:pt x="682" y="1157"/>
                    <a:pt x="677" y="1164"/>
                  </a:cubicBezTo>
                  <a:cubicBezTo>
                    <a:pt x="670" y="1176"/>
                    <a:pt x="668" y="1177"/>
                    <a:pt x="652" y="1177"/>
                  </a:cubicBezTo>
                  <a:cubicBezTo>
                    <a:pt x="643" y="1177"/>
                    <a:pt x="631" y="1175"/>
                    <a:pt x="625" y="1173"/>
                  </a:cubicBezTo>
                  <a:close/>
                </a:path>
              </a:pathLst>
            </a:custGeom>
            <a:solidFill>
              <a:srgbClr val="22777B"/>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Graphic 23" descr="House outline">
              <a:extLst>
                <a:ext uri="{FF2B5EF4-FFF2-40B4-BE49-F238E27FC236}">
                  <a16:creationId xmlns:a16="http://schemas.microsoft.com/office/drawing/2014/main" id="{122145D8-94D8-4618-8737-91C2C57337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4120" y="4591128"/>
              <a:ext cx="243474" cy="243474"/>
            </a:xfrm>
            <a:prstGeom prst="rect">
              <a:avLst/>
            </a:prstGeom>
          </p:spPr>
        </p:pic>
        <p:pic>
          <p:nvPicPr>
            <p:cNvPr id="27" name="Graphic 26" descr="House outline">
              <a:extLst>
                <a:ext uri="{FF2B5EF4-FFF2-40B4-BE49-F238E27FC236}">
                  <a16:creationId xmlns:a16="http://schemas.microsoft.com/office/drawing/2014/main" id="{EE09C9CA-6922-4FA9-8EBE-7D5AF43B4F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5270" y="4586740"/>
              <a:ext cx="243474" cy="243474"/>
            </a:xfrm>
            <a:prstGeom prst="rect">
              <a:avLst/>
            </a:prstGeom>
          </p:spPr>
        </p:pic>
        <p:pic>
          <p:nvPicPr>
            <p:cNvPr id="49" name="Graphic 48" descr="House outline">
              <a:extLst>
                <a:ext uri="{FF2B5EF4-FFF2-40B4-BE49-F238E27FC236}">
                  <a16:creationId xmlns:a16="http://schemas.microsoft.com/office/drawing/2014/main" id="{92A32415-17EC-4ACB-BB5C-D43C1D102B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76372" y="4753471"/>
              <a:ext cx="243474" cy="243474"/>
            </a:xfrm>
            <a:prstGeom prst="rect">
              <a:avLst/>
            </a:prstGeom>
          </p:spPr>
        </p:pic>
        <p:pic>
          <p:nvPicPr>
            <p:cNvPr id="50" name="Graphic 49" descr="Line arrow: Clockwise curve with solid fill">
              <a:extLst>
                <a:ext uri="{FF2B5EF4-FFF2-40B4-BE49-F238E27FC236}">
                  <a16:creationId xmlns:a16="http://schemas.microsoft.com/office/drawing/2014/main" id="{3A7C968F-F294-44D8-960E-2F702194E8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631115">
              <a:off x="6900139" y="4812862"/>
              <a:ext cx="603273" cy="603273"/>
            </a:xfrm>
            <a:prstGeom prst="rect">
              <a:avLst/>
            </a:prstGeom>
          </p:spPr>
        </p:pic>
        <p:sp>
          <p:nvSpPr>
            <p:cNvPr id="51" name="TextBox 50">
              <a:extLst>
                <a:ext uri="{FF2B5EF4-FFF2-40B4-BE49-F238E27FC236}">
                  <a16:creationId xmlns:a16="http://schemas.microsoft.com/office/drawing/2014/main" id="{A8F1DA20-A49D-4D20-8446-E84A29CC3AB7}"/>
                </a:ext>
              </a:extLst>
            </p:cNvPr>
            <p:cNvSpPr txBox="1"/>
            <p:nvPr/>
          </p:nvSpPr>
          <p:spPr>
            <a:xfrm>
              <a:off x="6218615" y="5398005"/>
              <a:ext cx="2046496" cy="862646"/>
            </a:xfrm>
            <a:prstGeom prst="rect">
              <a:avLst/>
            </a:prstGeom>
          </p:spPr>
          <p:txBody>
            <a:bodyPr vert="horz" wrap="square" lIns="91440" tIns="45720" rIns="91440" bIns="45720" rtlCol="0">
              <a:noAutofit/>
            </a:bodyPr>
            <a:lstStyle/>
            <a:p>
              <a:pPr marL="0" indent="0" algn="l">
                <a:buNone/>
              </a:pPr>
              <a:r>
                <a:rPr lang="nl-NL" sz="1200" dirty="0"/>
                <a:t>4000 bewoners van de wijk </a:t>
              </a:r>
              <a:r>
                <a:rPr lang="nl-NL" sz="1200" noProof="0" dirty="0"/>
                <a:t>Rapenburg wonen 30 min fietsen vanaf de sporthal</a:t>
              </a:r>
            </a:p>
          </p:txBody>
        </p:sp>
        <p:grpSp>
          <p:nvGrpSpPr>
            <p:cNvPr id="63" name="Group 62">
              <a:extLst>
                <a:ext uri="{FF2B5EF4-FFF2-40B4-BE49-F238E27FC236}">
                  <a16:creationId xmlns:a16="http://schemas.microsoft.com/office/drawing/2014/main" id="{831DC7E5-0BEA-4D47-97C7-37EF7B8E15E9}"/>
                </a:ext>
              </a:extLst>
            </p:cNvPr>
            <p:cNvGrpSpPr/>
            <p:nvPr/>
          </p:nvGrpSpPr>
          <p:grpSpPr>
            <a:xfrm>
              <a:off x="7307697" y="3905172"/>
              <a:ext cx="429817" cy="454746"/>
              <a:chOff x="6291911" y="1747416"/>
              <a:chExt cx="914400" cy="1064951"/>
            </a:xfrm>
            <a:solidFill>
              <a:srgbClr val="FFFFFF"/>
            </a:solidFill>
          </p:grpSpPr>
          <p:sp>
            <p:nvSpPr>
              <p:cNvPr id="56" name="Freeform: Shape 55">
                <a:extLst>
                  <a:ext uri="{FF2B5EF4-FFF2-40B4-BE49-F238E27FC236}">
                    <a16:creationId xmlns:a16="http://schemas.microsoft.com/office/drawing/2014/main" id="{79598905-7C83-4F85-AD1F-F4EA6A3D1085}"/>
                  </a:ext>
                </a:extLst>
              </p:cNvPr>
              <p:cNvSpPr/>
              <p:nvPr/>
            </p:nvSpPr>
            <p:spPr>
              <a:xfrm>
                <a:off x="6917428" y="1747416"/>
                <a:ext cx="201091" cy="238125"/>
              </a:xfrm>
              <a:custGeom>
                <a:avLst/>
                <a:gdLst>
                  <a:gd name="connsiteX0" fmla="*/ 100546 w 201091"/>
                  <a:gd name="connsiteY0" fmla="*/ 0 h 238125"/>
                  <a:gd name="connsiteX1" fmla="*/ 100546 w 201091"/>
                  <a:gd name="connsiteY1" fmla="*/ 0 h 238125"/>
                  <a:gd name="connsiteX2" fmla="*/ 201092 w 201091"/>
                  <a:gd name="connsiteY2" fmla="*/ 119063 h 238125"/>
                  <a:gd name="connsiteX3" fmla="*/ 201092 w 201091"/>
                  <a:gd name="connsiteY3" fmla="*/ 119063 h 238125"/>
                  <a:gd name="connsiteX4" fmla="*/ 100546 w 201091"/>
                  <a:gd name="connsiteY4" fmla="*/ 238125 h 238125"/>
                  <a:gd name="connsiteX5" fmla="*/ 100546 w 201091"/>
                  <a:gd name="connsiteY5" fmla="*/ 238125 h 238125"/>
                  <a:gd name="connsiteX6" fmla="*/ 0 w 201091"/>
                  <a:gd name="connsiteY6" fmla="*/ 119063 h 238125"/>
                  <a:gd name="connsiteX7" fmla="*/ 0 w 201091"/>
                  <a:gd name="connsiteY7" fmla="*/ 119063 h 238125"/>
                  <a:gd name="connsiteX8" fmla="*/ 100546 w 201091"/>
                  <a:gd name="connsiteY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91" h="238125">
                    <a:moveTo>
                      <a:pt x="100546" y="0"/>
                    </a:moveTo>
                    <a:lnTo>
                      <a:pt x="100546" y="0"/>
                    </a:lnTo>
                    <a:cubicBezTo>
                      <a:pt x="115388" y="52296"/>
                      <a:pt x="152019" y="95674"/>
                      <a:pt x="201092" y="119063"/>
                    </a:cubicBezTo>
                    <a:lnTo>
                      <a:pt x="201092" y="119063"/>
                    </a:lnTo>
                    <a:cubicBezTo>
                      <a:pt x="152019" y="142451"/>
                      <a:pt x="115388" y="185829"/>
                      <a:pt x="100546" y="238125"/>
                    </a:cubicBezTo>
                    <a:lnTo>
                      <a:pt x="100546" y="238125"/>
                    </a:lnTo>
                    <a:cubicBezTo>
                      <a:pt x="85697" y="185833"/>
                      <a:pt x="49068" y="142457"/>
                      <a:pt x="0" y="119063"/>
                    </a:cubicBezTo>
                    <a:lnTo>
                      <a:pt x="0" y="119063"/>
                    </a:lnTo>
                    <a:cubicBezTo>
                      <a:pt x="49068" y="95668"/>
                      <a:pt x="85697" y="52292"/>
                      <a:pt x="100546" y="0"/>
                    </a:cubicBezTo>
                    <a:close/>
                  </a:path>
                </a:pathLst>
              </a:custGeom>
              <a:grpFill/>
              <a:ln w="9525" cap="flat">
                <a:noFill/>
                <a:prstDash val="solid"/>
                <a:miter/>
              </a:ln>
            </p:spPr>
            <p:txBody>
              <a:bodyPr rtlCol="0" anchor="ctr"/>
              <a:lstStyle/>
              <a:p>
                <a:endParaRPr lang="nl-NL"/>
              </a:p>
            </p:txBody>
          </p:sp>
          <p:sp>
            <p:nvSpPr>
              <p:cNvPr id="57" name="Freeform: Shape 56">
                <a:extLst>
                  <a:ext uri="{FF2B5EF4-FFF2-40B4-BE49-F238E27FC236}">
                    <a16:creationId xmlns:a16="http://schemas.microsoft.com/office/drawing/2014/main" id="{8B3D1B57-6288-4C04-8870-A4D1CBC91279}"/>
                  </a:ext>
                </a:extLst>
              </p:cNvPr>
              <p:cNvSpPr/>
              <p:nvPr/>
            </p:nvSpPr>
            <p:spPr>
              <a:xfrm>
                <a:off x="7099251" y="1947441"/>
                <a:ext cx="104565" cy="123825"/>
              </a:xfrm>
              <a:custGeom>
                <a:avLst/>
                <a:gdLst>
                  <a:gd name="connsiteX0" fmla="*/ 52283 w 104565"/>
                  <a:gd name="connsiteY0" fmla="*/ 0 h 123825"/>
                  <a:gd name="connsiteX1" fmla="*/ 52283 w 104565"/>
                  <a:gd name="connsiteY1" fmla="*/ 0 h 123825"/>
                  <a:gd name="connsiteX2" fmla="*/ 104565 w 104565"/>
                  <a:gd name="connsiteY2" fmla="*/ 61913 h 123825"/>
                  <a:gd name="connsiteX3" fmla="*/ 104565 w 104565"/>
                  <a:gd name="connsiteY3" fmla="*/ 61913 h 123825"/>
                  <a:gd name="connsiteX4" fmla="*/ 52283 w 104565"/>
                  <a:gd name="connsiteY4" fmla="*/ 123825 h 123825"/>
                  <a:gd name="connsiteX5" fmla="*/ 52283 w 104565"/>
                  <a:gd name="connsiteY5" fmla="*/ 123825 h 123825"/>
                  <a:gd name="connsiteX6" fmla="*/ 0 w 104565"/>
                  <a:gd name="connsiteY6" fmla="*/ 61913 h 123825"/>
                  <a:gd name="connsiteX7" fmla="*/ 0 w 104565"/>
                  <a:gd name="connsiteY7" fmla="*/ 61913 h 123825"/>
                  <a:gd name="connsiteX8" fmla="*/ 52283 w 104565"/>
                  <a:gd name="connsiteY8"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565" h="123825">
                    <a:moveTo>
                      <a:pt x="52283" y="0"/>
                    </a:moveTo>
                    <a:lnTo>
                      <a:pt x="52283" y="0"/>
                    </a:lnTo>
                    <a:cubicBezTo>
                      <a:pt x="60000" y="27194"/>
                      <a:pt x="79048" y="49751"/>
                      <a:pt x="104565" y="61913"/>
                    </a:cubicBezTo>
                    <a:lnTo>
                      <a:pt x="104565" y="61913"/>
                    </a:lnTo>
                    <a:cubicBezTo>
                      <a:pt x="79048" y="74074"/>
                      <a:pt x="60000" y="96631"/>
                      <a:pt x="52283" y="123825"/>
                    </a:cubicBezTo>
                    <a:lnTo>
                      <a:pt x="52283" y="123825"/>
                    </a:lnTo>
                    <a:cubicBezTo>
                      <a:pt x="44566" y="96631"/>
                      <a:pt x="25517" y="74074"/>
                      <a:pt x="0" y="61913"/>
                    </a:cubicBezTo>
                    <a:lnTo>
                      <a:pt x="0" y="61913"/>
                    </a:lnTo>
                    <a:cubicBezTo>
                      <a:pt x="25517" y="49751"/>
                      <a:pt x="44566" y="27194"/>
                      <a:pt x="52283" y="0"/>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7D6287C8-42F2-474E-A11C-4C3CA36C9564}"/>
                  </a:ext>
                </a:extLst>
              </p:cNvPr>
              <p:cNvSpPr/>
              <p:nvPr/>
            </p:nvSpPr>
            <p:spPr>
              <a:xfrm>
                <a:off x="6373837" y="1852191"/>
                <a:ext cx="152828" cy="180975"/>
              </a:xfrm>
              <a:custGeom>
                <a:avLst/>
                <a:gdLst>
                  <a:gd name="connsiteX0" fmla="*/ 76410 w 152828"/>
                  <a:gd name="connsiteY0" fmla="*/ 0 h 180975"/>
                  <a:gd name="connsiteX1" fmla="*/ 76410 w 152828"/>
                  <a:gd name="connsiteY1" fmla="*/ 0 h 180975"/>
                  <a:gd name="connsiteX2" fmla="*/ 152829 w 152828"/>
                  <a:gd name="connsiteY2" fmla="*/ 90488 h 180975"/>
                  <a:gd name="connsiteX3" fmla="*/ 152829 w 152828"/>
                  <a:gd name="connsiteY3" fmla="*/ 90488 h 180975"/>
                  <a:gd name="connsiteX4" fmla="*/ 76410 w 152828"/>
                  <a:gd name="connsiteY4" fmla="*/ 180975 h 180975"/>
                  <a:gd name="connsiteX5" fmla="*/ 76410 w 152828"/>
                  <a:gd name="connsiteY5" fmla="*/ 180975 h 180975"/>
                  <a:gd name="connsiteX6" fmla="*/ 0 w 152828"/>
                  <a:gd name="connsiteY6" fmla="*/ 90488 h 180975"/>
                  <a:gd name="connsiteX7" fmla="*/ 0 w 152828"/>
                  <a:gd name="connsiteY7" fmla="*/ 90488 h 180975"/>
                  <a:gd name="connsiteX8" fmla="*/ 76410 w 152828"/>
                  <a:gd name="connsiteY8"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28" h="180975">
                    <a:moveTo>
                      <a:pt x="76410" y="0"/>
                    </a:moveTo>
                    <a:lnTo>
                      <a:pt x="76410" y="0"/>
                    </a:lnTo>
                    <a:cubicBezTo>
                      <a:pt x="87693" y="39744"/>
                      <a:pt x="115533" y="72711"/>
                      <a:pt x="152829" y="90488"/>
                    </a:cubicBezTo>
                    <a:lnTo>
                      <a:pt x="152829" y="90488"/>
                    </a:lnTo>
                    <a:cubicBezTo>
                      <a:pt x="115533" y="108264"/>
                      <a:pt x="87693" y="141231"/>
                      <a:pt x="76410" y="180975"/>
                    </a:cubicBezTo>
                    <a:lnTo>
                      <a:pt x="76410" y="180975"/>
                    </a:lnTo>
                    <a:cubicBezTo>
                      <a:pt x="65130" y="141232"/>
                      <a:pt x="37292" y="108265"/>
                      <a:pt x="0" y="90488"/>
                    </a:cubicBezTo>
                    <a:lnTo>
                      <a:pt x="0" y="90488"/>
                    </a:lnTo>
                    <a:cubicBezTo>
                      <a:pt x="37292" y="72710"/>
                      <a:pt x="65130" y="39743"/>
                      <a:pt x="76410" y="0"/>
                    </a:cubicBezTo>
                    <a:close/>
                  </a:path>
                </a:pathLst>
              </a:custGeom>
              <a:grpFill/>
              <a:ln w="9525" cap="flat">
                <a:noFill/>
                <a:prstDash val="solid"/>
                <a:miter/>
              </a:ln>
            </p:spPr>
            <p:txBody>
              <a:bodyPr rtlCol="0" anchor="ctr"/>
              <a:lstStyle/>
              <a:p>
                <a:endParaRPr lang="nl-NL"/>
              </a:p>
            </p:txBody>
          </p:sp>
          <p:pic>
            <p:nvPicPr>
              <p:cNvPr id="62" name="Graphic 61" descr="Basketball Hoop outline">
                <a:extLst>
                  <a:ext uri="{FF2B5EF4-FFF2-40B4-BE49-F238E27FC236}">
                    <a16:creationId xmlns:a16="http://schemas.microsoft.com/office/drawing/2014/main" id="{CBDF651D-94A2-406C-90B5-66243D3C961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291911" y="1897967"/>
                <a:ext cx="914400" cy="914400"/>
              </a:xfrm>
              <a:prstGeom prst="rect">
                <a:avLst/>
              </a:prstGeom>
            </p:spPr>
          </p:pic>
        </p:grpSp>
        <p:pic>
          <p:nvPicPr>
            <p:cNvPr id="64" name="Graphic 63" descr="House outline">
              <a:extLst>
                <a:ext uri="{FF2B5EF4-FFF2-40B4-BE49-F238E27FC236}">
                  <a16:creationId xmlns:a16="http://schemas.microsoft.com/office/drawing/2014/main" id="{9EAF82F1-B9F1-4ED3-97AC-378660CA9E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68330" y="4414132"/>
              <a:ext cx="243474" cy="243474"/>
            </a:xfrm>
            <a:prstGeom prst="rect">
              <a:avLst/>
            </a:prstGeom>
          </p:spPr>
        </p:pic>
        <p:pic>
          <p:nvPicPr>
            <p:cNvPr id="65" name="Graphic 64" descr="House outline">
              <a:extLst>
                <a:ext uri="{FF2B5EF4-FFF2-40B4-BE49-F238E27FC236}">
                  <a16:creationId xmlns:a16="http://schemas.microsoft.com/office/drawing/2014/main" id="{6E699CCC-992D-47DD-8B6C-533DEA3AE9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73767" y="4361311"/>
              <a:ext cx="243474" cy="243474"/>
            </a:xfrm>
            <a:prstGeom prst="rect">
              <a:avLst/>
            </a:prstGeom>
          </p:spPr>
        </p:pic>
        <p:pic>
          <p:nvPicPr>
            <p:cNvPr id="66" name="Graphic 65" descr="House outline">
              <a:extLst>
                <a:ext uri="{FF2B5EF4-FFF2-40B4-BE49-F238E27FC236}">
                  <a16:creationId xmlns:a16="http://schemas.microsoft.com/office/drawing/2014/main" id="{D18372DD-BEEC-4407-BA61-35A5C59DAE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43036" y="4194102"/>
              <a:ext cx="243474" cy="243474"/>
            </a:xfrm>
            <a:prstGeom prst="rect">
              <a:avLst/>
            </a:prstGeom>
          </p:spPr>
        </p:pic>
        <p:pic>
          <p:nvPicPr>
            <p:cNvPr id="67" name="Graphic 66" descr="House outline">
              <a:extLst>
                <a:ext uri="{FF2B5EF4-FFF2-40B4-BE49-F238E27FC236}">
                  <a16:creationId xmlns:a16="http://schemas.microsoft.com/office/drawing/2014/main" id="{4D76ECC0-F99D-4F5E-A4B0-C61DE988D0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29406" y="4298925"/>
              <a:ext cx="243474" cy="243474"/>
            </a:xfrm>
            <a:prstGeom prst="rect">
              <a:avLst/>
            </a:prstGeom>
          </p:spPr>
        </p:pic>
        <p:pic>
          <p:nvPicPr>
            <p:cNvPr id="68" name="Graphic 67" descr="House outline">
              <a:extLst>
                <a:ext uri="{FF2B5EF4-FFF2-40B4-BE49-F238E27FC236}">
                  <a16:creationId xmlns:a16="http://schemas.microsoft.com/office/drawing/2014/main" id="{85007168-0842-4A8A-91A3-F3A34ED343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2522" y="3524894"/>
              <a:ext cx="243474" cy="243474"/>
            </a:xfrm>
            <a:prstGeom prst="rect">
              <a:avLst/>
            </a:prstGeom>
          </p:spPr>
        </p:pic>
        <p:pic>
          <p:nvPicPr>
            <p:cNvPr id="69" name="Graphic 68" descr="House outline">
              <a:extLst>
                <a:ext uri="{FF2B5EF4-FFF2-40B4-BE49-F238E27FC236}">
                  <a16:creationId xmlns:a16="http://schemas.microsoft.com/office/drawing/2014/main" id="{9E99DF33-5F9B-474E-ADE1-CB54F4A210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23421" y="3531424"/>
              <a:ext cx="243474" cy="243474"/>
            </a:xfrm>
            <a:prstGeom prst="rect">
              <a:avLst/>
            </a:prstGeom>
          </p:spPr>
        </p:pic>
        <p:pic>
          <p:nvPicPr>
            <p:cNvPr id="70" name="Graphic 69" descr="House outline">
              <a:extLst>
                <a:ext uri="{FF2B5EF4-FFF2-40B4-BE49-F238E27FC236}">
                  <a16:creationId xmlns:a16="http://schemas.microsoft.com/office/drawing/2014/main" id="{883E9506-4E9C-47FD-8140-D4E8FC61E2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09167" y="3734494"/>
              <a:ext cx="243474" cy="243474"/>
            </a:xfrm>
            <a:prstGeom prst="rect">
              <a:avLst/>
            </a:prstGeom>
          </p:spPr>
        </p:pic>
        <p:pic>
          <p:nvPicPr>
            <p:cNvPr id="71" name="Graphic 70" descr="House outline">
              <a:extLst>
                <a:ext uri="{FF2B5EF4-FFF2-40B4-BE49-F238E27FC236}">
                  <a16:creationId xmlns:a16="http://schemas.microsoft.com/office/drawing/2014/main" id="{DDA0C473-E543-425F-A267-E3E347E455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66288" y="3921751"/>
              <a:ext cx="243474" cy="243474"/>
            </a:xfrm>
            <a:prstGeom prst="rect">
              <a:avLst/>
            </a:prstGeom>
          </p:spPr>
        </p:pic>
        <p:pic>
          <p:nvPicPr>
            <p:cNvPr id="72" name="Graphic 71" descr="House outline">
              <a:extLst>
                <a:ext uri="{FF2B5EF4-FFF2-40B4-BE49-F238E27FC236}">
                  <a16:creationId xmlns:a16="http://schemas.microsoft.com/office/drawing/2014/main" id="{D2145F02-E0DF-430D-BA29-C948EE7E6D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71923" y="3881213"/>
              <a:ext cx="243474" cy="243474"/>
            </a:xfrm>
            <a:prstGeom prst="rect">
              <a:avLst/>
            </a:prstGeom>
          </p:spPr>
        </p:pic>
        <p:pic>
          <p:nvPicPr>
            <p:cNvPr id="73" name="Graphic 72" descr="Line arrow: Clockwise curve with solid fill">
              <a:extLst>
                <a:ext uri="{FF2B5EF4-FFF2-40B4-BE49-F238E27FC236}">
                  <a16:creationId xmlns:a16="http://schemas.microsoft.com/office/drawing/2014/main" id="{1BBE5703-FAEB-432E-BEB8-257133B49F46}"/>
                </a:ext>
              </a:extLst>
            </p:cNvPr>
            <p:cNvPicPr>
              <a:picLocks noChangeAspect="1"/>
            </p:cNvPicPr>
            <p:nvPr/>
          </p:nvPicPr>
          <p:blipFill>
            <a:blip r:embed="rId26">
              <a:extLst>
                <a:ext uri="{96DAC541-7B7A-43D3-8B79-37D633B846F1}">
                  <asvg:svgBlip xmlns:asvg="http://schemas.microsoft.com/office/drawing/2016/SVG/main" r:embed="rId11"/>
                </a:ext>
              </a:extLst>
            </a:blip>
            <a:stretch>
              <a:fillRect/>
            </a:stretch>
          </p:blipFill>
          <p:spPr>
            <a:xfrm rot="8118448" flipH="1">
              <a:off x="6584565" y="3259329"/>
              <a:ext cx="675929" cy="675929"/>
            </a:xfrm>
            <a:prstGeom prst="rect">
              <a:avLst/>
            </a:prstGeom>
          </p:spPr>
        </p:pic>
        <p:sp>
          <p:nvSpPr>
            <p:cNvPr id="74" name="TextBox 73">
              <a:extLst>
                <a:ext uri="{FF2B5EF4-FFF2-40B4-BE49-F238E27FC236}">
                  <a16:creationId xmlns:a16="http://schemas.microsoft.com/office/drawing/2014/main" id="{F44B4E34-558A-4443-9596-03C46BBDF530}"/>
                </a:ext>
              </a:extLst>
            </p:cNvPr>
            <p:cNvSpPr txBox="1"/>
            <p:nvPr/>
          </p:nvSpPr>
          <p:spPr>
            <a:xfrm>
              <a:off x="6155094" y="2567074"/>
              <a:ext cx="1764752" cy="635764"/>
            </a:xfrm>
            <a:prstGeom prst="rect">
              <a:avLst/>
            </a:prstGeom>
          </p:spPr>
          <p:txBody>
            <a:bodyPr vert="horz" wrap="square" lIns="91440" tIns="45720" rIns="91440" bIns="45720" rtlCol="0" anchor="ctr">
              <a:noAutofit/>
            </a:bodyPr>
            <a:lstStyle/>
            <a:p>
              <a:pPr marL="0" indent="0" algn="ctr">
                <a:buNone/>
              </a:pPr>
              <a:r>
                <a:rPr lang="nl-NL" sz="1200" dirty="0"/>
                <a:t>D</a:t>
              </a:r>
              <a:r>
                <a:rPr lang="nl-NL" sz="1200" noProof="0" dirty="0"/>
                <a:t>e wethouder wil een nieuwe </a:t>
              </a:r>
              <a:r>
                <a:rPr lang="nl-NL" sz="1200" dirty="0"/>
                <a:t>sporthal bouwen</a:t>
              </a:r>
              <a:endParaRPr lang="nl-NL" sz="1200" noProof="0" dirty="0"/>
            </a:p>
          </p:txBody>
        </p:sp>
      </p:grpSp>
      <p:sp>
        <p:nvSpPr>
          <p:cNvPr id="13" name="Freeform: Shape 12">
            <a:extLst>
              <a:ext uri="{FF2B5EF4-FFF2-40B4-BE49-F238E27FC236}">
                <a16:creationId xmlns:a16="http://schemas.microsoft.com/office/drawing/2014/main" id="{66E551F6-F954-4B74-AE0E-CC1449B224A8}"/>
              </a:ext>
            </a:extLst>
          </p:cNvPr>
          <p:cNvSpPr/>
          <p:nvPr/>
        </p:nvSpPr>
        <p:spPr>
          <a:xfrm>
            <a:off x="-133165" y="3275860"/>
            <a:ext cx="1526959" cy="3666478"/>
          </a:xfrm>
          <a:custGeom>
            <a:avLst/>
            <a:gdLst>
              <a:gd name="connsiteX0" fmla="*/ 0 w 1526959"/>
              <a:gd name="connsiteY0" fmla="*/ 0 h 3666478"/>
              <a:gd name="connsiteX1" fmla="*/ 71021 w 1526959"/>
              <a:gd name="connsiteY1" fmla="*/ 1757779 h 3666478"/>
              <a:gd name="connsiteX2" fmla="*/ 204186 w 1526959"/>
              <a:gd name="connsiteY2" fmla="*/ 2281561 h 3666478"/>
              <a:gd name="connsiteX3" fmla="*/ 452761 w 1526959"/>
              <a:gd name="connsiteY3" fmla="*/ 2902998 h 3666478"/>
              <a:gd name="connsiteX4" fmla="*/ 674703 w 1526959"/>
              <a:gd name="connsiteY4" fmla="*/ 3151573 h 3666478"/>
              <a:gd name="connsiteX5" fmla="*/ 1012054 w 1526959"/>
              <a:gd name="connsiteY5" fmla="*/ 3488924 h 3666478"/>
              <a:gd name="connsiteX6" fmla="*/ 1526959 w 1526959"/>
              <a:gd name="connsiteY6" fmla="*/ 3666478 h 366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6959" h="3666478">
                <a:moveTo>
                  <a:pt x="0" y="0"/>
                </a:moveTo>
                <a:lnTo>
                  <a:pt x="71021" y="1757779"/>
                </a:lnTo>
                <a:lnTo>
                  <a:pt x="204186" y="2281561"/>
                </a:lnTo>
                <a:lnTo>
                  <a:pt x="452761" y="2902998"/>
                </a:lnTo>
                <a:lnTo>
                  <a:pt x="674703" y="3151573"/>
                </a:lnTo>
                <a:lnTo>
                  <a:pt x="1012054" y="3488924"/>
                </a:lnTo>
                <a:lnTo>
                  <a:pt x="1526959" y="3666478"/>
                </a:lnTo>
              </a:path>
            </a:pathLst>
          </a:custGeom>
          <a:noFill/>
          <a:ln w="9525" cap="flat">
            <a:noFill/>
            <a:prstDash val="solid"/>
            <a:miter/>
          </a:ln>
        </p:spPr>
        <p:txBody>
          <a:bodyPr rtlCol="0" anchor="ctr"/>
          <a:lstStyle/>
          <a:p>
            <a:pPr algn="ctr"/>
            <a:endParaRPr lang="nl-NL"/>
          </a:p>
        </p:txBody>
      </p:sp>
      <p:sp>
        <p:nvSpPr>
          <p:cNvPr id="46" name="Rectangle 45">
            <a:extLst>
              <a:ext uri="{FF2B5EF4-FFF2-40B4-BE49-F238E27FC236}">
                <a16:creationId xmlns:a16="http://schemas.microsoft.com/office/drawing/2014/main" id="{533E085D-6DC2-47E6-8EBD-BCA3FD3424CF}"/>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endParaRPr lang="nl-NL" baseline="30000" dirty="0"/>
          </a:p>
        </p:txBody>
      </p:sp>
      <p:sp>
        <p:nvSpPr>
          <p:cNvPr id="52" name="Footer Placeholder 4">
            <a:extLst>
              <a:ext uri="{FF2B5EF4-FFF2-40B4-BE49-F238E27FC236}">
                <a16:creationId xmlns:a16="http://schemas.microsoft.com/office/drawing/2014/main" id="{76707D6B-BE77-46BD-87F5-C2755ED7682D}"/>
              </a:ext>
            </a:extLst>
          </p:cNvPr>
          <p:cNvSpPr>
            <a:spLocks noGrp="1"/>
          </p:cNvSpPr>
          <p:nvPr>
            <p:ph type="ftr" sz="quarter" idx="3"/>
          </p:nvPr>
        </p:nvSpPr>
        <p:spPr>
          <a:xfrm>
            <a:off x="661800" y="6686783"/>
            <a:ext cx="10868400" cy="122400"/>
          </a:xfrm>
        </p:spPr>
        <p:txBody>
          <a:bodyPr/>
          <a:lstStyle/>
          <a:p>
            <a:r>
              <a:rPr lang="nl-NL" dirty="0"/>
              <a:t>Bron: It’s Public projectervaring</a:t>
            </a:r>
          </a:p>
        </p:txBody>
      </p:sp>
    </p:spTree>
    <p:extLst>
      <p:ext uri="{BB962C8B-B14F-4D97-AF65-F5344CB8AC3E}">
        <p14:creationId xmlns:p14="http://schemas.microsoft.com/office/powerpoint/2010/main" val="334605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extLst>
              <p:ext uri="{D42A27DB-BD31-4B8C-83A1-F6EECF244321}">
                <p14:modId xmlns:p14="http://schemas.microsoft.com/office/powerpoint/2010/main" val="2072624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23"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D766286A-8BDB-4FA1-99DB-C9DCFC010158}"/>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endParaRPr lang="nl-NL" baseline="30000" dirty="0"/>
          </a:p>
        </p:txBody>
      </p:sp>
      <p:sp>
        <p:nvSpPr>
          <p:cNvPr id="13" name="Content Placeholder 12">
            <a:extLst>
              <a:ext uri="{FF2B5EF4-FFF2-40B4-BE49-F238E27FC236}">
                <a16:creationId xmlns:a16="http://schemas.microsoft.com/office/drawing/2014/main" id="{356415D3-32D1-4424-BA22-82585BF81D71}"/>
              </a:ext>
            </a:extLst>
          </p:cNvPr>
          <p:cNvSpPr>
            <a:spLocks noGrp="1"/>
          </p:cNvSpPr>
          <p:nvPr>
            <p:ph sz="quarter" idx="35"/>
          </p:nvPr>
        </p:nvSpPr>
        <p:spPr>
          <a:ln>
            <a:noFill/>
          </a:ln>
        </p:spPr>
        <p:txBody>
          <a:bodyPr/>
          <a:lstStyle/>
          <a:p>
            <a:pPr marL="0" indent="0">
              <a:buNone/>
            </a:pPr>
            <a:r>
              <a:rPr lang="nl-NL" dirty="0"/>
              <a:t>De sportdeelname in de gemeente Lenten is laag. </a:t>
            </a:r>
          </a:p>
          <a:p>
            <a:r>
              <a:rPr lang="nl-NL" dirty="0"/>
              <a:t>Belangrijkste oorzaak hiervan is dat er geen sportaccommodatie in de buurt is. Het is circa 30 min. fietsen om bij de dichtstbijzijnde sporthal te komen. Andere oorzaken zijn dat er geen tijd is voor sport (o.a. door school en gamen) en dat jongeren zelf vinden dat ze al genoeg bewegen (fiets naar school).</a:t>
            </a:r>
          </a:p>
          <a:p>
            <a:r>
              <a:rPr lang="nl-NL" dirty="0"/>
              <a:t>Weinig sporten kan leiden tot gezondheidsproblemen (overgewicht) en bredere sociaal maatschappelijke problemen (schooluitval, overlast).</a:t>
            </a:r>
          </a:p>
          <a:p>
            <a:r>
              <a:rPr lang="nl-NL" dirty="0"/>
              <a:t>Het probleem concentreert zich onder jongeren tussen de 14 en 18 jaar in de wijk Rapenburg. Het gaat anno 2022 om 200 jongeren in deze leeftijdsgroep.</a:t>
            </a:r>
          </a:p>
          <a:p>
            <a:r>
              <a:rPr lang="nl-NL" dirty="0"/>
              <a:t>Gemiddeld sport 65% van de jongeren uit Rapenburg minder dan 1x per week. Het gemiddelde ligt in Lenten op 55% en landelijk 50%. </a:t>
            </a:r>
          </a:p>
          <a:p>
            <a:r>
              <a:rPr lang="nl-NL" dirty="0"/>
              <a:t>De gemeente Lenten is verantwoordelijk voor sportbeleid en sportinfrastructuur. Hiermee is de gemeente aan zet.</a:t>
            </a:r>
          </a:p>
          <a:p>
            <a:r>
              <a:rPr lang="nl-NL" dirty="0"/>
              <a:t>Doelstellingen van beleid om dit probleem te adresseren zijn dat </a:t>
            </a:r>
          </a:p>
          <a:p>
            <a:pPr marL="360000">
              <a:buAutoNum type="arabicParenR"/>
            </a:pPr>
            <a:r>
              <a:rPr lang="nl-NL" dirty="0"/>
              <a:t>de oplossing leidt tot stijging sportdeelname jongeren; </a:t>
            </a:r>
          </a:p>
          <a:p>
            <a:pPr marL="360000">
              <a:buAutoNum type="arabicParenR"/>
            </a:pPr>
            <a:r>
              <a:rPr lang="nl-NL" dirty="0"/>
              <a:t>dit op korte termijn gerealiseerd moet worden.</a:t>
            </a:r>
          </a:p>
          <a:p>
            <a:pPr marL="0" indent="0">
              <a:buFont typeface="Wingdings" panose="05000000000000000000" pitchFamily="2" charset="2"/>
              <a:buNone/>
            </a:pPr>
            <a:endParaRPr lang="nl-NL" dirty="0"/>
          </a:p>
          <a:p>
            <a:endParaRPr lang="nl-NL" dirty="0"/>
          </a:p>
        </p:txBody>
      </p:sp>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a:solidFill>
            <a:srgbClr val="F2F7F8"/>
          </a:solidFill>
          <a:ln w="9525">
            <a:solidFill>
              <a:srgbClr val="22777B"/>
            </a:solidFill>
          </a:ln>
        </p:spPr>
        <p:txBody>
          <a:bodyPr/>
          <a:lstStyle/>
          <a:p>
            <a:pPr marL="0" indent="0">
              <a:spcBef>
                <a:spcPts val="1200"/>
              </a:spcBef>
              <a:buNone/>
            </a:pPr>
            <a:r>
              <a:rPr lang="nl-NL" dirty="0"/>
              <a:t>Starten met het uitwerken van de </a:t>
            </a:r>
            <a:r>
              <a:rPr lang="nl-NL" b="1" dirty="0"/>
              <a:t>probleemstelling</a:t>
            </a:r>
            <a:r>
              <a:rPr lang="nl-NL" dirty="0"/>
              <a:t> zorgt ervoor dat de te kiezen oplossing aansluit bij het probleem of kans. Daarbij vermijdt het tunnelvisie naar één voorkeursoptie.</a:t>
            </a:r>
          </a:p>
          <a:p>
            <a:pPr marL="0" indent="0">
              <a:spcBef>
                <a:spcPts val="1200"/>
              </a:spcBef>
              <a:buNone/>
            </a:pPr>
            <a:r>
              <a:rPr lang="nl-NL" dirty="0"/>
              <a:t>Stel de probleemanalyse op aan de hand van de volgende vragen:</a:t>
            </a:r>
          </a:p>
          <a:p>
            <a:pPr>
              <a:spcBef>
                <a:spcPts val="1200"/>
              </a:spcBef>
            </a:pPr>
            <a:r>
              <a:rPr lang="nl-NL" dirty="0"/>
              <a:t>Waarvoor wordt een oplossing gezocht en wat zijn de onderliggende oorzaken? Zijn er (grotere) gevolgen wanneer het probleem niet wordt aangepakt?</a:t>
            </a:r>
          </a:p>
          <a:p>
            <a:pPr>
              <a:spcBef>
                <a:spcPts val="600"/>
              </a:spcBef>
            </a:pPr>
            <a:r>
              <a:rPr lang="nl-NL" dirty="0"/>
              <a:t>Welke groepen worden er benadeeld?</a:t>
            </a:r>
          </a:p>
          <a:p>
            <a:pPr>
              <a:spcBef>
                <a:spcPts val="600"/>
              </a:spcBef>
            </a:pPr>
            <a:r>
              <a:rPr lang="nl-NL" dirty="0"/>
              <a:t>Hoe groot is het probleem en hoe ontwikkelt dit zich in de toekomst?</a:t>
            </a:r>
          </a:p>
          <a:p>
            <a:pPr>
              <a:spcBef>
                <a:spcPts val="600"/>
              </a:spcBef>
            </a:pPr>
            <a:r>
              <a:rPr lang="nl-NL" dirty="0"/>
              <a:t>Wat is de rol van jouw organisatie bij de oplossing voor dit probleem?</a:t>
            </a:r>
          </a:p>
          <a:p>
            <a:pPr>
              <a:spcBef>
                <a:spcPts val="600"/>
              </a:spcBef>
            </a:pPr>
            <a:r>
              <a:rPr lang="nl-NL" dirty="0"/>
              <a:t>Wat zijn de (van de probleemstelling afgeleide) doelstellingen van een op te zetten project of beleid?</a:t>
            </a:r>
          </a:p>
          <a:p>
            <a:pPr>
              <a:spcBef>
                <a:spcPts val="600"/>
              </a:spcBef>
            </a:pPr>
            <a:r>
              <a:rPr lang="nl-NL" dirty="0"/>
              <a:t>Wat zijn de relevante randvoorwaarden waarbinnen het probleem moet worden opgelost (juridisch, tijd, geld). </a:t>
            </a:r>
          </a:p>
          <a:p>
            <a:endParaRPr lang="nl-NL" dirty="0"/>
          </a:p>
        </p:txBody>
      </p:sp>
      <p:sp>
        <p:nvSpPr>
          <p:cNvPr id="12" name="Text Placeholder 11">
            <a:extLst>
              <a:ext uri="{FF2B5EF4-FFF2-40B4-BE49-F238E27FC236}">
                <a16:creationId xmlns:a16="http://schemas.microsoft.com/office/drawing/2014/main" id="{56FB5265-9939-43BB-BDF4-267591738138}"/>
              </a:ext>
            </a:extLst>
          </p:cNvPr>
          <p:cNvSpPr>
            <a:spLocks noGrp="1"/>
          </p:cNvSpPr>
          <p:nvPr>
            <p:ph type="body" sz="quarter" idx="34"/>
          </p:nvPr>
        </p:nvSpPr>
        <p:spPr>
          <a:noFill/>
          <a:ln>
            <a:noFill/>
          </a:ln>
        </p:spPr>
        <p:txBody>
          <a:bodyPr/>
          <a:lstStyle/>
          <a:p>
            <a:r>
              <a:rPr lang="nl-NL" dirty="0">
                <a:solidFill>
                  <a:schemeClr val="tx1"/>
                </a:solidFill>
              </a:rPr>
              <a:t>Voorbeeld sporthal in gemeente Lenten</a:t>
            </a:r>
          </a:p>
        </p:txBody>
      </p:sp>
      <p:sp>
        <p:nvSpPr>
          <p:cNvPr id="11" name="Text Placeholder 10">
            <a:extLst>
              <a:ext uri="{FF2B5EF4-FFF2-40B4-BE49-F238E27FC236}">
                <a16:creationId xmlns:a16="http://schemas.microsoft.com/office/drawing/2014/main" id="{B4D32CA3-4038-4A57-8FDE-FAE920304B25}"/>
              </a:ext>
            </a:extLst>
          </p:cNvPr>
          <p:cNvSpPr>
            <a:spLocks noGrp="1"/>
          </p:cNvSpPr>
          <p:nvPr>
            <p:ph type="body" sz="quarter" idx="30"/>
          </p:nvPr>
        </p:nvSpPr>
        <p:spPr>
          <a:ln w="9525"/>
        </p:spPr>
        <p:txBody>
          <a:bodyPr/>
          <a:lstStyle/>
          <a:p>
            <a:r>
              <a:rPr lang="nl-NL" dirty="0">
                <a:solidFill>
                  <a:srgbClr val="FFFFFF"/>
                </a:solidFill>
              </a:rPr>
              <a:t>Toelichting probleemanalyse</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Een goede probleemanalyse draagt er aan bij dat de oplossing aansluit bij het probleem of de kans</a:t>
            </a:r>
          </a:p>
        </p:txBody>
      </p:sp>
      <p:sp>
        <p:nvSpPr>
          <p:cNvPr id="23" name="Footer Placeholder 4">
            <a:extLst>
              <a:ext uri="{FF2B5EF4-FFF2-40B4-BE49-F238E27FC236}">
                <a16:creationId xmlns:a16="http://schemas.microsoft.com/office/drawing/2014/main" id="{032DC1B3-7C9E-4992-A1C6-B49A4A1B4B20}"/>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14</a:t>
            </a:fld>
            <a:endParaRPr lang="nl-NL" noProof="0" dirty="0"/>
          </a:p>
        </p:txBody>
      </p:sp>
      <p:cxnSp>
        <p:nvCxnSpPr>
          <p:cNvPr id="24" name="Straight Connector 23">
            <a:extLst>
              <a:ext uri="{FF2B5EF4-FFF2-40B4-BE49-F238E27FC236}">
                <a16:creationId xmlns:a16="http://schemas.microsoft.com/office/drawing/2014/main" id="{23E5F70B-36C8-41BA-8747-879CA56F5C96}"/>
              </a:ext>
            </a:extLst>
          </p:cNvPr>
          <p:cNvCxnSpPr>
            <a:cxnSpLocks/>
          </p:cNvCxnSpPr>
          <p:nvPr/>
        </p:nvCxnSpPr>
        <p:spPr>
          <a:xfrm>
            <a:off x="6237221"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D9DB064D-FB70-4510-B9FF-FBEBC2589BD1}"/>
              </a:ext>
            </a:extLst>
          </p:cNvPr>
          <p:cNvGrpSpPr/>
          <p:nvPr/>
        </p:nvGrpSpPr>
        <p:grpSpPr>
          <a:xfrm>
            <a:off x="2187292" y="96720"/>
            <a:ext cx="80472" cy="80472"/>
            <a:chOff x="5772150" y="3105150"/>
            <a:chExt cx="647700" cy="647700"/>
          </a:xfrm>
        </p:grpSpPr>
        <p:sp>
          <p:nvSpPr>
            <p:cNvPr id="42" name="Freeform: Shape 41">
              <a:extLst>
                <a:ext uri="{FF2B5EF4-FFF2-40B4-BE49-F238E27FC236}">
                  <a16:creationId xmlns:a16="http://schemas.microsoft.com/office/drawing/2014/main" id="{9B3CC9DE-7B21-49FE-B69A-6B780BE0FB6D}"/>
                </a:ext>
              </a:extLst>
            </p:cNvPr>
            <p:cNvSpPr/>
            <p:nvPr/>
          </p:nvSpPr>
          <p:spPr>
            <a:xfrm>
              <a:off x="5772150" y="3105150"/>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FFFFFF"/>
            </a:solidFill>
            <a:ln w="9525" cap="flat">
              <a:solidFill>
                <a:srgbClr val="FFFFFF"/>
              </a:solidFill>
              <a:prstDash val="solid"/>
              <a:miter/>
            </a:ln>
          </p:spPr>
          <p:txBody>
            <a:bodyPr rtlCol="0" anchor="ctr"/>
            <a:lstStyle/>
            <a:p>
              <a:endParaRPr lang="nl-NL"/>
            </a:p>
          </p:txBody>
        </p:sp>
        <p:cxnSp>
          <p:nvCxnSpPr>
            <p:cNvPr id="43" name="Straight Connector 42">
              <a:extLst>
                <a:ext uri="{FF2B5EF4-FFF2-40B4-BE49-F238E27FC236}">
                  <a16:creationId xmlns:a16="http://schemas.microsoft.com/office/drawing/2014/main" id="{6DB30BAF-A053-4369-B4EC-8A37560A491E}"/>
                </a:ext>
              </a:extLst>
            </p:cNvPr>
            <p:cNvCxnSpPr>
              <a:cxnSpLocks/>
            </p:cNvCxnSpPr>
            <p:nvPr/>
          </p:nvCxnSpPr>
          <p:spPr>
            <a:xfrm flipV="1">
              <a:off x="5924550" y="3471941"/>
              <a:ext cx="440354" cy="111954"/>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CDCE350-7664-4585-97B4-97E1727787F6}"/>
              </a:ext>
            </a:extLst>
          </p:cNvPr>
          <p:cNvGrpSpPr/>
          <p:nvPr/>
        </p:nvGrpSpPr>
        <p:grpSpPr>
          <a:xfrm>
            <a:off x="682283" y="54157"/>
            <a:ext cx="180000" cy="180000"/>
            <a:chOff x="6724374" y="2224381"/>
            <a:chExt cx="392176" cy="392176"/>
          </a:xfrm>
        </p:grpSpPr>
        <p:sp>
          <p:nvSpPr>
            <p:cNvPr id="49" name="Oval 48">
              <a:extLst>
                <a:ext uri="{FF2B5EF4-FFF2-40B4-BE49-F238E27FC236}">
                  <a16:creationId xmlns:a16="http://schemas.microsoft.com/office/drawing/2014/main" id="{35D084AA-CFDA-4164-89B0-EC4BC5929679}"/>
                </a:ext>
              </a:extLst>
            </p:cNvPr>
            <p:cNvSpPr/>
            <p:nvPr/>
          </p:nvSpPr>
          <p:spPr>
            <a:xfrm>
              <a:off x="6724374" y="2224381"/>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50" name="Graphic 49" descr="Question Mark with solid fill">
              <a:extLst>
                <a:ext uri="{FF2B5EF4-FFF2-40B4-BE49-F238E27FC236}">
                  <a16:creationId xmlns:a16="http://schemas.microsoft.com/office/drawing/2014/main" id="{F3059472-B1E3-45F5-ACF4-2E6933985D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0602" y="2270609"/>
              <a:ext cx="299720" cy="299720"/>
            </a:xfrm>
            <a:prstGeom prst="rect">
              <a:avLst/>
            </a:prstGeom>
          </p:spPr>
        </p:pic>
      </p:grpSp>
      <p:sp>
        <p:nvSpPr>
          <p:cNvPr id="52" name="Rectangle 51">
            <a:extLst>
              <a:ext uri="{FF2B5EF4-FFF2-40B4-BE49-F238E27FC236}">
                <a16:creationId xmlns:a16="http://schemas.microsoft.com/office/drawing/2014/main" id="{CF1FD392-A0B3-4116-83FB-D70668F2738D}"/>
              </a:ext>
            </a:extLst>
          </p:cNvPr>
          <p:cNvSpPr/>
          <p:nvPr/>
        </p:nvSpPr>
        <p:spPr>
          <a:xfrm>
            <a:off x="897441" y="47283"/>
            <a:ext cx="1605280"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1. Probleemanalyse</a:t>
            </a:r>
          </a:p>
        </p:txBody>
      </p:sp>
    </p:spTree>
    <p:extLst>
      <p:ext uri="{BB962C8B-B14F-4D97-AF65-F5344CB8AC3E}">
        <p14:creationId xmlns:p14="http://schemas.microsoft.com/office/powerpoint/2010/main" val="69843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extLst>
              <p:ext uri="{D42A27DB-BD31-4B8C-83A1-F6EECF244321}">
                <p14:modId xmlns:p14="http://schemas.microsoft.com/office/powerpoint/2010/main" val="4126646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47"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a:xfrm>
            <a:off x="662780" y="2059963"/>
            <a:ext cx="5292000" cy="4284000"/>
          </a:xfrm>
          <a:solidFill>
            <a:srgbClr val="F2F7F8"/>
          </a:solidFill>
          <a:ln w="9525">
            <a:solidFill>
              <a:srgbClr val="22777B"/>
            </a:solidFill>
          </a:ln>
        </p:spPr>
        <p:txBody>
          <a:bodyPr/>
          <a:lstStyle/>
          <a:p>
            <a:pPr marL="0" indent="0">
              <a:lnSpc>
                <a:spcPct val="100000"/>
              </a:lnSpc>
              <a:spcBef>
                <a:spcPts val="1200"/>
              </a:spcBef>
              <a:buNone/>
            </a:pPr>
            <a:r>
              <a:rPr lang="nl-NL" dirty="0"/>
              <a:t>In een MKBA dient het nul-scenario als referentie waartegen de effecten van het nieuwe beleid wordt afgezet. Daarmee is het definiëren hiervan belangrijk om inzicht te krijgen in welke effecten aan het project kunnen worden toegerekend. </a:t>
            </a:r>
          </a:p>
          <a:p>
            <a:pPr marL="0" indent="0">
              <a:lnSpc>
                <a:spcPct val="100000"/>
              </a:lnSpc>
              <a:spcBef>
                <a:spcPts val="1200"/>
              </a:spcBef>
              <a:buNone/>
            </a:pPr>
            <a:r>
              <a:rPr lang="nl-NL" dirty="0"/>
              <a:t>Stel het nul-scenario op aan de hand van de volgende vragen:</a:t>
            </a:r>
          </a:p>
          <a:p>
            <a:pPr>
              <a:spcBef>
                <a:spcPts val="600"/>
              </a:spcBef>
            </a:pPr>
            <a:r>
              <a:rPr lang="nl-NL" dirty="0"/>
              <a:t>Wat is de </a:t>
            </a:r>
            <a:r>
              <a:rPr lang="nl-NL" u="sng" dirty="0">
                <a:hlinkClick r:id="rId6" action="ppaction://hlinksldjump"/>
              </a:rPr>
              <a:t>tijdshorizon</a:t>
            </a:r>
            <a:r>
              <a:rPr lang="nl-NL" dirty="0"/>
              <a:t> waarover je de effecten gaat inschatten?</a:t>
            </a:r>
          </a:p>
          <a:p>
            <a:pPr>
              <a:spcBef>
                <a:spcPts val="600"/>
              </a:spcBef>
            </a:pPr>
            <a:r>
              <a:rPr lang="nl-NL" dirty="0"/>
              <a:t>Hoe ontwikkelt het probleem zich de komende jaren het meest waarschijnlijk op het moment dat er geen maatregelen worden genomen? Denk hierbij aan demografische, economische en technologische ontwikkelingen (autonome ontwikkelingen).</a:t>
            </a:r>
          </a:p>
          <a:p>
            <a:pPr>
              <a:spcBef>
                <a:spcPts val="600"/>
              </a:spcBef>
            </a:pPr>
            <a:r>
              <a:rPr lang="nl-NL" dirty="0"/>
              <a:t>Zijn er beleidsontwikkelingen aangekondigd die effect hebben op dit probleem? (staand beleid).</a:t>
            </a:r>
          </a:p>
          <a:p>
            <a:pPr>
              <a:spcBef>
                <a:spcPts val="600"/>
              </a:spcBef>
            </a:pPr>
            <a:r>
              <a:rPr lang="nl-NL" dirty="0"/>
              <a:t>Zijn er maatregelen van verschillende stakeholders te verwachten die zorgen dat het probleem niet uit de hand loopt?</a:t>
            </a:r>
            <a:r>
              <a:rPr lang="nl-NL" baseline="30000" dirty="0"/>
              <a:t>1</a:t>
            </a:r>
            <a:endParaRPr lang="nl-NL" dirty="0"/>
          </a:p>
          <a:p>
            <a:pPr marL="0" indent="0">
              <a:spcBef>
                <a:spcPts val="1200"/>
              </a:spcBef>
              <a:buNone/>
            </a:pPr>
            <a:r>
              <a:rPr lang="nl-NL" dirty="0"/>
              <a:t>Dit gezamenlijk vormt het nul-scenario. Kwantificeer zo veel mogelijk.</a:t>
            </a:r>
          </a:p>
          <a:p>
            <a:pPr marL="0" indent="0">
              <a:spcBef>
                <a:spcPts val="1200"/>
              </a:spcBef>
              <a:buNone/>
            </a:pPr>
            <a:endParaRPr lang="nl-NL" dirty="0"/>
          </a:p>
          <a:p>
            <a:pPr>
              <a:spcBef>
                <a:spcPts val="1200"/>
              </a:spcBef>
            </a:pPr>
            <a:endParaRPr lang="nl-NL" dirty="0"/>
          </a:p>
        </p:txBody>
      </p:sp>
      <p:sp>
        <p:nvSpPr>
          <p:cNvPr id="34" name="Text Placeholder 33">
            <a:extLst>
              <a:ext uri="{FF2B5EF4-FFF2-40B4-BE49-F238E27FC236}">
                <a16:creationId xmlns:a16="http://schemas.microsoft.com/office/drawing/2014/main" id="{351A9072-6B9A-4520-99C0-F845ADEA5518}"/>
              </a:ext>
            </a:extLst>
          </p:cNvPr>
          <p:cNvSpPr>
            <a:spLocks noGrp="1"/>
          </p:cNvSpPr>
          <p:nvPr>
            <p:ph type="body" sz="quarter" idx="30"/>
          </p:nvPr>
        </p:nvSpPr>
        <p:spPr>
          <a:xfrm>
            <a:off x="662780" y="1699963"/>
            <a:ext cx="5292000" cy="360000"/>
          </a:xfrm>
          <a:ln w="9525"/>
        </p:spPr>
        <p:txBody>
          <a:bodyPr/>
          <a:lstStyle/>
          <a:p>
            <a:r>
              <a:rPr lang="nl-NL" dirty="0"/>
              <a:t>Toelichting nul-scenario</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Het nul-scenario maakt de toekomstige situatie inzichtelijk als er niets verandert</a:t>
            </a:r>
          </a:p>
        </p:txBody>
      </p:sp>
      <p:sp>
        <p:nvSpPr>
          <p:cNvPr id="3" name="Text Placeholder 2">
            <a:extLst>
              <a:ext uri="{FF2B5EF4-FFF2-40B4-BE49-F238E27FC236}">
                <a16:creationId xmlns:a16="http://schemas.microsoft.com/office/drawing/2014/main" id="{3FBC74DB-B276-44D2-9EEE-92D82C4C5E31}"/>
              </a:ext>
            </a:extLst>
          </p:cNvPr>
          <p:cNvSpPr>
            <a:spLocks noGrp="1"/>
          </p:cNvSpPr>
          <p:nvPr>
            <p:ph type="body" sz="quarter" idx="20"/>
          </p:nvPr>
        </p:nvSpPr>
        <p:spPr/>
        <p:txBody>
          <a:bodyPr/>
          <a:lstStyle/>
          <a:p>
            <a:r>
              <a:rPr lang="nl-NL" dirty="0"/>
              <a:t>Doe-minimum-beginsel: Dit houdt in dat in het nul-scenario niet het van het </a:t>
            </a:r>
            <a:r>
              <a:rPr lang="nl-NL" dirty="0" err="1"/>
              <a:t>doem-scenario</a:t>
            </a:r>
            <a:r>
              <a:rPr lang="nl-NL" dirty="0"/>
              <a:t> mag worden uitgegaan, maar tegelijkertijd wordt het knelpunt niet opgelost. Men mag in het nul-scenario wel beleid aannemen dat er voor zorgt dat het knelpunt niet volledig uit de hand loopt. Dit kunnen maatregelen zijn vanuit de overheid, of vanuit andere partijen vanuit de markt en/of maatschappij. </a:t>
            </a:r>
          </a:p>
        </p:txBody>
      </p:sp>
      <p:sp>
        <p:nvSpPr>
          <p:cNvPr id="21" name="Footer Placeholder 4">
            <a:extLst>
              <a:ext uri="{FF2B5EF4-FFF2-40B4-BE49-F238E27FC236}">
                <a16:creationId xmlns:a16="http://schemas.microsoft.com/office/drawing/2014/main" id="{A28BD7EF-7E10-4C2B-A8CB-6F4004B26A87}"/>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15</a:t>
            </a:fld>
            <a:endParaRPr lang="nl-NL" noProof="0" dirty="0"/>
          </a:p>
        </p:txBody>
      </p:sp>
      <p:sp>
        <p:nvSpPr>
          <p:cNvPr id="43" name="Oval 42">
            <a:extLst>
              <a:ext uri="{FF2B5EF4-FFF2-40B4-BE49-F238E27FC236}">
                <a16:creationId xmlns:a16="http://schemas.microsoft.com/office/drawing/2014/main" id="{2096855C-23DF-413A-BFBD-506D8257D78A}"/>
              </a:ext>
            </a:extLst>
          </p:cNvPr>
          <p:cNvSpPr/>
          <p:nvPr/>
        </p:nvSpPr>
        <p:spPr>
          <a:xfrm>
            <a:off x="696954" y="48817"/>
            <a:ext cx="179346" cy="17934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grpSp>
        <p:nvGrpSpPr>
          <p:cNvPr id="44" name="Group 43">
            <a:extLst>
              <a:ext uri="{FF2B5EF4-FFF2-40B4-BE49-F238E27FC236}">
                <a16:creationId xmlns:a16="http://schemas.microsoft.com/office/drawing/2014/main" id="{3CC905BA-4403-4358-ADF2-1E0D601BD1B2}"/>
              </a:ext>
            </a:extLst>
          </p:cNvPr>
          <p:cNvGrpSpPr/>
          <p:nvPr/>
        </p:nvGrpSpPr>
        <p:grpSpPr>
          <a:xfrm>
            <a:off x="746391" y="96720"/>
            <a:ext cx="80472" cy="80472"/>
            <a:chOff x="5772150" y="3105150"/>
            <a:chExt cx="647700" cy="647700"/>
          </a:xfrm>
        </p:grpSpPr>
        <p:sp>
          <p:nvSpPr>
            <p:cNvPr id="45" name="Freeform: Shape 44">
              <a:extLst>
                <a:ext uri="{FF2B5EF4-FFF2-40B4-BE49-F238E27FC236}">
                  <a16:creationId xmlns:a16="http://schemas.microsoft.com/office/drawing/2014/main" id="{53AF0EB2-76CF-45A9-A187-D51EE1476A1A}"/>
                </a:ext>
              </a:extLst>
            </p:cNvPr>
            <p:cNvSpPr/>
            <p:nvPr/>
          </p:nvSpPr>
          <p:spPr>
            <a:xfrm>
              <a:off x="5772150" y="3105150"/>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FFFFFF"/>
            </a:solidFill>
            <a:ln w="9525" cap="flat">
              <a:solidFill>
                <a:srgbClr val="FFFFFF"/>
              </a:solidFill>
              <a:prstDash val="solid"/>
              <a:miter/>
            </a:ln>
          </p:spPr>
          <p:txBody>
            <a:bodyPr rtlCol="0" anchor="ctr"/>
            <a:lstStyle/>
            <a:p>
              <a:endParaRPr lang="nl-NL"/>
            </a:p>
          </p:txBody>
        </p:sp>
        <p:cxnSp>
          <p:nvCxnSpPr>
            <p:cNvPr id="47" name="Straight Connector 46">
              <a:extLst>
                <a:ext uri="{FF2B5EF4-FFF2-40B4-BE49-F238E27FC236}">
                  <a16:creationId xmlns:a16="http://schemas.microsoft.com/office/drawing/2014/main" id="{AC27365D-6DED-4550-966F-08BEE56EEB5D}"/>
                </a:ext>
              </a:extLst>
            </p:cNvPr>
            <p:cNvCxnSpPr>
              <a:cxnSpLocks/>
            </p:cNvCxnSpPr>
            <p:nvPr/>
          </p:nvCxnSpPr>
          <p:spPr>
            <a:xfrm flipV="1">
              <a:off x="5924550" y="3471941"/>
              <a:ext cx="440354" cy="111954"/>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1A7C279-DCBE-43A3-9C4A-0035D1B9136F}"/>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sp>
        <p:nvSpPr>
          <p:cNvPr id="46" name="Content Placeholder 12">
            <a:extLst>
              <a:ext uri="{FF2B5EF4-FFF2-40B4-BE49-F238E27FC236}">
                <a16:creationId xmlns:a16="http://schemas.microsoft.com/office/drawing/2014/main" id="{22BA25D2-C771-4FDD-B5A7-17D37A49BF51}"/>
              </a:ext>
            </a:extLst>
          </p:cNvPr>
          <p:cNvSpPr>
            <a:spLocks noGrp="1"/>
          </p:cNvSpPr>
          <p:nvPr>
            <p:ph sz="quarter" idx="35"/>
          </p:nvPr>
        </p:nvSpPr>
        <p:spPr>
          <a:xfrm>
            <a:off x="6237221" y="2059963"/>
            <a:ext cx="5292000" cy="4284000"/>
          </a:xfrm>
          <a:ln>
            <a:noFill/>
          </a:ln>
        </p:spPr>
        <p:txBody>
          <a:bodyPr/>
          <a:lstStyle/>
          <a:p>
            <a:pPr marL="0" indent="0">
              <a:buFont typeface="Wingdings" panose="05000000000000000000" pitchFamily="2" charset="2"/>
              <a:buNone/>
            </a:pPr>
            <a:r>
              <a:rPr lang="nl-NL" i="1" dirty="0"/>
              <a:t>De volgende autonome ontwikkelingen zijn te verwachten:</a:t>
            </a:r>
          </a:p>
          <a:p>
            <a:r>
              <a:rPr lang="nl-NL" dirty="0"/>
              <a:t>De sportdeelname blijft de komende 20 jaar gelijk (35% van de jongeren sport minimaal 1 keer per week).</a:t>
            </a:r>
          </a:p>
          <a:p>
            <a:r>
              <a:rPr lang="nl-NL" dirty="0"/>
              <a:t>Het aantal jongeren in leeftijdsgroep 14-18 in de wijk Rapenburg stijgt de komende 20 jaar gemiddeld met 10% per jaar.</a:t>
            </a:r>
          </a:p>
          <a:p>
            <a:r>
              <a:rPr lang="nl-NL" dirty="0"/>
              <a:t>Het probleem breidt zich uit: ook jong volwassenen sporten te weinig. Onduidelijk hoe dit zich gaat ontwikkelen.</a:t>
            </a:r>
          </a:p>
          <a:p>
            <a:pPr marL="0" indent="0">
              <a:spcBef>
                <a:spcPts val="900"/>
              </a:spcBef>
              <a:buNone/>
            </a:pPr>
            <a:r>
              <a:rPr lang="nl-NL" i="1" dirty="0"/>
              <a:t>De volgende beleidsontwikkelingen zijn aangekondigd:</a:t>
            </a:r>
          </a:p>
          <a:p>
            <a:r>
              <a:rPr lang="nl-NL" dirty="0"/>
              <a:t>De gemeente is van plan om een buslijn op te zetten vanuit de Wijk Rapenburg naar het oude dorp (nog niet definitief) – geen onderdeel van het nul-scenario.</a:t>
            </a:r>
          </a:p>
          <a:p>
            <a:pPr marL="0" indent="0">
              <a:spcBef>
                <a:spcPts val="900"/>
              </a:spcBef>
              <a:buNone/>
            </a:pPr>
            <a:r>
              <a:rPr lang="nl-NL" i="1" dirty="0"/>
              <a:t>De volgende minimale maatregelen zijn te verwachten (met te verwaarlozen kosten bij beide maatregelen):</a:t>
            </a:r>
          </a:p>
          <a:p>
            <a:r>
              <a:rPr lang="nl-NL" dirty="0"/>
              <a:t>Een verruiming in de openingstijden van de sportschool aan de andere kant van de zorgt er naar verwachting voor dat 5% van alle jongeren minimaal 1 keer per week direct na school gaan sporten.</a:t>
            </a:r>
          </a:p>
          <a:p>
            <a:r>
              <a:rPr lang="nl-NL" dirty="0"/>
              <a:t>Op initiatief van de ouders zijn er plannen een bootcamp te organiseren. Naar verwachting doen hier 20 jongeren </a:t>
            </a:r>
            <a:r>
              <a:rPr lang="nl-NL" dirty="0" err="1"/>
              <a:t>pw</a:t>
            </a:r>
            <a:r>
              <a:rPr lang="nl-NL" dirty="0"/>
              <a:t> aan mee. Het is onduidelijk of dit de komende jaren wordt doorgezet.</a:t>
            </a:r>
          </a:p>
          <a:p>
            <a:pPr marL="0" indent="0">
              <a:buNone/>
            </a:pPr>
            <a:endParaRPr lang="nl-NL" dirty="0">
              <a:solidFill>
                <a:srgbClr val="0070C0"/>
              </a:solidFill>
            </a:endParaRPr>
          </a:p>
        </p:txBody>
      </p:sp>
      <p:sp>
        <p:nvSpPr>
          <p:cNvPr id="48" name="Text Placeholder 11">
            <a:extLst>
              <a:ext uri="{FF2B5EF4-FFF2-40B4-BE49-F238E27FC236}">
                <a16:creationId xmlns:a16="http://schemas.microsoft.com/office/drawing/2014/main" id="{C15DFDE8-6BAE-492C-B5A4-BF9AD5EE2F56}"/>
              </a:ext>
            </a:extLst>
          </p:cNvPr>
          <p:cNvSpPr>
            <a:spLocks noGrp="1"/>
          </p:cNvSpPr>
          <p:nvPr>
            <p:ph type="body" sz="quarter" idx="34"/>
          </p:nvPr>
        </p:nvSpPr>
        <p:spPr>
          <a:xfrm>
            <a:off x="6237221" y="1699963"/>
            <a:ext cx="5292000" cy="360000"/>
          </a:xfrm>
          <a:noFill/>
          <a:ln>
            <a:noFill/>
          </a:ln>
        </p:spPr>
        <p:txBody>
          <a:bodyPr/>
          <a:lstStyle/>
          <a:p>
            <a:r>
              <a:rPr lang="nl-NL" dirty="0">
                <a:solidFill>
                  <a:schemeClr val="tx1"/>
                </a:solidFill>
              </a:rPr>
              <a:t>Voorbeeld sporthal in gemeente Lenten</a:t>
            </a:r>
          </a:p>
        </p:txBody>
      </p:sp>
      <p:cxnSp>
        <p:nvCxnSpPr>
          <p:cNvPr id="49" name="Straight Connector 48">
            <a:extLst>
              <a:ext uri="{FF2B5EF4-FFF2-40B4-BE49-F238E27FC236}">
                <a16:creationId xmlns:a16="http://schemas.microsoft.com/office/drawing/2014/main" id="{48B732BD-9EE3-47B1-A1B7-1A8746DE65AE}"/>
              </a:ext>
            </a:extLst>
          </p:cNvPr>
          <p:cNvCxnSpPr>
            <a:cxnSpLocks/>
          </p:cNvCxnSpPr>
          <p:nvPr/>
        </p:nvCxnSpPr>
        <p:spPr>
          <a:xfrm>
            <a:off x="6237221"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628560C-8B1E-4E9B-85A7-83E27FC251AF}"/>
              </a:ext>
            </a:extLst>
          </p:cNvPr>
          <p:cNvSpPr/>
          <p:nvPr/>
        </p:nvSpPr>
        <p:spPr>
          <a:xfrm>
            <a:off x="897441" y="47283"/>
            <a:ext cx="1605280"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2. Nul-scenario</a:t>
            </a:r>
          </a:p>
        </p:txBody>
      </p:sp>
    </p:spTree>
    <p:extLst>
      <p:ext uri="{BB962C8B-B14F-4D97-AF65-F5344CB8AC3E}">
        <p14:creationId xmlns:p14="http://schemas.microsoft.com/office/powerpoint/2010/main" val="85662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760460C-E558-4BDA-B301-38E86CB3D2AE}"/>
              </a:ext>
            </a:extLst>
          </p:cNvPr>
          <p:cNvGraphicFramePr>
            <a:graphicFrameLocks noChangeAspect="1"/>
          </p:cNvGraphicFramePr>
          <p:nvPr>
            <p:custDataLst>
              <p:tags r:id="rId2"/>
            </p:custDataLst>
            <p:extLst>
              <p:ext uri="{D42A27DB-BD31-4B8C-83A1-F6EECF244321}">
                <p14:modId xmlns:p14="http://schemas.microsoft.com/office/powerpoint/2010/main" val="212155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71" name="think-cell Slide" r:id="rId9" imgW="425" imgH="424" progId="TCLayout.ActiveDocument.1">
                  <p:embed/>
                </p:oleObj>
              </mc:Choice>
              <mc:Fallback>
                <p:oleObj name="think-cell Slide" r:id="rId9" imgW="425" imgH="424" progId="TCLayout.ActiveDocument.1">
                  <p:embed/>
                  <p:pic>
                    <p:nvPicPr>
                      <p:cNvPr id="10" name="Object 9" hidden="1">
                        <a:extLst>
                          <a:ext uri="{FF2B5EF4-FFF2-40B4-BE49-F238E27FC236}">
                            <a16:creationId xmlns:a16="http://schemas.microsoft.com/office/drawing/2014/main" id="{E760460C-E558-4BDA-B301-38E86CB3D2A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0525B8E6-6894-40C5-84A3-61168DABAD2A}"/>
              </a:ext>
            </a:extLst>
          </p:cNvPr>
          <p:cNvSpPr>
            <a:spLocks noGrp="1"/>
          </p:cNvSpPr>
          <p:nvPr>
            <p:ph sz="quarter" idx="31"/>
          </p:nvPr>
        </p:nvSpPr>
        <p:spPr/>
        <p:txBody>
          <a:bodyPr/>
          <a:lstStyle/>
          <a:p>
            <a:endParaRPr lang="nl-NL" dirty="0"/>
          </a:p>
          <a:p>
            <a:endParaRPr lang="nl-NL" dirty="0"/>
          </a:p>
        </p:txBody>
      </p:sp>
      <p:sp>
        <p:nvSpPr>
          <p:cNvPr id="18" name="Text Placeholder 17">
            <a:extLst>
              <a:ext uri="{FF2B5EF4-FFF2-40B4-BE49-F238E27FC236}">
                <a16:creationId xmlns:a16="http://schemas.microsoft.com/office/drawing/2014/main" id="{F733337F-3818-429A-AC9D-D041924F4C22}"/>
              </a:ext>
            </a:extLst>
          </p:cNvPr>
          <p:cNvSpPr>
            <a:spLocks noGrp="1"/>
          </p:cNvSpPr>
          <p:nvPr>
            <p:ph type="body" sz="quarter" idx="30"/>
          </p:nvPr>
        </p:nvSpPr>
        <p:spPr>
          <a:xfrm>
            <a:off x="662780" y="1699963"/>
            <a:ext cx="5292000" cy="360000"/>
          </a:xfrm>
        </p:spPr>
        <p:txBody>
          <a:bodyPr/>
          <a:lstStyle/>
          <a:p>
            <a:r>
              <a:rPr lang="nl-NL" dirty="0"/>
              <a:t>Variabelen</a:t>
            </a:r>
          </a:p>
        </p:txBody>
      </p:sp>
      <p:sp>
        <p:nvSpPr>
          <p:cNvPr id="7" name="Title 6">
            <a:extLst>
              <a:ext uri="{FF2B5EF4-FFF2-40B4-BE49-F238E27FC236}">
                <a16:creationId xmlns:a16="http://schemas.microsoft.com/office/drawing/2014/main" id="{0E66F966-FA54-4957-9823-AEC02919529A}"/>
              </a:ext>
            </a:extLst>
          </p:cNvPr>
          <p:cNvSpPr>
            <a:spLocks noGrp="1"/>
          </p:cNvSpPr>
          <p:nvPr>
            <p:ph type="title"/>
          </p:nvPr>
        </p:nvSpPr>
        <p:spPr/>
        <p:txBody>
          <a:bodyPr vert="horz"/>
          <a:lstStyle/>
          <a:p>
            <a:r>
              <a:rPr lang="nl-NL" dirty="0"/>
              <a:t>Zoom-in: nul-scenario sporthal gemeente Lenten</a:t>
            </a:r>
          </a:p>
        </p:txBody>
      </p:sp>
      <p:sp>
        <p:nvSpPr>
          <p:cNvPr id="17" name="Text Placeholder 16">
            <a:extLst>
              <a:ext uri="{FF2B5EF4-FFF2-40B4-BE49-F238E27FC236}">
                <a16:creationId xmlns:a16="http://schemas.microsoft.com/office/drawing/2014/main" id="{64689D41-3CDD-43A1-8578-5ECD7696216F}"/>
              </a:ext>
            </a:extLst>
          </p:cNvPr>
          <p:cNvSpPr>
            <a:spLocks noGrp="1"/>
          </p:cNvSpPr>
          <p:nvPr>
            <p:ph type="body" sz="quarter" idx="20"/>
          </p:nvPr>
        </p:nvSpPr>
        <p:spPr/>
        <p:txBody>
          <a:bodyPr/>
          <a:lstStyle/>
          <a:p>
            <a:endParaRPr lang="nl-NL"/>
          </a:p>
        </p:txBody>
      </p:sp>
      <p:sp>
        <p:nvSpPr>
          <p:cNvPr id="51" name="Footer Placeholder 4">
            <a:extLst>
              <a:ext uri="{FF2B5EF4-FFF2-40B4-BE49-F238E27FC236}">
                <a16:creationId xmlns:a16="http://schemas.microsoft.com/office/drawing/2014/main" id="{8117E1A6-4D52-4128-9380-D58147064C09}"/>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6EE6642F-AB3C-45B9-BCA1-6A5B8812889A}"/>
              </a:ext>
            </a:extLst>
          </p:cNvPr>
          <p:cNvSpPr>
            <a:spLocks noGrp="1"/>
          </p:cNvSpPr>
          <p:nvPr>
            <p:ph type="sldNum" sz="quarter" idx="12"/>
          </p:nvPr>
        </p:nvSpPr>
        <p:spPr/>
        <p:txBody>
          <a:bodyPr/>
          <a:lstStyle/>
          <a:p>
            <a:fld id="{992CD0B2-8AB2-4C6C-8876-E15753662C9B}" type="slidenum">
              <a:rPr lang="nl-NL" noProof="0" smtClean="0"/>
              <a:pPr/>
              <a:t>16</a:t>
            </a:fld>
            <a:endParaRPr lang="nl-NL" noProof="0" dirty="0"/>
          </a:p>
        </p:txBody>
      </p:sp>
      <p:sp>
        <p:nvSpPr>
          <p:cNvPr id="12" name="Oval 11">
            <a:extLst>
              <a:ext uri="{FF2B5EF4-FFF2-40B4-BE49-F238E27FC236}">
                <a16:creationId xmlns:a16="http://schemas.microsoft.com/office/drawing/2014/main" id="{CD0954E0-BEBD-439C-882D-6D1699E07EBF}"/>
              </a:ext>
            </a:extLst>
          </p:cNvPr>
          <p:cNvSpPr/>
          <p:nvPr/>
        </p:nvSpPr>
        <p:spPr>
          <a:xfrm>
            <a:off x="696954" y="48817"/>
            <a:ext cx="179346" cy="17934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sp>
        <p:nvSpPr>
          <p:cNvPr id="13" name="Rectangle 12">
            <a:extLst>
              <a:ext uri="{FF2B5EF4-FFF2-40B4-BE49-F238E27FC236}">
                <a16:creationId xmlns:a16="http://schemas.microsoft.com/office/drawing/2014/main" id="{02DE8C81-0027-4711-99B9-D79A70D26218}"/>
              </a:ext>
            </a:extLst>
          </p:cNvPr>
          <p:cNvSpPr/>
          <p:nvPr/>
        </p:nvSpPr>
        <p:spPr>
          <a:xfrm>
            <a:off x="897441" y="47283"/>
            <a:ext cx="1605280"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2. Nul-scenario</a:t>
            </a:r>
            <a:endParaRPr lang="nl-NL" sz="1000" b="1" dirty="0"/>
          </a:p>
        </p:txBody>
      </p:sp>
      <p:grpSp>
        <p:nvGrpSpPr>
          <p:cNvPr id="14" name="Group 13">
            <a:extLst>
              <a:ext uri="{FF2B5EF4-FFF2-40B4-BE49-F238E27FC236}">
                <a16:creationId xmlns:a16="http://schemas.microsoft.com/office/drawing/2014/main" id="{92AA08AF-084D-45C4-853C-7AAF8930890F}"/>
              </a:ext>
            </a:extLst>
          </p:cNvPr>
          <p:cNvGrpSpPr/>
          <p:nvPr/>
        </p:nvGrpSpPr>
        <p:grpSpPr>
          <a:xfrm>
            <a:off x="746391" y="96720"/>
            <a:ext cx="80472" cy="80472"/>
            <a:chOff x="5772150" y="3105150"/>
            <a:chExt cx="647700" cy="647700"/>
          </a:xfrm>
        </p:grpSpPr>
        <p:sp>
          <p:nvSpPr>
            <p:cNvPr id="15" name="Freeform: Shape 14">
              <a:extLst>
                <a:ext uri="{FF2B5EF4-FFF2-40B4-BE49-F238E27FC236}">
                  <a16:creationId xmlns:a16="http://schemas.microsoft.com/office/drawing/2014/main" id="{7A714DC0-7192-4894-A48C-610CF9B88C33}"/>
                </a:ext>
              </a:extLst>
            </p:cNvPr>
            <p:cNvSpPr/>
            <p:nvPr/>
          </p:nvSpPr>
          <p:spPr>
            <a:xfrm>
              <a:off x="5772150" y="3105150"/>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FFFFFF"/>
            </a:solidFill>
            <a:ln w="9525" cap="flat">
              <a:solidFill>
                <a:srgbClr val="FFFFFF"/>
              </a:solidFill>
              <a:prstDash val="solid"/>
              <a:miter/>
            </a:ln>
          </p:spPr>
          <p:txBody>
            <a:bodyPr rtlCol="0" anchor="ctr"/>
            <a:lstStyle/>
            <a:p>
              <a:endParaRPr lang="nl-NL"/>
            </a:p>
          </p:txBody>
        </p:sp>
        <p:cxnSp>
          <p:nvCxnSpPr>
            <p:cNvPr id="16" name="Straight Connector 15">
              <a:extLst>
                <a:ext uri="{FF2B5EF4-FFF2-40B4-BE49-F238E27FC236}">
                  <a16:creationId xmlns:a16="http://schemas.microsoft.com/office/drawing/2014/main" id="{6BE5CCD2-DD76-453C-99DD-F8E39FC748A2}"/>
                </a:ext>
              </a:extLst>
            </p:cNvPr>
            <p:cNvCxnSpPr>
              <a:cxnSpLocks/>
            </p:cNvCxnSpPr>
            <p:nvPr/>
          </p:nvCxnSpPr>
          <p:spPr>
            <a:xfrm flipV="1">
              <a:off x="5924550" y="3471941"/>
              <a:ext cx="440354" cy="111954"/>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3816C329-1FBD-4FD2-90BA-2F9C05D4EA3C}"/>
              </a:ext>
            </a:extLst>
          </p:cNvPr>
          <p:cNvSpPr/>
          <p:nvPr/>
        </p:nvSpPr>
        <p:spPr>
          <a:xfrm>
            <a:off x="746391" y="2170471"/>
            <a:ext cx="2118729" cy="828000"/>
          </a:xfrm>
          <a:prstGeom prst="rect">
            <a:avLst/>
          </a:prstGeom>
          <a:solidFill>
            <a:srgbClr val="95C5C9"/>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t>Totaal aantal jongeren </a:t>
            </a:r>
            <a:br>
              <a:rPr lang="nl-NL" dirty="0"/>
            </a:br>
            <a:r>
              <a:rPr lang="nl-NL" dirty="0"/>
              <a:t>14-18</a:t>
            </a:r>
          </a:p>
        </p:txBody>
      </p:sp>
      <p:sp>
        <p:nvSpPr>
          <p:cNvPr id="19" name="Rectangle 18">
            <a:extLst>
              <a:ext uri="{FF2B5EF4-FFF2-40B4-BE49-F238E27FC236}">
                <a16:creationId xmlns:a16="http://schemas.microsoft.com/office/drawing/2014/main" id="{88C87F2D-D7BF-4BF2-9AA8-B1C326564D4D}"/>
              </a:ext>
            </a:extLst>
          </p:cNvPr>
          <p:cNvSpPr/>
          <p:nvPr/>
        </p:nvSpPr>
        <p:spPr>
          <a:xfrm>
            <a:off x="746391" y="3257543"/>
            <a:ext cx="2118729" cy="828000"/>
          </a:xfrm>
          <a:prstGeom prst="rect">
            <a:avLst/>
          </a:prstGeom>
          <a:solidFill>
            <a:srgbClr val="95C5C9"/>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t>Aantal jongeren dat te weinig sport</a:t>
            </a:r>
          </a:p>
        </p:txBody>
      </p:sp>
      <p:sp>
        <p:nvSpPr>
          <p:cNvPr id="20" name="Rectangle 19">
            <a:extLst>
              <a:ext uri="{FF2B5EF4-FFF2-40B4-BE49-F238E27FC236}">
                <a16:creationId xmlns:a16="http://schemas.microsoft.com/office/drawing/2014/main" id="{D5AB6428-94A6-47C1-A149-A4298626E8D1}"/>
              </a:ext>
            </a:extLst>
          </p:cNvPr>
          <p:cNvSpPr/>
          <p:nvPr/>
        </p:nvSpPr>
        <p:spPr>
          <a:xfrm>
            <a:off x="746391" y="4344615"/>
            <a:ext cx="2118729" cy="828000"/>
          </a:xfrm>
          <a:prstGeom prst="rect">
            <a:avLst/>
          </a:prstGeom>
          <a:solidFill>
            <a:srgbClr val="95C5C9"/>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t>Huidig beleid</a:t>
            </a:r>
          </a:p>
        </p:txBody>
      </p:sp>
      <p:sp>
        <p:nvSpPr>
          <p:cNvPr id="21" name="Rectangle 20">
            <a:extLst>
              <a:ext uri="{FF2B5EF4-FFF2-40B4-BE49-F238E27FC236}">
                <a16:creationId xmlns:a16="http://schemas.microsoft.com/office/drawing/2014/main" id="{26944982-FEE5-4142-8608-101E33FB021E}"/>
              </a:ext>
            </a:extLst>
          </p:cNvPr>
          <p:cNvSpPr/>
          <p:nvPr/>
        </p:nvSpPr>
        <p:spPr>
          <a:xfrm>
            <a:off x="746391" y="5431687"/>
            <a:ext cx="2118729" cy="828000"/>
          </a:xfrm>
          <a:prstGeom prst="rect">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Aantal jongeren dat te weinig sport nul-scenario</a:t>
            </a:r>
          </a:p>
        </p:txBody>
      </p:sp>
      <p:sp>
        <p:nvSpPr>
          <p:cNvPr id="27" name="Text Placeholder 5">
            <a:extLst>
              <a:ext uri="{FF2B5EF4-FFF2-40B4-BE49-F238E27FC236}">
                <a16:creationId xmlns:a16="http://schemas.microsoft.com/office/drawing/2014/main" id="{1670E786-CCE9-44A0-8821-A807955A6B8B}"/>
              </a:ext>
            </a:extLst>
          </p:cNvPr>
          <p:cNvSpPr txBox="1">
            <a:spLocks/>
          </p:cNvSpPr>
          <p:nvPr/>
        </p:nvSpPr>
        <p:spPr>
          <a:xfrm>
            <a:off x="744616" y="1622476"/>
            <a:ext cx="6083567"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31" name="Rectangle 30">
            <a:extLst>
              <a:ext uri="{FF2B5EF4-FFF2-40B4-BE49-F238E27FC236}">
                <a16:creationId xmlns:a16="http://schemas.microsoft.com/office/drawing/2014/main" id="{25ED684F-A26D-460E-A1CB-B3899FB879B0}"/>
              </a:ext>
            </a:extLst>
          </p:cNvPr>
          <p:cNvSpPr/>
          <p:nvPr/>
        </p:nvSpPr>
        <p:spPr>
          <a:xfrm>
            <a:off x="3022452" y="2095036"/>
            <a:ext cx="3805731" cy="975654"/>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dirty="0"/>
              <a:t>Het aantal jongeren in leeftijdsgroep 14-18 in de wijk Rapenburg stijgt door demografische ontwikkelingen de komende jaren gemiddeld met 10% per jaar.</a:t>
            </a:r>
          </a:p>
        </p:txBody>
      </p:sp>
      <p:sp>
        <p:nvSpPr>
          <p:cNvPr id="32" name="Rectangle 31">
            <a:extLst>
              <a:ext uri="{FF2B5EF4-FFF2-40B4-BE49-F238E27FC236}">
                <a16:creationId xmlns:a16="http://schemas.microsoft.com/office/drawing/2014/main" id="{33D1527A-9D03-4A21-B837-D2D12644D619}"/>
              </a:ext>
            </a:extLst>
          </p:cNvPr>
          <p:cNvSpPr/>
          <p:nvPr/>
        </p:nvSpPr>
        <p:spPr>
          <a:xfrm>
            <a:off x="3022452" y="3180975"/>
            <a:ext cx="3805731" cy="975654"/>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dirty="0"/>
              <a:t>De sportdeelname van 35% minimaal 1 keer per week onder jongeren blijft de komende jaren gelijk. Dat betekent dat 65% van de jongeren te weinig sport.</a:t>
            </a:r>
          </a:p>
        </p:txBody>
      </p:sp>
      <p:sp>
        <p:nvSpPr>
          <p:cNvPr id="33" name="Rectangle 32">
            <a:extLst>
              <a:ext uri="{FF2B5EF4-FFF2-40B4-BE49-F238E27FC236}">
                <a16:creationId xmlns:a16="http://schemas.microsoft.com/office/drawing/2014/main" id="{BBD8D11B-E6AB-49D5-BA03-5F15748762C5}"/>
              </a:ext>
            </a:extLst>
          </p:cNvPr>
          <p:cNvSpPr/>
          <p:nvPr/>
        </p:nvSpPr>
        <p:spPr>
          <a:xfrm>
            <a:off x="3022452" y="4266914"/>
            <a:ext cx="3805731" cy="975654"/>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t>Door een verruiming van de openingstijden gaan er meer jongeren sporten (5 %-punt), daarnaast gaan er ook 20 jongeren sporten door het opzetten van een bootcamp-les.</a:t>
            </a:r>
          </a:p>
        </p:txBody>
      </p:sp>
      <p:sp>
        <p:nvSpPr>
          <p:cNvPr id="34" name="Rectangle 33">
            <a:extLst>
              <a:ext uri="{FF2B5EF4-FFF2-40B4-BE49-F238E27FC236}">
                <a16:creationId xmlns:a16="http://schemas.microsoft.com/office/drawing/2014/main" id="{382E89BF-A677-4D4E-B959-1BB75D9CFA7F}"/>
              </a:ext>
            </a:extLst>
          </p:cNvPr>
          <p:cNvSpPr/>
          <p:nvPr/>
        </p:nvSpPr>
        <p:spPr>
          <a:xfrm>
            <a:off x="3022452" y="5352852"/>
            <a:ext cx="3805731" cy="975654"/>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t>Wanneer het bestaande beleid wordt meegenomen blijft er een hoog en toenemend aantal jongeren over die niet regelmatig sporten.</a:t>
            </a:r>
          </a:p>
          <a:p>
            <a:pPr marL="0" indent="0" algn="l">
              <a:buNone/>
            </a:pPr>
            <a:r>
              <a:rPr lang="nl-NL" dirty="0"/>
              <a:t>Dit is het getal waarmee we gaan rekenen.</a:t>
            </a:r>
          </a:p>
        </p:txBody>
      </p:sp>
      <p:cxnSp>
        <p:nvCxnSpPr>
          <p:cNvPr id="29" name="Straight Connector 28">
            <a:extLst>
              <a:ext uri="{FF2B5EF4-FFF2-40B4-BE49-F238E27FC236}">
                <a16:creationId xmlns:a16="http://schemas.microsoft.com/office/drawing/2014/main" id="{B7E7DF0F-99BB-463D-8E3B-3D1CEE03FC96}"/>
              </a:ext>
            </a:extLst>
          </p:cNvPr>
          <p:cNvCxnSpPr/>
          <p:nvPr/>
        </p:nvCxnSpPr>
        <p:spPr>
          <a:xfrm>
            <a:off x="740173" y="3128007"/>
            <a:ext cx="10760841" cy="0"/>
          </a:xfrm>
          <a:prstGeom prst="line">
            <a:avLst/>
          </a:prstGeom>
          <a:noFill/>
          <a:ln w="3175" cap="flat" cmpd="sng" algn="ctr">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29B206-F600-4CB0-B4EA-976DAEA9CA70}"/>
              </a:ext>
            </a:extLst>
          </p:cNvPr>
          <p:cNvCxnSpPr/>
          <p:nvPr/>
        </p:nvCxnSpPr>
        <p:spPr>
          <a:xfrm>
            <a:off x="740173" y="4215079"/>
            <a:ext cx="10760841" cy="0"/>
          </a:xfrm>
          <a:prstGeom prst="line">
            <a:avLst/>
          </a:prstGeom>
          <a:noFill/>
          <a:ln w="3175" cap="flat" cmpd="sng" algn="ctr">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9B2A8A-2D79-4D9B-8E64-DFADA9AA7315}"/>
              </a:ext>
            </a:extLst>
          </p:cNvPr>
          <p:cNvCxnSpPr/>
          <p:nvPr/>
        </p:nvCxnSpPr>
        <p:spPr>
          <a:xfrm>
            <a:off x="740173" y="5302151"/>
            <a:ext cx="10760841" cy="0"/>
          </a:xfrm>
          <a:prstGeom prst="line">
            <a:avLst/>
          </a:prstGeom>
          <a:noFill/>
          <a:ln w="3175" cap="flat" cmpd="sng" algn="ctr">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graphicFrame>
        <p:nvGraphicFramePr>
          <p:cNvPr id="74" name="Chart 73">
            <a:extLst>
              <a:ext uri="{FF2B5EF4-FFF2-40B4-BE49-F238E27FC236}">
                <a16:creationId xmlns:a16="http://schemas.microsoft.com/office/drawing/2014/main" id="{F0E8FD76-9F83-4FBD-98CA-333308D32249}"/>
              </a:ext>
            </a:extLst>
          </p:cNvPr>
          <p:cNvGraphicFramePr/>
          <p:nvPr>
            <p:custDataLst>
              <p:tags r:id="rId3"/>
            </p:custDataLst>
            <p:extLst>
              <p:ext uri="{D42A27DB-BD31-4B8C-83A1-F6EECF244321}">
                <p14:modId xmlns:p14="http://schemas.microsoft.com/office/powerpoint/2010/main" val="2845968364"/>
              </p:ext>
            </p:extLst>
          </p:nvPr>
        </p:nvGraphicFramePr>
        <p:xfrm>
          <a:off x="6875463" y="2065338"/>
          <a:ext cx="4730750" cy="10350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2" name="Chart 81">
            <a:extLst>
              <a:ext uri="{FF2B5EF4-FFF2-40B4-BE49-F238E27FC236}">
                <a16:creationId xmlns:a16="http://schemas.microsoft.com/office/drawing/2014/main" id="{78E20287-4069-4876-AAC6-5763F35968C7}"/>
              </a:ext>
            </a:extLst>
          </p:cNvPr>
          <p:cNvGraphicFramePr/>
          <p:nvPr>
            <p:custDataLst>
              <p:tags r:id="rId4"/>
            </p:custDataLst>
            <p:extLst>
              <p:ext uri="{D42A27DB-BD31-4B8C-83A1-F6EECF244321}">
                <p14:modId xmlns:p14="http://schemas.microsoft.com/office/powerpoint/2010/main" val="1819310837"/>
              </p:ext>
            </p:extLst>
          </p:nvPr>
        </p:nvGraphicFramePr>
        <p:xfrm>
          <a:off x="6875463" y="3217863"/>
          <a:ext cx="4730750" cy="103505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3" name="Chart 82">
            <a:extLst>
              <a:ext uri="{FF2B5EF4-FFF2-40B4-BE49-F238E27FC236}">
                <a16:creationId xmlns:a16="http://schemas.microsoft.com/office/drawing/2014/main" id="{BFAB2BFB-9ADC-4CB4-948B-052403558C6B}"/>
              </a:ext>
            </a:extLst>
          </p:cNvPr>
          <p:cNvGraphicFramePr/>
          <p:nvPr>
            <p:custDataLst>
              <p:tags r:id="rId5"/>
            </p:custDataLst>
            <p:extLst>
              <p:ext uri="{D42A27DB-BD31-4B8C-83A1-F6EECF244321}">
                <p14:modId xmlns:p14="http://schemas.microsoft.com/office/powerpoint/2010/main" val="2543367726"/>
              </p:ext>
            </p:extLst>
          </p:nvPr>
        </p:nvGraphicFramePr>
        <p:xfrm>
          <a:off x="6875463" y="4324350"/>
          <a:ext cx="4730750" cy="1035050"/>
        </p:xfrm>
        <a:graphic>
          <a:graphicData uri="http://schemas.openxmlformats.org/drawingml/2006/chart">
            <c:chart xmlns:c="http://schemas.openxmlformats.org/drawingml/2006/chart" xmlns:r="http://schemas.openxmlformats.org/officeDocument/2006/relationships" r:id="rId13"/>
          </a:graphicData>
        </a:graphic>
      </p:graphicFrame>
      <p:sp>
        <p:nvSpPr>
          <p:cNvPr id="95"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7342188" y="5059363"/>
            <a:ext cx="1428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BC5B866-119E-4938-805C-82F4868FF0A8}" type="datetime'''''''''''''''''''''''''''0'''''''''">
              <a:rPr lang="nl-NL" altLang="en-US" smtClean="0">
                <a:solidFill>
                  <a:schemeClr val="tx1"/>
                </a:solidFill>
                <a:effectLst/>
                <a:latin typeface="+mn-lt"/>
              </a:rPr>
              <a:pPr marL="0" indent="0" algn="ctr">
                <a:spcBef>
                  <a:spcPct val="0"/>
                </a:spcBef>
                <a:spcAft>
                  <a:spcPct val="0"/>
                </a:spcAft>
                <a:buNone/>
              </a:pPr>
              <a:t>0</a:t>
            </a:fld>
            <a:endParaRPr lang="nl-NL" noProof="0" dirty="0">
              <a:solidFill>
                <a:schemeClr val="tx1"/>
              </a:solidFill>
              <a:latin typeface="+mn-lt"/>
            </a:endParaRPr>
          </a:p>
        </p:txBody>
      </p:sp>
      <p:graphicFrame>
        <p:nvGraphicFramePr>
          <p:cNvPr id="84" name="Chart 83">
            <a:extLst>
              <a:ext uri="{FF2B5EF4-FFF2-40B4-BE49-F238E27FC236}">
                <a16:creationId xmlns:a16="http://schemas.microsoft.com/office/drawing/2014/main" id="{64E32EAE-F942-4846-870D-B9538ED08412}"/>
              </a:ext>
            </a:extLst>
          </p:cNvPr>
          <p:cNvGraphicFramePr/>
          <p:nvPr>
            <p:custDataLst>
              <p:tags r:id="rId7"/>
            </p:custDataLst>
            <p:extLst>
              <p:ext uri="{D42A27DB-BD31-4B8C-83A1-F6EECF244321}">
                <p14:modId xmlns:p14="http://schemas.microsoft.com/office/powerpoint/2010/main" val="2026247056"/>
              </p:ext>
            </p:extLst>
          </p:nvPr>
        </p:nvGraphicFramePr>
        <p:xfrm>
          <a:off x="6875463" y="5378450"/>
          <a:ext cx="4730750" cy="1035050"/>
        </p:xfrm>
        <a:graphic>
          <a:graphicData uri="http://schemas.openxmlformats.org/drawingml/2006/chart">
            <c:chart xmlns:c="http://schemas.openxmlformats.org/drawingml/2006/chart" xmlns:r="http://schemas.openxmlformats.org/officeDocument/2006/relationships" r:id="rId14"/>
          </a:graphicData>
        </a:graphic>
      </p:graphicFrame>
      <p:sp>
        <p:nvSpPr>
          <p:cNvPr id="46" name="Text Placeholder 5">
            <a:extLst>
              <a:ext uri="{FF2B5EF4-FFF2-40B4-BE49-F238E27FC236}">
                <a16:creationId xmlns:a16="http://schemas.microsoft.com/office/drawing/2014/main" id="{4DF59F64-D3D8-46E5-A4B2-20144851C6A8}"/>
              </a:ext>
            </a:extLst>
          </p:cNvPr>
          <p:cNvSpPr txBox="1">
            <a:spLocks/>
          </p:cNvSpPr>
          <p:nvPr/>
        </p:nvSpPr>
        <p:spPr>
          <a:xfrm>
            <a:off x="7012617" y="1795297"/>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1</a:t>
            </a:r>
          </a:p>
        </p:txBody>
      </p:sp>
      <p:sp>
        <p:nvSpPr>
          <p:cNvPr id="78" name="Text Placeholder 5">
            <a:extLst>
              <a:ext uri="{FF2B5EF4-FFF2-40B4-BE49-F238E27FC236}">
                <a16:creationId xmlns:a16="http://schemas.microsoft.com/office/drawing/2014/main" id="{FB1ACE7D-63BC-4568-97BD-105CF40AA161}"/>
              </a:ext>
            </a:extLst>
          </p:cNvPr>
          <p:cNvSpPr txBox="1">
            <a:spLocks/>
          </p:cNvSpPr>
          <p:nvPr/>
        </p:nvSpPr>
        <p:spPr>
          <a:xfrm>
            <a:off x="7922895" y="1795297"/>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2</a:t>
            </a:r>
          </a:p>
        </p:txBody>
      </p:sp>
      <p:sp>
        <p:nvSpPr>
          <p:cNvPr id="79" name="Text Placeholder 5">
            <a:extLst>
              <a:ext uri="{FF2B5EF4-FFF2-40B4-BE49-F238E27FC236}">
                <a16:creationId xmlns:a16="http://schemas.microsoft.com/office/drawing/2014/main" id="{E1AD1E07-FA43-4FFD-8486-25E939665445}"/>
              </a:ext>
            </a:extLst>
          </p:cNvPr>
          <p:cNvSpPr txBox="1">
            <a:spLocks/>
          </p:cNvSpPr>
          <p:nvPr/>
        </p:nvSpPr>
        <p:spPr>
          <a:xfrm>
            <a:off x="8833172" y="1795297"/>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3</a:t>
            </a:r>
          </a:p>
        </p:txBody>
      </p:sp>
      <p:sp>
        <p:nvSpPr>
          <p:cNvPr id="80" name="Text Placeholder 5">
            <a:extLst>
              <a:ext uri="{FF2B5EF4-FFF2-40B4-BE49-F238E27FC236}">
                <a16:creationId xmlns:a16="http://schemas.microsoft.com/office/drawing/2014/main" id="{37AFA841-2BB9-4710-B6E4-73AF606AB803}"/>
              </a:ext>
            </a:extLst>
          </p:cNvPr>
          <p:cNvSpPr txBox="1">
            <a:spLocks/>
          </p:cNvSpPr>
          <p:nvPr/>
        </p:nvSpPr>
        <p:spPr>
          <a:xfrm>
            <a:off x="9743449" y="1795297"/>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4</a:t>
            </a:r>
          </a:p>
        </p:txBody>
      </p:sp>
      <p:sp>
        <p:nvSpPr>
          <p:cNvPr id="81" name="Text Placeholder 5">
            <a:extLst>
              <a:ext uri="{FF2B5EF4-FFF2-40B4-BE49-F238E27FC236}">
                <a16:creationId xmlns:a16="http://schemas.microsoft.com/office/drawing/2014/main" id="{CD73AC39-E1E3-456A-896E-A7DD8AB8E686}"/>
              </a:ext>
            </a:extLst>
          </p:cNvPr>
          <p:cNvSpPr txBox="1">
            <a:spLocks/>
          </p:cNvSpPr>
          <p:nvPr/>
        </p:nvSpPr>
        <p:spPr>
          <a:xfrm>
            <a:off x="10653727" y="1795297"/>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5</a:t>
            </a:r>
          </a:p>
        </p:txBody>
      </p:sp>
      <p:cxnSp>
        <p:nvCxnSpPr>
          <p:cNvPr id="98" name="Straight Connector 97">
            <a:extLst>
              <a:ext uri="{FF2B5EF4-FFF2-40B4-BE49-F238E27FC236}">
                <a16:creationId xmlns:a16="http://schemas.microsoft.com/office/drawing/2014/main" id="{F068E70C-3A75-4D78-A84D-4A27A840A6DB}"/>
              </a:ext>
            </a:extLst>
          </p:cNvPr>
          <p:cNvCxnSpPr>
            <a:cxnSpLocks/>
          </p:cNvCxnSpPr>
          <p:nvPr/>
        </p:nvCxnSpPr>
        <p:spPr>
          <a:xfrm>
            <a:off x="7118411" y="2033329"/>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6AF71F1-B2FD-493D-B7E1-549BC5855D1D}"/>
              </a:ext>
            </a:extLst>
          </p:cNvPr>
          <p:cNvCxnSpPr>
            <a:cxnSpLocks/>
          </p:cNvCxnSpPr>
          <p:nvPr/>
        </p:nvCxnSpPr>
        <p:spPr>
          <a:xfrm>
            <a:off x="8026783" y="2033329"/>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196971-0794-4BFD-961E-F07299EFAFA9}"/>
              </a:ext>
            </a:extLst>
          </p:cNvPr>
          <p:cNvCxnSpPr>
            <a:cxnSpLocks/>
          </p:cNvCxnSpPr>
          <p:nvPr/>
        </p:nvCxnSpPr>
        <p:spPr>
          <a:xfrm>
            <a:off x="8935155" y="2033329"/>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C05DCD5-6AC9-42DB-B8B4-5ABCF6A153E1}"/>
              </a:ext>
            </a:extLst>
          </p:cNvPr>
          <p:cNvCxnSpPr>
            <a:cxnSpLocks/>
          </p:cNvCxnSpPr>
          <p:nvPr/>
        </p:nvCxnSpPr>
        <p:spPr>
          <a:xfrm>
            <a:off x="9843527" y="2033329"/>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152D26F-5686-4DFC-A417-53182BE7B835}"/>
              </a:ext>
            </a:extLst>
          </p:cNvPr>
          <p:cNvCxnSpPr>
            <a:cxnSpLocks/>
          </p:cNvCxnSpPr>
          <p:nvPr/>
        </p:nvCxnSpPr>
        <p:spPr>
          <a:xfrm>
            <a:off x="10751901" y="2033329"/>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9BB4924-F51B-495C-862C-B8F1CBF0C7BE}"/>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cxnSp>
        <p:nvCxnSpPr>
          <p:cNvPr id="65" name="Straight Connector 64">
            <a:extLst>
              <a:ext uri="{FF2B5EF4-FFF2-40B4-BE49-F238E27FC236}">
                <a16:creationId xmlns:a16="http://schemas.microsoft.com/office/drawing/2014/main" id="{3189D2A7-6E73-4BA9-9EBA-C42ADA2F8E48}"/>
              </a:ext>
            </a:extLst>
          </p:cNvPr>
          <p:cNvCxnSpPr>
            <a:cxnSpLocks/>
          </p:cNvCxnSpPr>
          <p:nvPr/>
        </p:nvCxnSpPr>
        <p:spPr>
          <a:xfrm>
            <a:off x="662780"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51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extLst>
              <p:ext uri="{D42A27DB-BD31-4B8C-83A1-F6EECF244321}">
                <p14:modId xmlns:p14="http://schemas.microsoft.com/office/powerpoint/2010/main" val="335903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95"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DA29A98-CBEF-4424-9FD8-ED5B67426432}"/>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a:solidFill>
            <a:srgbClr val="F2F7F8"/>
          </a:solidFill>
          <a:ln w="9525">
            <a:solidFill>
              <a:srgbClr val="22777B"/>
            </a:solidFill>
          </a:ln>
        </p:spPr>
        <p:txBody>
          <a:bodyPr/>
          <a:lstStyle/>
          <a:p>
            <a:pPr marL="0" indent="0">
              <a:lnSpc>
                <a:spcPct val="100000"/>
              </a:lnSpc>
              <a:spcBef>
                <a:spcPts val="1200"/>
              </a:spcBef>
              <a:buNone/>
            </a:pPr>
            <a:r>
              <a:rPr lang="nl-NL" dirty="0"/>
              <a:t>Een </a:t>
            </a:r>
            <a:r>
              <a:rPr lang="nl-NL" b="1" dirty="0"/>
              <a:t>beleidsalternatief</a:t>
            </a:r>
            <a:r>
              <a:rPr lang="nl-NL" dirty="0"/>
              <a:t> (of projectalternatief) beschrijft een maatregel die naar verwachting bijdraagt aan de oplossing van het probleem en die in de MKBA zal worden geanalyseerd.</a:t>
            </a:r>
          </a:p>
          <a:p>
            <a:pPr marL="0" indent="0">
              <a:lnSpc>
                <a:spcPct val="100000"/>
              </a:lnSpc>
              <a:spcBef>
                <a:spcPts val="1200"/>
              </a:spcBef>
              <a:buNone/>
            </a:pPr>
            <a:r>
              <a:rPr lang="nl-NL" dirty="0"/>
              <a:t>Stel het beleidsalternatief op aan de hand van de volgende vragen:</a:t>
            </a:r>
          </a:p>
          <a:p>
            <a:pPr>
              <a:lnSpc>
                <a:spcPct val="100000"/>
              </a:lnSpc>
              <a:spcBef>
                <a:spcPts val="600"/>
              </a:spcBef>
            </a:pPr>
            <a:r>
              <a:rPr lang="nl-NL" dirty="0"/>
              <a:t>Wat houdt het project/beleid op hoofdlijnen in?</a:t>
            </a:r>
          </a:p>
          <a:p>
            <a:pPr>
              <a:lnSpc>
                <a:spcPct val="100000"/>
              </a:lnSpc>
              <a:spcBef>
                <a:spcPts val="600"/>
              </a:spcBef>
            </a:pPr>
            <a:r>
              <a:rPr lang="nl-NL" dirty="0"/>
              <a:t>Welke middelen zijn hiervoor nodig?</a:t>
            </a:r>
          </a:p>
          <a:p>
            <a:pPr>
              <a:lnSpc>
                <a:spcPct val="100000"/>
              </a:lnSpc>
              <a:spcBef>
                <a:spcPts val="600"/>
              </a:spcBef>
            </a:pPr>
            <a:r>
              <a:rPr lang="nl-NL" dirty="0"/>
              <a:t>Wat zijn de te verwachten resultaten?</a:t>
            </a:r>
          </a:p>
          <a:p>
            <a:pPr marL="0" indent="0">
              <a:lnSpc>
                <a:spcPct val="100000"/>
              </a:lnSpc>
              <a:spcBef>
                <a:spcPts val="1200"/>
              </a:spcBef>
              <a:buNone/>
            </a:pPr>
            <a:r>
              <a:rPr lang="nl-NL" dirty="0"/>
              <a:t>Let hierbij op het volgende:</a:t>
            </a:r>
          </a:p>
          <a:p>
            <a:pPr>
              <a:lnSpc>
                <a:spcPct val="100000"/>
              </a:lnSpc>
              <a:spcBef>
                <a:spcPts val="600"/>
              </a:spcBef>
            </a:pPr>
            <a:r>
              <a:rPr lang="nl-NL" dirty="0"/>
              <a:t>Vermijd het combineren van projecten of beleid (zo kunnen deelopties afzonderlijk beoordeeld worden).</a:t>
            </a:r>
          </a:p>
          <a:p>
            <a:pPr>
              <a:lnSpc>
                <a:spcPct val="100000"/>
              </a:lnSpc>
              <a:spcBef>
                <a:spcPts val="600"/>
              </a:spcBef>
            </a:pPr>
            <a:r>
              <a:rPr lang="nl-NL" dirty="0"/>
              <a:t>Kwantificeer zo veel mogelijk.</a:t>
            </a:r>
          </a:p>
          <a:p>
            <a:pPr>
              <a:lnSpc>
                <a:spcPct val="100000"/>
              </a:lnSpc>
              <a:spcBef>
                <a:spcPts val="600"/>
              </a:spcBef>
            </a:pPr>
            <a:r>
              <a:rPr lang="nl-NL" dirty="0"/>
              <a:t>Neem de wijze van financiering niet mee in je analyse</a:t>
            </a:r>
            <a:r>
              <a:rPr lang="nl-NL" baseline="30000" dirty="0"/>
              <a:t>2</a:t>
            </a:r>
            <a:r>
              <a:rPr lang="nl-NL" dirty="0"/>
              <a:t>.</a:t>
            </a:r>
          </a:p>
          <a:p>
            <a:pPr marL="0" indent="0">
              <a:spcBef>
                <a:spcPts val="1200"/>
              </a:spcBef>
              <a:buNone/>
            </a:pPr>
            <a:r>
              <a:rPr lang="nl-NL" dirty="0"/>
              <a:t>Vaak is het wenselijk om meerdere beleidsalternatieven of varianten te definiëren. Het vergelijken van meerdere alternatieven kan immers bijdragen aan het vinden van de beste oplossing.</a:t>
            </a:r>
          </a:p>
        </p:txBody>
      </p:sp>
      <p:sp>
        <p:nvSpPr>
          <p:cNvPr id="8" name="Text Placeholder 7">
            <a:extLst>
              <a:ext uri="{FF2B5EF4-FFF2-40B4-BE49-F238E27FC236}">
                <a16:creationId xmlns:a16="http://schemas.microsoft.com/office/drawing/2014/main" id="{FF987388-DAA2-4061-BB7F-2A25D4379B4B}"/>
              </a:ext>
            </a:extLst>
          </p:cNvPr>
          <p:cNvSpPr>
            <a:spLocks noGrp="1"/>
          </p:cNvSpPr>
          <p:nvPr>
            <p:ph type="body" sz="quarter" idx="30"/>
          </p:nvPr>
        </p:nvSpPr>
        <p:spPr>
          <a:ln w="9525"/>
        </p:spPr>
        <p:txBody>
          <a:bodyPr/>
          <a:lstStyle/>
          <a:p>
            <a:r>
              <a:rPr lang="nl-NL" dirty="0">
                <a:solidFill>
                  <a:srgbClr val="FFFFFF"/>
                </a:solidFill>
              </a:rPr>
              <a:t>Toelichting beleidsalternatief</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Het beleidsalternatief beschrijft de toekomstige situatie wanneer het project of beleid is geïmplementeerd</a:t>
            </a:r>
          </a:p>
        </p:txBody>
      </p:sp>
      <p:sp>
        <p:nvSpPr>
          <p:cNvPr id="3" name="Text Placeholder 2">
            <a:extLst>
              <a:ext uri="{FF2B5EF4-FFF2-40B4-BE49-F238E27FC236}">
                <a16:creationId xmlns:a16="http://schemas.microsoft.com/office/drawing/2014/main" id="{3FBC74DB-B276-44D2-9EEE-92D82C4C5E31}"/>
              </a:ext>
            </a:extLst>
          </p:cNvPr>
          <p:cNvSpPr>
            <a:spLocks noGrp="1"/>
          </p:cNvSpPr>
          <p:nvPr>
            <p:ph type="body" sz="quarter" idx="20"/>
          </p:nvPr>
        </p:nvSpPr>
        <p:spPr/>
        <p:txBody>
          <a:bodyPr/>
          <a:lstStyle/>
          <a:p>
            <a:r>
              <a:rPr lang="nl-NL" dirty="0"/>
              <a:t>Doe-minimum-beginsel: Dit houdt in dat in het nul-scenario niet het van het </a:t>
            </a:r>
            <a:r>
              <a:rPr lang="nl-NL" dirty="0" err="1"/>
              <a:t>doem-scenario</a:t>
            </a:r>
            <a:r>
              <a:rPr lang="nl-NL" dirty="0"/>
              <a:t> mag worden uitgegaan, maar tegelijkertijd wordt het knelpunt niet opgelost. Men mag in het nul-scenario wel beleid aannemen dat er voor zorgt dat het knelpunt niet volledig uit de hand loopt. Dit kunnen maatregelen zijn vanuit de overheid, of vanuit andere partijen vanuit de markt en/of maatschappij. 2. Vaak worden kosten doorberekend aan gebruikers en/of wordt er financiering gezocht voor de benodigde investering waardoor deze over tijd kan worden uitgesmeerd. Om het maatschappelijk rendement van beleid/ een project uit te rekenen is dit minder relevant.</a:t>
            </a:r>
          </a:p>
        </p:txBody>
      </p:sp>
      <p:sp>
        <p:nvSpPr>
          <p:cNvPr id="26" name="Footer Placeholder 4">
            <a:extLst>
              <a:ext uri="{FF2B5EF4-FFF2-40B4-BE49-F238E27FC236}">
                <a16:creationId xmlns:a16="http://schemas.microsoft.com/office/drawing/2014/main" id="{42D49BFE-C3B0-47E8-AE0A-6F27BFAB877B}"/>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17</a:t>
            </a:fld>
            <a:endParaRPr lang="nl-NL" noProof="0" dirty="0"/>
          </a:p>
        </p:txBody>
      </p:sp>
      <p:grpSp>
        <p:nvGrpSpPr>
          <p:cNvPr id="15" name="Group 14">
            <a:extLst>
              <a:ext uri="{FF2B5EF4-FFF2-40B4-BE49-F238E27FC236}">
                <a16:creationId xmlns:a16="http://schemas.microsoft.com/office/drawing/2014/main" id="{9505F401-9637-47F3-9767-4EFABECDEA5E}"/>
              </a:ext>
            </a:extLst>
          </p:cNvPr>
          <p:cNvGrpSpPr/>
          <p:nvPr/>
        </p:nvGrpSpPr>
        <p:grpSpPr>
          <a:xfrm>
            <a:off x="696954" y="48817"/>
            <a:ext cx="180000" cy="180000"/>
            <a:chOff x="6724374" y="3376303"/>
            <a:chExt cx="392176" cy="392176"/>
          </a:xfrm>
        </p:grpSpPr>
        <p:sp>
          <p:nvSpPr>
            <p:cNvPr id="16" name="Oval 15">
              <a:extLst>
                <a:ext uri="{FF2B5EF4-FFF2-40B4-BE49-F238E27FC236}">
                  <a16:creationId xmlns:a16="http://schemas.microsoft.com/office/drawing/2014/main" id="{A1A84078-FB81-44BA-AE7C-7FC4CF57BDF0}"/>
                </a:ext>
              </a:extLst>
            </p:cNvPr>
            <p:cNvSpPr/>
            <p:nvPr/>
          </p:nvSpPr>
          <p:spPr>
            <a:xfrm>
              <a:off x="6724374" y="3376303"/>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grpSp>
          <p:nvGrpSpPr>
            <p:cNvPr id="17" name="Group 16">
              <a:extLst>
                <a:ext uri="{FF2B5EF4-FFF2-40B4-BE49-F238E27FC236}">
                  <a16:creationId xmlns:a16="http://schemas.microsoft.com/office/drawing/2014/main" id="{95E904A0-6FFB-439F-A15A-B2FB55263C9B}"/>
                </a:ext>
              </a:extLst>
            </p:cNvPr>
            <p:cNvGrpSpPr/>
            <p:nvPr/>
          </p:nvGrpSpPr>
          <p:grpSpPr>
            <a:xfrm>
              <a:off x="6830927" y="3475144"/>
              <a:ext cx="179070" cy="179070"/>
              <a:chOff x="5772150" y="3105150"/>
              <a:chExt cx="647700" cy="647700"/>
            </a:xfrm>
          </p:grpSpPr>
          <p:sp>
            <p:nvSpPr>
              <p:cNvPr id="21" name="Freeform: Shape 20">
                <a:extLst>
                  <a:ext uri="{FF2B5EF4-FFF2-40B4-BE49-F238E27FC236}">
                    <a16:creationId xmlns:a16="http://schemas.microsoft.com/office/drawing/2014/main" id="{A06151C0-1C12-448D-A935-CA3A62DF5F4C}"/>
                  </a:ext>
                </a:extLst>
              </p:cNvPr>
              <p:cNvSpPr/>
              <p:nvPr/>
            </p:nvSpPr>
            <p:spPr>
              <a:xfrm>
                <a:off x="5772150" y="3105150"/>
                <a:ext cx="647700" cy="647700"/>
              </a:xfrm>
              <a:custGeom>
                <a:avLst/>
                <a:gdLst>
                  <a:gd name="connsiteX0" fmla="*/ 57150 w 647700"/>
                  <a:gd name="connsiteY0" fmla="*/ 0 h 647700"/>
                  <a:gd name="connsiteX1" fmla="*/ 0 w 647700"/>
                  <a:gd name="connsiteY1" fmla="*/ 0 h 647700"/>
                  <a:gd name="connsiteX2" fmla="*/ 0 w 647700"/>
                  <a:gd name="connsiteY2" fmla="*/ 647700 h 647700"/>
                  <a:gd name="connsiteX3" fmla="*/ 647700 w 647700"/>
                  <a:gd name="connsiteY3" fmla="*/ 647700 h 647700"/>
                  <a:gd name="connsiteX4" fmla="*/ 647700 w 647700"/>
                  <a:gd name="connsiteY4" fmla="*/ 590550 h 647700"/>
                  <a:gd name="connsiteX5" fmla="*/ 571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7150" y="0"/>
                    </a:moveTo>
                    <a:lnTo>
                      <a:pt x="0" y="0"/>
                    </a:lnTo>
                    <a:lnTo>
                      <a:pt x="0" y="647700"/>
                    </a:lnTo>
                    <a:lnTo>
                      <a:pt x="647700" y="647700"/>
                    </a:lnTo>
                    <a:lnTo>
                      <a:pt x="647700" y="590550"/>
                    </a:lnTo>
                    <a:lnTo>
                      <a:pt x="57150" y="590550"/>
                    </a:lnTo>
                    <a:close/>
                  </a:path>
                </a:pathLst>
              </a:custGeom>
              <a:solidFill>
                <a:srgbClr val="FFFFFF"/>
              </a:solidFill>
              <a:ln w="9525" cap="flat">
                <a:solidFill>
                  <a:srgbClr val="FFFFFF"/>
                </a:solidFill>
                <a:prstDash val="solid"/>
                <a:miter/>
              </a:ln>
            </p:spPr>
            <p:txBody>
              <a:bodyPr rtlCol="0" anchor="ctr"/>
              <a:lstStyle/>
              <a:p>
                <a:endParaRPr lang="nl-NL"/>
              </a:p>
            </p:txBody>
          </p:sp>
          <p:cxnSp>
            <p:nvCxnSpPr>
              <p:cNvPr id="22" name="Straight Connector 21">
                <a:extLst>
                  <a:ext uri="{FF2B5EF4-FFF2-40B4-BE49-F238E27FC236}">
                    <a16:creationId xmlns:a16="http://schemas.microsoft.com/office/drawing/2014/main" id="{9148140D-B070-4FB7-B9E5-557C81423426}"/>
                  </a:ext>
                </a:extLst>
              </p:cNvPr>
              <p:cNvCxnSpPr>
                <a:cxnSpLocks/>
              </p:cNvCxnSpPr>
              <p:nvPr/>
            </p:nvCxnSpPr>
            <p:spPr>
              <a:xfrm flipV="1">
                <a:off x="5924550" y="3471941"/>
                <a:ext cx="440354" cy="111954"/>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EA2B36E-C68D-4FE4-9E9B-271665D097BF}"/>
                  </a:ext>
                </a:extLst>
              </p:cNvPr>
              <p:cNvCxnSpPr>
                <a:cxnSpLocks/>
              </p:cNvCxnSpPr>
              <p:nvPr/>
            </p:nvCxnSpPr>
            <p:spPr>
              <a:xfrm flipV="1">
                <a:off x="5924550" y="3237211"/>
                <a:ext cx="352059" cy="318775"/>
              </a:xfrm>
              <a:prstGeom prst="line">
                <a:avLst/>
              </a:prstGeom>
              <a:noFill/>
              <a:ln w="15875" cap="flat" cmpd="sng" algn="ctr">
                <a:solidFill>
                  <a:srgbClr val="FFFFFF"/>
                </a:solidFill>
                <a:prstDash val="solid"/>
              </a:ln>
              <a:effectLst/>
            </p:spPr>
            <p:style>
              <a:lnRef idx="1">
                <a:schemeClr val="accent1"/>
              </a:lnRef>
              <a:fillRef idx="0">
                <a:schemeClr val="accent1"/>
              </a:fillRef>
              <a:effectRef idx="0">
                <a:schemeClr val="accent1"/>
              </a:effectRef>
              <a:fontRef idx="minor">
                <a:schemeClr val="tx1"/>
              </a:fontRef>
            </p:style>
          </p:cxnSp>
        </p:grpSp>
      </p:grpSp>
      <p:sp>
        <p:nvSpPr>
          <p:cNvPr id="31" name="Rectangle 30">
            <a:extLst>
              <a:ext uri="{FF2B5EF4-FFF2-40B4-BE49-F238E27FC236}">
                <a16:creationId xmlns:a16="http://schemas.microsoft.com/office/drawing/2014/main" id="{BA4803CB-29BE-43EA-BF7D-C04CA86C0773}"/>
              </a:ext>
            </a:extLst>
          </p:cNvPr>
          <p:cNvSpPr/>
          <p:nvPr/>
        </p:nvSpPr>
        <p:spPr>
          <a:xfrm>
            <a:off x="897441" y="47283"/>
            <a:ext cx="1605280"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3. Beleidsalternatief</a:t>
            </a:r>
            <a:endParaRPr lang="nl-NL" sz="1000" b="1" dirty="0"/>
          </a:p>
        </p:txBody>
      </p:sp>
      <p:sp>
        <p:nvSpPr>
          <p:cNvPr id="32" name="Content Placeholder 12">
            <a:extLst>
              <a:ext uri="{FF2B5EF4-FFF2-40B4-BE49-F238E27FC236}">
                <a16:creationId xmlns:a16="http://schemas.microsoft.com/office/drawing/2014/main" id="{5C0160A8-93D1-4A7B-B6DC-DD116220693D}"/>
              </a:ext>
            </a:extLst>
          </p:cNvPr>
          <p:cNvSpPr>
            <a:spLocks noGrp="1"/>
          </p:cNvSpPr>
          <p:nvPr>
            <p:ph sz="quarter" idx="35"/>
          </p:nvPr>
        </p:nvSpPr>
        <p:spPr>
          <a:xfrm>
            <a:off x="6237221" y="2059963"/>
            <a:ext cx="5292000" cy="4284000"/>
          </a:xfrm>
          <a:ln>
            <a:noFill/>
          </a:ln>
        </p:spPr>
        <p:txBody>
          <a:bodyPr/>
          <a:lstStyle/>
          <a:p>
            <a:pPr marL="0" indent="0">
              <a:spcBef>
                <a:spcPts val="600"/>
              </a:spcBef>
              <a:buFont typeface="Wingdings" panose="05000000000000000000" pitchFamily="2" charset="2"/>
              <a:buNone/>
            </a:pPr>
            <a:r>
              <a:rPr lang="nl-NL" u="sng" dirty="0"/>
              <a:t>Beleidsalternatief 1: nieuwe sporthal</a:t>
            </a:r>
          </a:p>
          <a:p>
            <a:pPr>
              <a:spcBef>
                <a:spcPts val="600"/>
              </a:spcBef>
            </a:pPr>
            <a:r>
              <a:rPr lang="nl-NL" dirty="0"/>
              <a:t>Investeren in een sportaccommodatie in de wijk Rapenburg.</a:t>
            </a:r>
          </a:p>
          <a:p>
            <a:pPr>
              <a:spcBef>
                <a:spcPts val="600"/>
              </a:spcBef>
            </a:pPr>
            <a:r>
              <a:rPr lang="nl-NL" dirty="0"/>
              <a:t>Deze sportaccommodatie bevat een grote zaal (45 x 25 meter) waarbij alle faciliteiten aanwezig zijn om te kunnen handballen, zaalvoetballen (1 veld) en de zaal kan gesplitst worden in meerdere velden ten behoeve van volleybal en basketbal. Er is ruimte voor een tribune met 350 zitplaatsen, 4 kleedkamers en een kantine.</a:t>
            </a:r>
          </a:p>
          <a:p>
            <a:pPr>
              <a:spcBef>
                <a:spcPts val="600"/>
              </a:spcBef>
            </a:pPr>
            <a:r>
              <a:rPr lang="nl-NL" dirty="0"/>
              <a:t>De te verwachte kosten – gebaseerd op vergelijkbaar project andere gemeente – zijn € 6,0 </a:t>
            </a:r>
            <a:r>
              <a:rPr lang="nl-NL" dirty="0" err="1"/>
              <a:t>mln</a:t>
            </a:r>
            <a:r>
              <a:rPr lang="nl-NL" dirty="0"/>
              <a:t> euro initieel en € 0,2 </a:t>
            </a:r>
            <a:r>
              <a:rPr lang="nl-NL" dirty="0" err="1"/>
              <a:t>mln</a:t>
            </a:r>
            <a:r>
              <a:rPr lang="nl-NL" dirty="0"/>
              <a:t> per jaar.</a:t>
            </a:r>
          </a:p>
          <a:p>
            <a:pPr>
              <a:spcBef>
                <a:spcPts val="600"/>
              </a:spcBef>
            </a:pPr>
            <a:r>
              <a:rPr lang="nl-NL" dirty="0"/>
              <a:t>De verwachting – gebaseerd op resultaat andere gemeente – is dat dit de sportdeelname bij 80% van de wijk wordt verhoogd met 1x (extra) sporten per week. 20% wordt niet bereikt.</a:t>
            </a:r>
          </a:p>
          <a:p>
            <a:pPr marL="0" indent="0">
              <a:spcBef>
                <a:spcPts val="1200"/>
              </a:spcBef>
              <a:buNone/>
            </a:pPr>
            <a:r>
              <a:rPr lang="nl-NL" u="sng" dirty="0"/>
              <a:t>Beleidsalternatief 2: buslijn naar oude sporthal</a:t>
            </a:r>
          </a:p>
          <a:p>
            <a:pPr>
              <a:spcBef>
                <a:spcPts val="600"/>
              </a:spcBef>
            </a:pPr>
            <a:r>
              <a:rPr lang="nl-NL" dirty="0"/>
              <a:t>Gratis buslijn vanuit Rapenburg naar de bestaande sporthal. Deze buslijn rijdt minimaal 4x per uur vanaf 07:00 uur tot 23:00 uur.</a:t>
            </a:r>
          </a:p>
          <a:p>
            <a:pPr>
              <a:spcBef>
                <a:spcPts val="600"/>
              </a:spcBef>
            </a:pPr>
            <a:r>
              <a:rPr lang="nl-NL" dirty="0"/>
              <a:t>Kosten bedragen naar verwachting € 0,5 </a:t>
            </a:r>
            <a:r>
              <a:rPr lang="nl-NL" dirty="0" err="1"/>
              <a:t>mln</a:t>
            </a:r>
            <a:r>
              <a:rPr lang="nl-NL" dirty="0"/>
              <a:t> per jaar.</a:t>
            </a:r>
          </a:p>
          <a:p>
            <a:pPr>
              <a:spcBef>
                <a:spcPts val="600"/>
              </a:spcBef>
            </a:pPr>
            <a:r>
              <a:rPr lang="nl-NL" dirty="0"/>
              <a:t>Resultaat onduidelijk. Aanname is dat 50% doelgroep extra gaat sporten. Onduidelijk wat effect is op fietsrit van en naar school.</a:t>
            </a:r>
          </a:p>
          <a:p>
            <a:pPr>
              <a:spcBef>
                <a:spcPts val="600"/>
              </a:spcBef>
            </a:pPr>
            <a:endParaRPr lang="nl-NL" dirty="0"/>
          </a:p>
          <a:p>
            <a:pPr>
              <a:spcBef>
                <a:spcPts val="600"/>
              </a:spcBef>
            </a:pPr>
            <a:endParaRPr lang="nl-NL" dirty="0"/>
          </a:p>
        </p:txBody>
      </p:sp>
      <p:sp>
        <p:nvSpPr>
          <p:cNvPr id="33" name="Text Placeholder 11">
            <a:extLst>
              <a:ext uri="{FF2B5EF4-FFF2-40B4-BE49-F238E27FC236}">
                <a16:creationId xmlns:a16="http://schemas.microsoft.com/office/drawing/2014/main" id="{8BFDFCBF-2480-4BAF-8DDE-5AB036093052}"/>
              </a:ext>
            </a:extLst>
          </p:cNvPr>
          <p:cNvSpPr>
            <a:spLocks noGrp="1"/>
          </p:cNvSpPr>
          <p:nvPr>
            <p:ph type="body" sz="quarter" idx="34"/>
          </p:nvPr>
        </p:nvSpPr>
        <p:spPr>
          <a:xfrm>
            <a:off x="6237221" y="1699963"/>
            <a:ext cx="5292000" cy="360000"/>
          </a:xfrm>
          <a:noFill/>
          <a:ln>
            <a:noFill/>
          </a:ln>
        </p:spPr>
        <p:txBody>
          <a:bodyPr/>
          <a:lstStyle/>
          <a:p>
            <a:r>
              <a:rPr lang="nl-NL" dirty="0">
                <a:solidFill>
                  <a:schemeClr val="tx1"/>
                </a:solidFill>
              </a:rPr>
              <a:t>Voorbeeld sporthal in gemeente Lenten</a:t>
            </a:r>
          </a:p>
        </p:txBody>
      </p:sp>
      <p:cxnSp>
        <p:nvCxnSpPr>
          <p:cNvPr id="34" name="Straight Connector 33">
            <a:extLst>
              <a:ext uri="{FF2B5EF4-FFF2-40B4-BE49-F238E27FC236}">
                <a16:creationId xmlns:a16="http://schemas.microsoft.com/office/drawing/2014/main" id="{653B5225-32B7-41A0-8FB6-2623E0050C2A}"/>
              </a:ext>
            </a:extLst>
          </p:cNvPr>
          <p:cNvCxnSpPr>
            <a:cxnSpLocks/>
          </p:cNvCxnSpPr>
          <p:nvPr/>
        </p:nvCxnSpPr>
        <p:spPr>
          <a:xfrm>
            <a:off x="6237221"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58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extLst>
              <p:ext uri="{D42A27DB-BD31-4B8C-83A1-F6EECF244321}">
                <p14:modId xmlns:p14="http://schemas.microsoft.com/office/powerpoint/2010/main" val="1816206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9"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a:solidFill>
            <a:srgbClr val="F2F7F8"/>
          </a:solidFill>
          <a:ln w="9525">
            <a:solidFill>
              <a:srgbClr val="22777B"/>
            </a:solidFill>
          </a:ln>
        </p:spPr>
        <p:txBody>
          <a:bodyPr/>
          <a:lstStyle/>
          <a:p>
            <a:pPr marL="0" indent="0">
              <a:lnSpc>
                <a:spcPct val="100000"/>
              </a:lnSpc>
              <a:spcBef>
                <a:spcPts val="600"/>
              </a:spcBef>
              <a:buNone/>
            </a:pPr>
            <a:r>
              <a:rPr lang="nl-NL" dirty="0"/>
              <a:t>Bij het bepalen van de </a:t>
            </a:r>
            <a:r>
              <a:rPr lang="nl-NL" b="1" dirty="0"/>
              <a:t>kosten</a:t>
            </a:r>
            <a:r>
              <a:rPr lang="nl-NL" dirty="0"/>
              <a:t> breng je de kosten in kaart die door overheid en andere partijen worden aangewend om de oplossing te kunnen realiseren. </a:t>
            </a:r>
          </a:p>
          <a:p>
            <a:pPr marL="0" indent="0">
              <a:lnSpc>
                <a:spcPct val="100000"/>
              </a:lnSpc>
              <a:spcBef>
                <a:spcPts val="600"/>
              </a:spcBef>
              <a:buNone/>
            </a:pPr>
            <a:r>
              <a:rPr lang="nl-NL" dirty="0"/>
              <a:t>Kosten kunnen eenmalig zijn of periodiek en vast of variabel. Daarbij gaat het niet enkel om kosten in financiële zin maar om bredere maatschappelijke kosten (zoals extra tijdsinvestering).</a:t>
            </a:r>
          </a:p>
          <a:p>
            <a:pPr marL="0" indent="0">
              <a:lnSpc>
                <a:spcPct val="100000"/>
              </a:lnSpc>
              <a:spcBef>
                <a:spcPts val="600"/>
              </a:spcBef>
              <a:buNone/>
            </a:pPr>
            <a:r>
              <a:rPr lang="nl-NL" dirty="0"/>
              <a:t>Belangrijk is dat alleen de extra kosten ten opzichte van het nul-scenario worden meegenomen. Het doel is om al deze kosten zo veel mogelijk in geld uit te drukken. Gebruik hiervoor kengetallen en standaardwaardes.</a:t>
            </a:r>
            <a:r>
              <a:rPr lang="nl-NL" baseline="30000" dirty="0"/>
              <a:t>1</a:t>
            </a:r>
            <a:endParaRPr lang="nl-NL" dirty="0"/>
          </a:p>
          <a:p>
            <a:pPr>
              <a:lnSpc>
                <a:spcPct val="100000"/>
              </a:lnSpc>
              <a:spcBef>
                <a:spcPts val="600"/>
              </a:spcBef>
            </a:pPr>
            <a:r>
              <a:rPr lang="nl-NL" dirty="0"/>
              <a:t>Bepaal eerste alle kostenposten en groepeer ze.</a:t>
            </a:r>
          </a:p>
          <a:p>
            <a:pPr>
              <a:lnSpc>
                <a:spcPct val="100000"/>
              </a:lnSpc>
              <a:spcBef>
                <a:spcPts val="600"/>
              </a:spcBef>
            </a:pPr>
            <a:r>
              <a:rPr lang="nl-NL" dirty="0"/>
              <a:t>Bepaal per kostenpost de kosten.</a:t>
            </a:r>
          </a:p>
          <a:p>
            <a:pPr>
              <a:lnSpc>
                <a:spcPct val="100000"/>
              </a:lnSpc>
              <a:spcBef>
                <a:spcPts val="600"/>
              </a:spcBef>
            </a:pPr>
            <a:r>
              <a:rPr lang="nl-NL" dirty="0"/>
              <a:t>Daar waar het niet mogelijk is kosten in geld uit te drukken, neem een PM-post op in je overzicht.</a:t>
            </a:r>
          </a:p>
          <a:p>
            <a:pPr>
              <a:lnSpc>
                <a:spcPct val="100000"/>
              </a:lnSpc>
              <a:spcBef>
                <a:spcPts val="600"/>
              </a:spcBef>
            </a:pPr>
            <a:r>
              <a:rPr lang="nl-NL" dirty="0"/>
              <a:t>Bepaal – wanneer relevant – de ingroei van kosten over tijd.</a:t>
            </a:r>
          </a:p>
          <a:p>
            <a:pPr>
              <a:lnSpc>
                <a:spcPct val="100000"/>
              </a:lnSpc>
              <a:spcBef>
                <a:spcPts val="600"/>
              </a:spcBef>
            </a:pPr>
            <a:r>
              <a:rPr lang="nl-NL" dirty="0"/>
              <a:t>Verwerk alle kosten in een rekenmodel.</a:t>
            </a:r>
          </a:p>
        </p:txBody>
      </p:sp>
      <p:sp>
        <p:nvSpPr>
          <p:cNvPr id="4" name="Text Placeholder 3">
            <a:extLst>
              <a:ext uri="{FF2B5EF4-FFF2-40B4-BE49-F238E27FC236}">
                <a16:creationId xmlns:a16="http://schemas.microsoft.com/office/drawing/2014/main" id="{3662914F-CD64-447D-B27F-BF7AE190804E}"/>
              </a:ext>
            </a:extLst>
          </p:cNvPr>
          <p:cNvSpPr>
            <a:spLocks noGrp="1"/>
          </p:cNvSpPr>
          <p:nvPr>
            <p:ph type="body" sz="quarter" idx="30"/>
          </p:nvPr>
        </p:nvSpPr>
        <p:spPr>
          <a:ln w="9525"/>
        </p:spPr>
        <p:txBody>
          <a:bodyPr/>
          <a:lstStyle/>
          <a:p>
            <a:r>
              <a:rPr lang="nl-NL" dirty="0">
                <a:solidFill>
                  <a:srgbClr val="FFFFFF"/>
                </a:solidFill>
              </a:rPr>
              <a:t>Toelichting kosten</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Breng de totale maatschappelijke kosten in kaart</a:t>
            </a:r>
          </a:p>
        </p:txBody>
      </p:sp>
      <p:sp>
        <p:nvSpPr>
          <p:cNvPr id="3" name="Text Placeholder 2">
            <a:extLst>
              <a:ext uri="{FF2B5EF4-FFF2-40B4-BE49-F238E27FC236}">
                <a16:creationId xmlns:a16="http://schemas.microsoft.com/office/drawing/2014/main" id="{3FBC74DB-B276-44D2-9EEE-92D82C4C5E31}"/>
              </a:ext>
            </a:extLst>
          </p:cNvPr>
          <p:cNvSpPr>
            <a:spLocks noGrp="1"/>
          </p:cNvSpPr>
          <p:nvPr>
            <p:ph type="body" sz="quarter" idx="20"/>
          </p:nvPr>
        </p:nvSpPr>
        <p:spPr/>
        <p:txBody>
          <a:bodyPr/>
          <a:lstStyle/>
          <a:p>
            <a:r>
              <a:rPr lang="nl-NL" dirty="0"/>
              <a:t>Maak bijvoorbeeld gebruik van kengetallen zoals gepubliceerd door Rijkswaterstaat via </a:t>
            </a:r>
            <a:r>
              <a:rPr lang="nl-NL" dirty="0">
                <a:hlinkClick r:id="rId6"/>
              </a:rPr>
              <a:t>https://www.rwseconomie.nl/kengetallen</a:t>
            </a:r>
            <a:r>
              <a:rPr lang="nl-NL" dirty="0"/>
              <a:t> </a:t>
            </a:r>
          </a:p>
        </p:txBody>
      </p:sp>
      <p:sp>
        <p:nvSpPr>
          <p:cNvPr id="25" name="Footer Placeholder 4">
            <a:extLst>
              <a:ext uri="{FF2B5EF4-FFF2-40B4-BE49-F238E27FC236}">
                <a16:creationId xmlns:a16="http://schemas.microsoft.com/office/drawing/2014/main" id="{78407DD1-0391-4093-B80A-9BAB02DABD47}"/>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18</a:t>
            </a:fld>
            <a:endParaRPr lang="nl-NL" noProof="0" dirty="0"/>
          </a:p>
        </p:txBody>
      </p:sp>
      <p:grpSp>
        <p:nvGrpSpPr>
          <p:cNvPr id="17" name="Group 16">
            <a:extLst>
              <a:ext uri="{FF2B5EF4-FFF2-40B4-BE49-F238E27FC236}">
                <a16:creationId xmlns:a16="http://schemas.microsoft.com/office/drawing/2014/main" id="{39F28A14-8982-4C3A-96CA-31359630F06B}"/>
              </a:ext>
            </a:extLst>
          </p:cNvPr>
          <p:cNvGrpSpPr/>
          <p:nvPr/>
        </p:nvGrpSpPr>
        <p:grpSpPr>
          <a:xfrm>
            <a:off x="696954" y="48817"/>
            <a:ext cx="180000" cy="180000"/>
            <a:chOff x="6724374" y="3952264"/>
            <a:chExt cx="392176" cy="392176"/>
          </a:xfrm>
        </p:grpSpPr>
        <p:sp>
          <p:nvSpPr>
            <p:cNvPr id="19" name="Oval 18">
              <a:extLst>
                <a:ext uri="{FF2B5EF4-FFF2-40B4-BE49-F238E27FC236}">
                  <a16:creationId xmlns:a16="http://schemas.microsoft.com/office/drawing/2014/main" id="{11BE8D5F-69BB-4FF1-B148-431EDDADC59D}"/>
                </a:ext>
              </a:extLst>
            </p:cNvPr>
            <p:cNvSpPr/>
            <p:nvPr/>
          </p:nvSpPr>
          <p:spPr>
            <a:xfrm>
              <a:off x="6724374" y="3952264"/>
              <a:ext cx="392176" cy="392176"/>
            </a:xfrm>
            <a:prstGeom prst="ellipse">
              <a:avLst/>
            </a:prstGeom>
            <a:solidFill>
              <a:srgbClr val="22777B"/>
            </a:solidFill>
            <a:ln w="9525" cap="flat">
              <a:noFill/>
              <a:prstDash val="solid"/>
              <a:miter/>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l"/>
              <a:endParaRPr lang="nl-NL"/>
            </a:p>
          </p:txBody>
        </p:sp>
        <p:pic>
          <p:nvPicPr>
            <p:cNvPr id="21" name="Graphic 20" descr="Euro with solid fill">
              <a:extLst>
                <a:ext uri="{FF2B5EF4-FFF2-40B4-BE49-F238E27FC236}">
                  <a16:creationId xmlns:a16="http://schemas.microsoft.com/office/drawing/2014/main" id="{3F3E4171-574B-48BA-BF22-6C320FECDA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0602" y="4012769"/>
              <a:ext cx="271959" cy="271959"/>
            </a:xfrm>
            <a:prstGeom prst="rect">
              <a:avLst/>
            </a:prstGeom>
          </p:spPr>
        </p:pic>
      </p:grpSp>
      <p:sp>
        <p:nvSpPr>
          <p:cNvPr id="23" name="Rectangle 22">
            <a:extLst>
              <a:ext uri="{FF2B5EF4-FFF2-40B4-BE49-F238E27FC236}">
                <a16:creationId xmlns:a16="http://schemas.microsoft.com/office/drawing/2014/main" id="{EE8273CE-BE1F-4917-8462-26DC84B2C637}"/>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sp>
        <p:nvSpPr>
          <p:cNvPr id="26" name="Rectangle 25">
            <a:extLst>
              <a:ext uri="{FF2B5EF4-FFF2-40B4-BE49-F238E27FC236}">
                <a16:creationId xmlns:a16="http://schemas.microsoft.com/office/drawing/2014/main" id="{BD314FDC-8FF1-4008-9736-0D7E590E4E62}"/>
              </a:ext>
            </a:extLst>
          </p:cNvPr>
          <p:cNvSpPr/>
          <p:nvPr/>
        </p:nvSpPr>
        <p:spPr>
          <a:xfrm>
            <a:off x="897440" y="47283"/>
            <a:ext cx="2447739" cy="186874"/>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sz="1200" b="1" dirty="0"/>
          </a:p>
        </p:txBody>
      </p:sp>
      <p:sp>
        <p:nvSpPr>
          <p:cNvPr id="27" name="Rectangle 26">
            <a:extLst>
              <a:ext uri="{FF2B5EF4-FFF2-40B4-BE49-F238E27FC236}">
                <a16:creationId xmlns:a16="http://schemas.microsoft.com/office/drawing/2014/main" id="{5F68D872-3A03-4D22-BA3E-29F9E08D9E5B}"/>
              </a:ext>
            </a:extLst>
          </p:cNvPr>
          <p:cNvSpPr/>
          <p:nvPr/>
        </p:nvSpPr>
        <p:spPr>
          <a:xfrm>
            <a:off x="897440" y="47283"/>
            <a:ext cx="2131509"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4. In kaart brengen kosten</a:t>
            </a:r>
          </a:p>
        </p:txBody>
      </p:sp>
      <p:sp>
        <p:nvSpPr>
          <p:cNvPr id="35" name="Text Placeholder 11">
            <a:extLst>
              <a:ext uri="{FF2B5EF4-FFF2-40B4-BE49-F238E27FC236}">
                <a16:creationId xmlns:a16="http://schemas.microsoft.com/office/drawing/2014/main" id="{88C73295-D8FE-4F07-8DBE-420E8F382F6C}"/>
              </a:ext>
            </a:extLst>
          </p:cNvPr>
          <p:cNvSpPr>
            <a:spLocks noGrp="1"/>
          </p:cNvSpPr>
          <p:nvPr>
            <p:ph type="body" sz="quarter" idx="34"/>
          </p:nvPr>
        </p:nvSpPr>
        <p:spPr>
          <a:xfrm>
            <a:off x="6237221" y="1699963"/>
            <a:ext cx="5292000" cy="360000"/>
          </a:xfrm>
          <a:noFill/>
          <a:ln>
            <a:noFill/>
          </a:ln>
        </p:spPr>
        <p:txBody>
          <a:bodyPr/>
          <a:lstStyle/>
          <a:p>
            <a:r>
              <a:rPr lang="nl-NL" dirty="0">
                <a:solidFill>
                  <a:schemeClr val="tx1"/>
                </a:solidFill>
              </a:rPr>
              <a:t>Voorbeeld sporthal in gemeente Lenten</a:t>
            </a:r>
          </a:p>
        </p:txBody>
      </p:sp>
      <p:cxnSp>
        <p:nvCxnSpPr>
          <p:cNvPr id="36" name="Straight Connector 35">
            <a:extLst>
              <a:ext uri="{FF2B5EF4-FFF2-40B4-BE49-F238E27FC236}">
                <a16:creationId xmlns:a16="http://schemas.microsoft.com/office/drawing/2014/main" id="{E0A30B42-3C22-4B01-B115-C80E602640AB}"/>
              </a:ext>
            </a:extLst>
          </p:cNvPr>
          <p:cNvCxnSpPr>
            <a:cxnSpLocks/>
          </p:cNvCxnSpPr>
          <p:nvPr/>
        </p:nvCxnSpPr>
        <p:spPr>
          <a:xfrm>
            <a:off x="6237221"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7" name="Table 14">
            <a:extLst>
              <a:ext uri="{FF2B5EF4-FFF2-40B4-BE49-F238E27FC236}">
                <a16:creationId xmlns:a16="http://schemas.microsoft.com/office/drawing/2014/main" id="{6FC397FC-1092-4978-848F-80E5F1D2E08C}"/>
              </a:ext>
            </a:extLst>
          </p:cNvPr>
          <p:cNvGraphicFramePr>
            <a:graphicFrameLocks noGrp="1"/>
          </p:cNvGraphicFramePr>
          <p:nvPr>
            <p:ph sz="quarter" idx="35"/>
            <p:extLst>
              <p:ext uri="{D42A27DB-BD31-4B8C-83A1-F6EECF244321}">
                <p14:modId xmlns:p14="http://schemas.microsoft.com/office/powerpoint/2010/main" val="2832830611"/>
              </p:ext>
            </p:extLst>
          </p:nvPr>
        </p:nvGraphicFramePr>
        <p:xfrm>
          <a:off x="6237288" y="2238339"/>
          <a:ext cx="5291932" cy="3912480"/>
        </p:xfrm>
        <a:graphic>
          <a:graphicData uri="http://schemas.openxmlformats.org/drawingml/2006/table">
            <a:tbl>
              <a:tblPr firstRow="1" bandRow="1">
                <a:tableStyleId>{5C22544A-7EE6-4342-B048-85BDC9FD1C3A}</a:tableStyleId>
              </a:tblPr>
              <a:tblGrid>
                <a:gridCol w="1807515">
                  <a:extLst>
                    <a:ext uri="{9D8B030D-6E8A-4147-A177-3AD203B41FA5}">
                      <a16:colId xmlns:a16="http://schemas.microsoft.com/office/drawing/2014/main" val="3156602625"/>
                    </a:ext>
                  </a:extLst>
                </a:gridCol>
                <a:gridCol w="793177">
                  <a:extLst>
                    <a:ext uri="{9D8B030D-6E8A-4147-A177-3AD203B41FA5}">
                      <a16:colId xmlns:a16="http://schemas.microsoft.com/office/drawing/2014/main" val="3337820257"/>
                    </a:ext>
                  </a:extLst>
                </a:gridCol>
                <a:gridCol w="865284">
                  <a:extLst>
                    <a:ext uri="{9D8B030D-6E8A-4147-A177-3AD203B41FA5}">
                      <a16:colId xmlns:a16="http://schemas.microsoft.com/office/drawing/2014/main" val="4268312533"/>
                    </a:ext>
                  </a:extLst>
                </a:gridCol>
                <a:gridCol w="1825956">
                  <a:extLst>
                    <a:ext uri="{9D8B030D-6E8A-4147-A177-3AD203B41FA5}">
                      <a16:colId xmlns:a16="http://schemas.microsoft.com/office/drawing/2014/main" val="313937023"/>
                    </a:ext>
                  </a:extLst>
                </a:gridCol>
              </a:tblGrid>
              <a:tr h="288000">
                <a:tc>
                  <a:txBody>
                    <a:bodyPr/>
                    <a:lstStyle/>
                    <a:p>
                      <a:r>
                        <a:rPr lang="nl-NL" sz="1200" b="1" dirty="0"/>
                        <a:t>Beleidsalternatief 1: Sporthal </a:t>
                      </a:r>
                      <a:r>
                        <a:rPr lang="nl-NL" sz="1200" b="0" dirty="0"/>
                        <a:t>(in € ‘000)</a:t>
                      </a:r>
                    </a:p>
                  </a:txBody>
                  <a:tcPr marL="72000" marR="72000" marT="36000" marB="36000">
                    <a:lnB w="38100" cmpd="sng">
                      <a:noFill/>
                    </a:lnB>
                  </a:tcPr>
                </a:tc>
                <a:tc>
                  <a:txBody>
                    <a:bodyPr/>
                    <a:lstStyle/>
                    <a:p>
                      <a:r>
                        <a:rPr lang="nl-NL" sz="1200" b="0" dirty="0"/>
                        <a:t>Eenmalig</a:t>
                      </a:r>
                    </a:p>
                  </a:txBody>
                  <a:tcPr marL="72000" marR="72000" marT="36000" marB="36000">
                    <a:lnB w="38100" cmpd="sng">
                      <a:noFill/>
                    </a:lnB>
                  </a:tcPr>
                </a:tc>
                <a:tc>
                  <a:txBody>
                    <a:bodyPr/>
                    <a:lstStyle/>
                    <a:p>
                      <a:r>
                        <a:rPr lang="nl-NL" sz="1200" b="0" dirty="0"/>
                        <a:t>Structureel (p.j.)</a:t>
                      </a:r>
                    </a:p>
                  </a:txBody>
                  <a:tcPr marL="72000" marR="72000" marT="36000" marB="36000">
                    <a:lnB w="38100" cmpd="sng">
                      <a:noFill/>
                    </a:lnB>
                  </a:tcPr>
                </a:tc>
                <a:tc>
                  <a:txBody>
                    <a:bodyPr/>
                    <a:lstStyle/>
                    <a:p>
                      <a:r>
                        <a:rPr lang="nl-NL" sz="1200" b="0" dirty="0"/>
                        <a:t>Toelichting</a:t>
                      </a:r>
                    </a:p>
                  </a:txBody>
                  <a:tcPr marL="72000" marR="72000" marT="36000" marB="36000">
                    <a:lnB w="38100" cmpd="sng">
                      <a:noFill/>
                    </a:lnB>
                  </a:tcPr>
                </a:tc>
                <a:extLst>
                  <a:ext uri="{0D108BD9-81ED-4DB2-BD59-A6C34878D82A}">
                    <a16:rowId xmlns:a16="http://schemas.microsoft.com/office/drawing/2014/main" val="463423966"/>
                  </a:ext>
                </a:extLst>
              </a:tr>
              <a:tr h="1158240">
                <a:tc>
                  <a:txBody>
                    <a:bodyPr/>
                    <a:lstStyle/>
                    <a:p>
                      <a:r>
                        <a:rPr lang="nl-NL" sz="1200" b="0" dirty="0"/>
                        <a:t>Directe financiële kosten</a:t>
                      </a:r>
                    </a:p>
                  </a:txBody>
                  <a:tcPr marL="72000" marR="72000" anchor="ctr">
                    <a:lnL w="12700" cmpd="sng">
                      <a:noFill/>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nl-NL" sz="1200" b="0" dirty="0"/>
                        <a:t>6.000</a:t>
                      </a:r>
                    </a:p>
                  </a:txBody>
                  <a:tcPr marL="72000" marR="72000" anchor="ctr">
                    <a:lnL w="12700" cmpd="sng">
                      <a:noFill/>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nl-NL" sz="1200" b="0" dirty="0"/>
                        <a:t>200</a:t>
                      </a:r>
                    </a:p>
                  </a:txBody>
                  <a:tcPr marL="72000" marR="72000" anchor="ctr">
                    <a:lnL w="12700" cmpd="sng">
                      <a:noFill/>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200" b="0" dirty="0"/>
                        <a:t>Investering en onderhoud. Investering in jaar 1. Onderhoud vanaf realisatie in jaar 3. </a:t>
                      </a:r>
                    </a:p>
                  </a:txBody>
                  <a:tcPr marL="72000" marR="72000" anchor="ctr">
                    <a:lnL w="12700" cmpd="sng">
                      <a:noFill/>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969961"/>
                  </a:ext>
                </a:extLst>
              </a:tr>
              <a:tr h="1158240">
                <a:tc>
                  <a:txBody>
                    <a:bodyPr/>
                    <a:lstStyle/>
                    <a:p>
                      <a:r>
                        <a:rPr lang="nl-NL" sz="1200" b="0" dirty="0"/>
                        <a:t>Indirecte financiële kosten</a:t>
                      </a:r>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nl-NL" sz="1200" b="0" dirty="0"/>
                        <a:t>-</a:t>
                      </a:r>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nl-NL" sz="1200" b="0" dirty="0"/>
                        <a:t>50</a:t>
                      </a:r>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200" b="0" dirty="0"/>
                        <a:t>Afname gebruik sporthal in het oude dorp vanaf jaar 3</a:t>
                      </a:r>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2347387"/>
                  </a:ext>
                </a:extLst>
              </a:tr>
              <a:tr h="1158240">
                <a:tc>
                  <a:txBody>
                    <a:bodyPr/>
                    <a:lstStyle/>
                    <a:p>
                      <a:r>
                        <a:rPr lang="nl-NL" sz="1200" b="0" dirty="0"/>
                        <a:t>Niet financiële kosten</a:t>
                      </a:r>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nl-NL" sz="1200" b="0" dirty="0"/>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nl-NL" sz="1200" b="0" dirty="0"/>
                        <a:t>PM</a:t>
                      </a:r>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l-NL" sz="1200" b="0" dirty="0"/>
                        <a:t>Betreffen kosten extra sportblessures (PM)</a:t>
                      </a:r>
                      <a:endParaRPr lang="nl-NL" sz="1200" b="0" dirty="0">
                        <a:highlight>
                          <a:srgbClr val="FFFF00"/>
                        </a:highlight>
                      </a:endParaRPr>
                    </a:p>
                  </a:txBody>
                  <a:tcPr marL="72000" marR="72000"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5749704"/>
                  </a:ext>
                </a:extLst>
              </a:tr>
            </a:tbl>
          </a:graphicData>
        </a:graphic>
      </p:graphicFrame>
    </p:spTree>
    <p:extLst>
      <p:ext uri="{BB962C8B-B14F-4D97-AF65-F5344CB8AC3E}">
        <p14:creationId xmlns:p14="http://schemas.microsoft.com/office/powerpoint/2010/main" val="281639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extLst>
              <p:ext uri="{D42A27DB-BD31-4B8C-83A1-F6EECF244321}">
                <p14:modId xmlns:p14="http://schemas.microsoft.com/office/powerpoint/2010/main" val="1289765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43"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Content Placeholder 12">
            <a:extLst>
              <a:ext uri="{FF2B5EF4-FFF2-40B4-BE49-F238E27FC236}">
                <a16:creationId xmlns:a16="http://schemas.microsoft.com/office/drawing/2014/main" id="{60E2F325-6CBF-4939-9618-DE0492CE94DA}"/>
              </a:ext>
            </a:extLst>
          </p:cNvPr>
          <p:cNvSpPr>
            <a:spLocks noGrp="1"/>
          </p:cNvSpPr>
          <p:nvPr>
            <p:ph sz="quarter" idx="35"/>
          </p:nvPr>
        </p:nvSpPr>
        <p:spPr>
          <a:xfrm>
            <a:off x="6237221" y="2059963"/>
            <a:ext cx="5292000" cy="4284000"/>
          </a:xfrm>
          <a:ln>
            <a:noFill/>
          </a:ln>
        </p:spPr>
        <p:txBody>
          <a:bodyPr/>
          <a:lstStyle/>
          <a:p>
            <a:pPr>
              <a:spcBef>
                <a:spcPts val="600"/>
              </a:spcBef>
            </a:pPr>
            <a:r>
              <a:rPr lang="nl-NL" dirty="0"/>
              <a:t>Directe effecten:</a:t>
            </a:r>
          </a:p>
          <a:p>
            <a:pPr lvl="1">
              <a:spcBef>
                <a:spcPts val="600"/>
              </a:spcBef>
            </a:pPr>
            <a:r>
              <a:rPr lang="nl-NL" dirty="0"/>
              <a:t>Het bouwen van een tweede sporthal heeft direct effect op sport en sportdeelname onder Lentenaars. Dit zorgt voor gezondheidswinst </a:t>
            </a:r>
            <a:r>
              <a:rPr lang="nl-NL" dirty="0">
                <a:sym typeface="Wingdings" panose="05000000000000000000" pitchFamily="2" charset="2"/>
              </a:rPr>
              <a:t> </a:t>
            </a:r>
            <a:r>
              <a:rPr lang="nl-NL" i="1" dirty="0">
                <a:sym typeface="Wingdings" panose="05000000000000000000" pitchFamily="2" charset="2"/>
              </a:rPr>
              <a:t>alle bewoners in de wijk Rapenburg die meer gaan sporten. </a:t>
            </a:r>
            <a:endParaRPr lang="nl-NL" dirty="0"/>
          </a:p>
          <a:p>
            <a:pPr>
              <a:spcBef>
                <a:spcPts val="600"/>
              </a:spcBef>
            </a:pPr>
            <a:r>
              <a:rPr lang="nl-NL" dirty="0"/>
              <a:t>Indirecte effecten: </a:t>
            </a:r>
          </a:p>
          <a:p>
            <a:pPr lvl="1">
              <a:spcBef>
                <a:spcPts val="600"/>
              </a:spcBef>
            </a:pPr>
            <a:r>
              <a:rPr lang="nl-NL" dirty="0"/>
              <a:t>Besparing reistijd voor huidige sporters in sporthal in het oude dorp </a:t>
            </a:r>
            <a:r>
              <a:rPr lang="nl-NL" dirty="0">
                <a:sym typeface="Wingdings" panose="05000000000000000000" pitchFamily="2" charset="2"/>
              </a:rPr>
              <a:t> </a:t>
            </a:r>
            <a:r>
              <a:rPr lang="nl-NL" i="1" dirty="0">
                <a:sym typeface="Wingdings" panose="05000000000000000000" pitchFamily="2" charset="2"/>
              </a:rPr>
              <a:t>bewoners in de wijk Rapenburg die overstappen van sporthal in oude dorp naar nieuwe sporthal. </a:t>
            </a:r>
            <a:endParaRPr lang="nl-NL" i="1" dirty="0"/>
          </a:p>
          <a:p>
            <a:pPr lvl="1">
              <a:spcBef>
                <a:spcPts val="600"/>
              </a:spcBef>
            </a:pPr>
            <a:r>
              <a:rPr lang="nl-NL" dirty="0"/>
              <a:t>(Tijdelijk) extra werkgelegenheid in de bouw en structurele werkgelegenheid in de sporthal </a:t>
            </a:r>
            <a:r>
              <a:rPr lang="nl-NL" dirty="0">
                <a:sym typeface="Wingdings" panose="05000000000000000000" pitchFamily="2" charset="2"/>
              </a:rPr>
              <a:t> </a:t>
            </a:r>
            <a:r>
              <a:rPr lang="nl-NL" i="1" dirty="0">
                <a:sym typeface="Wingdings" panose="05000000000000000000" pitchFamily="2" charset="2"/>
              </a:rPr>
              <a:t>bouwbedrijven en werknemers.</a:t>
            </a:r>
            <a:endParaRPr lang="nl-NL" i="1" dirty="0"/>
          </a:p>
          <a:p>
            <a:pPr>
              <a:spcBef>
                <a:spcPts val="600"/>
              </a:spcBef>
            </a:pPr>
            <a:r>
              <a:rPr lang="nl-NL" dirty="0"/>
              <a:t>Externe effecten: afname hangjongeren en toename veiligheidservaring </a:t>
            </a:r>
            <a:r>
              <a:rPr lang="nl-NL" dirty="0">
                <a:sym typeface="Wingdings" panose="05000000000000000000" pitchFamily="2" charset="2"/>
              </a:rPr>
              <a:t> </a:t>
            </a:r>
            <a:r>
              <a:rPr lang="nl-NL" i="1" dirty="0">
                <a:sym typeface="Wingdings" panose="05000000000000000000" pitchFamily="2" charset="2"/>
              </a:rPr>
              <a:t>alle bewoners in de wijk Rapenburg.</a:t>
            </a:r>
          </a:p>
          <a:p>
            <a:pPr marL="0" indent="0">
              <a:spcBef>
                <a:spcPts val="600"/>
              </a:spcBef>
              <a:buNone/>
            </a:pPr>
            <a:endParaRPr lang="nl-NL" sz="1100" i="1" dirty="0">
              <a:sym typeface="Wingdings" panose="05000000000000000000" pitchFamily="2" charset="2"/>
            </a:endParaRPr>
          </a:p>
          <a:p>
            <a:pPr>
              <a:spcBef>
                <a:spcPts val="600"/>
              </a:spcBef>
            </a:pPr>
            <a:endParaRPr lang="nl-NL" dirty="0"/>
          </a:p>
          <a:p>
            <a:pPr lvl="1">
              <a:spcBef>
                <a:spcPts val="600"/>
              </a:spcBef>
            </a:pPr>
            <a:endParaRPr lang="nl-NL" dirty="0"/>
          </a:p>
          <a:p>
            <a:pPr lvl="1">
              <a:spcBef>
                <a:spcPts val="600"/>
              </a:spcBef>
            </a:pPr>
            <a:endParaRPr lang="nl-NL" dirty="0"/>
          </a:p>
        </p:txBody>
      </p:sp>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a:solidFill>
            <a:srgbClr val="F2F7F8"/>
          </a:solidFill>
          <a:ln w="9525">
            <a:solidFill>
              <a:srgbClr val="22777B"/>
            </a:solidFill>
          </a:ln>
        </p:spPr>
        <p:txBody>
          <a:bodyPr/>
          <a:lstStyle/>
          <a:p>
            <a:pPr marL="0" indent="0">
              <a:lnSpc>
                <a:spcPct val="100000"/>
              </a:lnSpc>
              <a:spcBef>
                <a:spcPts val="1200"/>
              </a:spcBef>
              <a:buNone/>
            </a:pPr>
            <a:r>
              <a:rPr lang="nl-NL" dirty="0"/>
              <a:t>In een MKBA is het van belang om alle </a:t>
            </a:r>
            <a:r>
              <a:rPr lang="nl-NL" b="1" dirty="0"/>
              <a:t>effecten</a:t>
            </a:r>
            <a:r>
              <a:rPr lang="nl-NL" dirty="0"/>
              <a:t> van een maatregel mee te nemen. Bij het kwantificeren van effecten is het belangrijk dat het verschil tussen het nul- en beleidsalternatief in kaart wordt gebracht.</a:t>
            </a:r>
          </a:p>
          <a:p>
            <a:pPr>
              <a:lnSpc>
                <a:spcPct val="100000"/>
              </a:lnSpc>
              <a:spcBef>
                <a:spcPts val="600"/>
              </a:spcBef>
            </a:pPr>
            <a:r>
              <a:rPr lang="nl-NL" dirty="0"/>
              <a:t>Breng de markten in kaart waar:</a:t>
            </a:r>
          </a:p>
          <a:p>
            <a:pPr lvl="1">
              <a:lnSpc>
                <a:spcPct val="100000"/>
              </a:lnSpc>
              <a:spcBef>
                <a:spcPts val="300"/>
              </a:spcBef>
            </a:pPr>
            <a:r>
              <a:rPr lang="nl-NL" dirty="0"/>
              <a:t>de maatregel direct effect heeft (direct effect)</a:t>
            </a:r>
          </a:p>
          <a:p>
            <a:pPr lvl="1">
              <a:lnSpc>
                <a:spcPct val="100000"/>
              </a:lnSpc>
              <a:spcBef>
                <a:spcPts val="300"/>
              </a:spcBef>
            </a:pPr>
            <a:r>
              <a:rPr lang="nl-NL" dirty="0"/>
              <a:t>een doorwerking te verwachten is (indirecte effecten)</a:t>
            </a:r>
          </a:p>
          <a:p>
            <a:pPr>
              <a:lnSpc>
                <a:spcPct val="100000"/>
              </a:lnSpc>
              <a:spcBef>
                <a:spcPts val="600"/>
              </a:spcBef>
            </a:pPr>
            <a:r>
              <a:rPr lang="nl-NL" dirty="0"/>
              <a:t>Bezie of er effecten zijn die niet neerslaan in markten maar wel gevolgen hebben voor de welvaart (externe effecten)</a:t>
            </a:r>
          </a:p>
          <a:p>
            <a:pPr>
              <a:lnSpc>
                <a:spcPct val="100000"/>
              </a:lnSpc>
              <a:spcBef>
                <a:spcPts val="600"/>
              </a:spcBef>
            </a:pPr>
            <a:r>
              <a:rPr lang="nl-NL" dirty="0"/>
              <a:t>Analyseer bij welke groepen deze effecten neerslaan</a:t>
            </a:r>
          </a:p>
          <a:p>
            <a:pPr>
              <a:lnSpc>
                <a:spcPct val="100000"/>
              </a:lnSpc>
              <a:spcBef>
                <a:spcPts val="600"/>
              </a:spcBef>
            </a:pPr>
            <a:r>
              <a:rPr lang="nl-NL" dirty="0"/>
              <a:t>Kwantificeer en </a:t>
            </a:r>
            <a:r>
              <a:rPr lang="nl-NL" dirty="0" err="1"/>
              <a:t>moneteriseer</a:t>
            </a:r>
            <a:r>
              <a:rPr lang="nl-NL" dirty="0"/>
              <a:t> (in €) zo veel mogelijk van deze effecten. De betalingsbereidheid voor het effect staat hierbij centraal. </a:t>
            </a:r>
          </a:p>
          <a:p>
            <a:pPr marL="0" indent="0">
              <a:lnSpc>
                <a:spcPct val="100000"/>
              </a:lnSpc>
              <a:spcBef>
                <a:spcPts val="1200"/>
              </a:spcBef>
              <a:buNone/>
            </a:pPr>
            <a:r>
              <a:rPr lang="nl-NL" dirty="0"/>
              <a:t>Niet alle effecten kunnen goed worden gekwantificeerd, omdat kennis over maatregel-effectrelaties ontbreekt of omdat het effect zich moeilijk in cijfers laat uitdrukken. Effecten die niet kunnen worden gekwantificeerd, moeten kwalitatief worden opgenomen.</a:t>
            </a:r>
          </a:p>
        </p:txBody>
      </p:sp>
      <p:sp>
        <p:nvSpPr>
          <p:cNvPr id="4" name="Text Placeholder 3">
            <a:extLst>
              <a:ext uri="{FF2B5EF4-FFF2-40B4-BE49-F238E27FC236}">
                <a16:creationId xmlns:a16="http://schemas.microsoft.com/office/drawing/2014/main" id="{00D12DD1-340E-4899-B5C5-956150AABC8E}"/>
              </a:ext>
            </a:extLst>
          </p:cNvPr>
          <p:cNvSpPr>
            <a:spLocks noGrp="1"/>
          </p:cNvSpPr>
          <p:nvPr>
            <p:ph type="body" sz="quarter" idx="30"/>
          </p:nvPr>
        </p:nvSpPr>
        <p:spPr>
          <a:ln w="9525"/>
        </p:spPr>
        <p:txBody>
          <a:bodyPr/>
          <a:lstStyle/>
          <a:p>
            <a:r>
              <a:rPr lang="nl-NL" dirty="0">
                <a:solidFill>
                  <a:srgbClr val="FFFFFF"/>
                </a:solidFill>
              </a:rPr>
              <a:t>Toelichting effecten</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Breng alle effecten in kaart en druk deze uit in euro’s</a:t>
            </a:r>
          </a:p>
        </p:txBody>
      </p:sp>
      <p:sp>
        <p:nvSpPr>
          <p:cNvPr id="3" name="Text Placeholder 2">
            <a:extLst>
              <a:ext uri="{FF2B5EF4-FFF2-40B4-BE49-F238E27FC236}">
                <a16:creationId xmlns:a16="http://schemas.microsoft.com/office/drawing/2014/main" id="{3FBC74DB-B276-44D2-9EEE-92D82C4C5E31}"/>
              </a:ext>
            </a:extLst>
          </p:cNvPr>
          <p:cNvSpPr>
            <a:spLocks noGrp="1"/>
          </p:cNvSpPr>
          <p:nvPr>
            <p:ph type="body" sz="quarter" idx="20"/>
          </p:nvPr>
        </p:nvSpPr>
        <p:spPr/>
        <p:txBody>
          <a:bodyPr/>
          <a:lstStyle/>
          <a:p>
            <a:r>
              <a:rPr lang="nl-NL" dirty="0"/>
              <a:t>Meer hierover te vinden in de werkwijzer MKBA in het sociaal domein. 2. Kengetallen reistijdwinst zie https://www.rwseconomie.nl/kengetallen/kengetallen-bereikbaarheid-map. 3. Algemene Leidraad MKBA beschrijft dat extra werkgelegenheid in een bepaald gebied ten koste gaat van werkgelegenheid elders. Netto is er dan geen werkgelegenheidseffect voor Nederland. </a:t>
            </a:r>
          </a:p>
        </p:txBody>
      </p:sp>
      <p:sp>
        <p:nvSpPr>
          <p:cNvPr id="22" name="Footer Placeholder 4">
            <a:extLst>
              <a:ext uri="{FF2B5EF4-FFF2-40B4-BE49-F238E27FC236}">
                <a16:creationId xmlns:a16="http://schemas.microsoft.com/office/drawing/2014/main" id="{DDAB4BB4-548E-4C98-A86B-CB82887005A7}"/>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19</a:t>
            </a:fld>
            <a:endParaRPr lang="nl-NL" noProof="0" dirty="0"/>
          </a:p>
        </p:txBody>
      </p:sp>
      <p:grpSp>
        <p:nvGrpSpPr>
          <p:cNvPr id="12" name="Group 11">
            <a:extLst>
              <a:ext uri="{FF2B5EF4-FFF2-40B4-BE49-F238E27FC236}">
                <a16:creationId xmlns:a16="http://schemas.microsoft.com/office/drawing/2014/main" id="{EA2D1FF9-9366-44C3-96C8-E6E0D2A4F659}"/>
              </a:ext>
            </a:extLst>
          </p:cNvPr>
          <p:cNvGrpSpPr/>
          <p:nvPr/>
        </p:nvGrpSpPr>
        <p:grpSpPr>
          <a:xfrm>
            <a:off x="696954" y="48817"/>
            <a:ext cx="180000" cy="180000"/>
            <a:chOff x="6724374" y="4528225"/>
            <a:chExt cx="392176" cy="392176"/>
          </a:xfrm>
        </p:grpSpPr>
        <p:sp>
          <p:nvSpPr>
            <p:cNvPr id="13" name="Oval 12">
              <a:extLst>
                <a:ext uri="{FF2B5EF4-FFF2-40B4-BE49-F238E27FC236}">
                  <a16:creationId xmlns:a16="http://schemas.microsoft.com/office/drawing/2014/main" id="{673BEA8B-61C6-4129-B181-F87468808D47}"/>
                </a:ext>
              </a:extLst>
            </p:cNvPr>
            <p:cNvSpPr/>
            <p:nvPr/>
          </p:nvSpPr>
          <p:spPr>
            <a:xfrm>
              <a:off x="6724374" y="4528225"/>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4" name="Graphic 13" descr="Cause And Effect with solid fill">
              <a:extLst>
                <a:ext uri="{FF2B5EF4-FFF2-40B4-BE49-F238E27FC236}">
                  <a16:creationId xmlns:a16="http://schemas.microsoft.com/office/drawing/2014/main" id="{5B6F39C4-FB74-4B52-96E9-83BDAB1C0E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6869" y="4583607"/>
              <a:ext cx="273453" cy="273453"/>
            </a:xfrm>
            <a:prstGeom prst="rect">
              <a:avLst/>
            </a:prstGeom>
          </p:spPr>
        </p:pic>
      </p:grpSp>
      <p:sp>
        <p:nvSpPr>
          <p:cNvPr id="10" name="Rectangle: Rounded Corners 9">
            <a:hlinkClick r:id="rId8" action="ppaction://hlinksldjump"/>
            <a:extLst>
              <a:ext uri="{FF2B5EF4-FFF2-40B4-BE49-F238E27FC236}">
                <a16:creationId xmlns:a16="http://schemas.microsoft.com/office/drawing/2014/main" id="{CCDC963A-BB98-4440-8023-15B8872CB87D}"/>
              </a:ext>
            </a:extLst>
          </p:cNvPr>
          <p:cNvSpPr/>
          <p:nvPr/>
        </p:nvSpPr>
        <p:spPr>
          <a:xfrm>
            <a:off x="7373956" y="5263035"/>
            <a:ext cx="2885243" cy="743333"/>
          </a:xfrm>
          <a:prstGeom prst="roundRect">
            <a:avLst/>
          </a:prstGeom>
          <a:solidFill>
            <a:srgbClr val="95C5C9"/>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dirty="0"/>
              <a:t>Zie p. 4 voor een toelichting over verschillende effecten</a:t>
            </a:r>
          </a:p>
        </p:txBody>
      </p:sp>
      <p:pic>
        <p:nvPicPr>
          <p:cNvPr id="16" name="Graphic 15" descr="Cursor with solid fill">
            <a:extLst>
              <a:ext uri="{FF2B5EF4-FFF2-40B4-BE49-F238E27FC236}">
                <a16:creationId xmlns:a16="http://schemas.microsoft.com/office/drawing/2014/main" id="{4ED94A25-23CE-4F08-8861-3B03D2F874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90576" y="5714460"/>
            <a:ext cx="247440" cy="247440"/>
          </a:xfrm>
          <a:prstGeom prst="rect">
            <a:avLst/>
          </a:prstGeom>
        </p:spPr>
      </p:pic>
      <p:sp>
        <p:nvSpPr>
          <p:cNvPr id="21" name="Rectangle 20">
            <a:extLst>
              <a:ext uri="{FF2B5EF4-FFF2-40B4-BE49-F238E27FC236}">
                <a16:creationId xmlns:a16="http://schemas.microsoft.com/office/drawing/2014/main" id="{53E4AA19-E276-40A7-993D-CAB3CFE7C733}"/>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sp>
        <p:nvSpPr>
          <p:cNvPr id="30" name="Rectangle 29">
            <a:extLst>
              <a:ext uri="{FF2B5EF4-FFF2-40B4-BE49-F238E27FC236}">
                <a16:creationId xmlns:a16="http://schemas.microsoft.com/office/drawing/2014/main" id="{8D3FAA08-DBCD-4B79-88AF-578613845B58}"/>
              </a:ext>
            </a:extLst>
          </p:cNvPr>
          <p:cNvSpPr/>
          <p:nvPr/>
        </p:nvSpPr>
        <p:spPr>
          <a:xfrm>
            <a:off x="897440" y="47283"/>
            <a:ext cx="2131509"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l">
              <a:buNone/>
            </a:pPr>
            <a:r>
              <a:rPr lang="nl-NL" sz="1200" b="1" dirty="0"/>
              <a:t>5. In kaart brengen en waarderen van effecten</a:t>
            </a:r>
          </a:p>
        </p:txBody>
      </p:sp>
      <p:sp>
        <p:nvSpPr>
          <p:cNvPr id="33" name="Text Placeholder 11">
            <a:extLst>
              <a:ext uri="{FF2B5EF4-FFF2-40B4-BE49-F238E27FC236}">
                <a16:creationId xmlns:a16="http://schemas.microsoft.com/office/drawing/2014/main" id="{ADD9D977-8DC3-447D-B6DE-492088CE4608}"/>
              </a:ext>
            </a:extLst>
          </p:cNvPr>
          <p:cNvSpPr>
            <a:spLocks noGrp="1"/>
          </p:cNvSpPr>
          <p:nvPr>
            <p:ph type="body" sz="quarter" idx="34"/>
          </p:nvPr>
        </p:nvSpPr>
        <p:spPr>
          <a:xfrm>
            <a:off x="6237221" y="1699963"/>
            <a:ext cx="5292000" cy="360000"/>
          </a:xfrm>
          <a:noFill/>
          <a:ln>
            <a:noFill/>
          </a:ln>
        </p:spPr>
        <p:txBody>
          <a:bodyPr/>
          <a:lstStyle/>
          <a:p>
            <a:r>
              <a:rPr lang="nl-NL" dirty="0">
                <a:solidFill>
                  <a:schemeClr val="tx1"/>
                </a:solidFill>
              </a:rPr>
              <a:t>Voorbeeld sporthal in gemeente Lenten</a:t>
            </a:r>
          </a:p>
        </p:txBody>
      </p:sp>
      <p:cxnSp>
        <p:nvCxnSpPr>
          <p:cNvPr id="34" name="Straight Connector 33">
            <a:extLst>
              <a:ext uri="{FF2B5EF4-FFF2-40B4-BE49-F238E27FC236}">
                <a16:creationId xmlns:a16="http://schemas.microsoft.com/office/drawing/2014/main" id="{C8D6C2A0-8046-4599-95CB-BEB9D854F122}"/>
              </a:ext>
            </a:extLst>
          </p:cNvPr>
          <p:cNvCxnSpPr>
            <a:cxnSpLocks/>
          </p:cNvCxnSpPr>
          <p:nvPr/>
        </p:nvCxnSpPr>
        <p:spPr>
          <a:xfrm>
            <a:off x="6237221"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45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730DBE85-317B-4B03-B8D5-DC0241E824A9}"/>
              </a:ext>
            </a:extLst>
          </p:cNvPr>
          <p:cNvGraphicFramePr>
            <a:graphicFrameLocks noChangeAspect="1"/>
          </p:cNvGraphicFramePr>
          <p:nvPr>
            <p:custDataLst>
              <p:tags r:id="rId2"/>
            </p:custDataLst>
            <p:extLst>
              <p:ext uri="{D42A27DB-BD31-4B8C-83A1-F6EECF244321}">
                <p14:modId xmlns:p14="http://schemas.microsoft.com/office/powerpoint/2010/main" val="161523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701" name="think-cell Slide" r:id="rId4" imgW="526" imgH="526" progId="TCLayout.ActiveDocument.1">
                  <p:embed/>
                </p:oleObj>
              </mc:Choice>
              <mc:Fallback>
                <p:oleObj name="think-cell Slide" r:id="rId4" imgW="526" imgH="5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000C2B4-DF07-4BB3-A0C0-AC35D967E0E8}"/>
              </a:ext>
            </a:extLst>
          </p:cNvPr>
          <p:cNvSpPr>
            <a:spLocks noGrp="1"/>
          </p:cNvSpPr>
          <p:nvPr>
            <p:ph sz="quarter" idx="31"/>
          </p:nvPr>
        </p:nvSpPr>
        <p:spPr/>
        <p:txBody>
          <a:bodyPr/>
          <a:lstStyle/>
          <a:p>
            <a:pPr>
              <a:spcBef>
                <a:spcPts val="1400"/>
              </a:spcBef>
            </a:pPr>
            <a:r>
              <a:rPr lang="nl-NL" sz="1600" dirty="0"/>
              <a:t>Een Maatschappelijke Kosten </a:t>
            </a:r>
            <a:r>
              <a:rPr lang="nl-NL" sz="1600" dirty="0" err="1"/>
              <a:t>Baten-Analyse</a:t>
            </a:r>
            <a:r>
              <a:rPr lang="nl-NL" sz="1600" dirty="0"/>
              <a:t> (MKBA) kan worden gebruikt om besluiten onderbouwd te kunnen nemen en ook om plannen vooraf te verbeteren.</a:t>
            </a:r>
          </a:p>
          <a:p>
            <a:pPr>
              <a:spcBef>
                <a:spcPts val="1400"/>
              </a:spcBef>
            </a:pPr>
            <a:r>
              <a:rPr lang="nl-NL" sz="1600" dirty="0"/>
              <a:t>Dé onderscheidende factor van een MKBA is dat het niet alleen de directe effecten in kaart brengt, maar alle effecten van beleid of een project op de maatschappij meeneemt.</a:t>
            </a:r>
          </a:p>
          <a:p>
            <a:pPr>
              <a:spcBef>
                <a:spcPts val="1400"/>
              </a:spcBef>
            </a:pPr>
            <a:r>
              <a:rPr lang="nl-NL" sz="1600" dirty="0"/>
              <a:t>Vaak worden experts ingehuurd om een MKBA uit te voeren, maar dat is niet altijd proportioneel (bijvoorbeeld bij een project of beleid met beperkte omvang).</a:t>
            </a:r>
          </a:p>
          <a:p>
            <a:pPr>
              <a:spcBef>
                <a:spcPts val="1400"/>
              </a:spcBef>
            </a:pPr>
            <a:r>
              <a:rPr lang="nl-NL" sz="1600" dirty="0"/>
              <a:t>Dit document bestaat uit twee onderdelen:</a:t>
            </a:r>
          </a:p>
          <a:p>
            <a:pPr lvl="1">
              <a:spcBef>
                <a:spcPts val="700"/>
              </a:spcBef>
            </a:pPr>
            <a:r>
              <a:rPr lang="nl-NL" sz="1600" dirty="0"/>
              <a:t>Introductie van MKBA</a:t>
            </a:r>
          </a:p>
          <a:p>
            <a:pPr lvl="1">
              <a:spcBef>
                <a:spcPts val="700"/>
              </a:spcBef>
            </a:pPr>
            <a:r>
              <a:rPr lang="nl-NL" sz="1600" dirty="0"/>
              <a:t>Stappenplan voor beleidsmedewerkers om zelf een ‘lichte’ MKBA uit te kunnen voeren.</a:t>
            </a:r>
          </a:p>
        </p:txBody>
      </p:sp>
      <p:sp>
        <p:nvSpPr>
          <p:cNvPr id="5" name="Text Placeholder 4">
            <a:extLst>
              <a:ext uri="{FF2B5EF4-FFF2-40B4-BE49-F238E27FC236}">
                <a16:creationId xmlns:a16="http://schemas.microsoft.com/office/drawing/2014/main" id="{829510C6-4DAB-4C02-8006-A25B2718DA20}"/>
              </a:ext>
            </a:extLst>
          </p:cNvPr>
          <p:cNvSpPr>
            <a:spLocks noGrp="1"/>
          </p:cNvSpPr>
          <p:nvPr>
            <p:ph type="body" sz="quarter" idx="30"/>
          </p:nvPr>
        </p:nvSpPr>
        <p:spPr/>
        <p:txBody>
          <a:bodyPr/>
          <a:lstStyle/>
          <a:p>
            <a:r>
              <a:rPr lang="nl-NL" sz="1600" dirty="0"/>
              <a:t>Introductie</a:t>
            </a:r>
            <a:endParaRPr lang="nl-NL" dirty="0"/>
          </a:p>
        </p:txBody>
      </p:sp>
      <p:sp>
        <p:nvSpPr>
          <p:cNvPr id="7" name="Title 6">
            <a:extLst>
              <a:ext uri="{FF2B5EF4-FFF2-40B4-BE49-F238E27FC236}">
                <a16:creationId xmlns:a16="http://schemas.microsoft.com/office/drawing/2014/main" id="{AFFE1AD8-39B9-43AB-8799-026B63C27BF8}"/>
              </a:ext>
            </a:extLst>
          </p:cNvPr>
          <p:cNvSpPr>
            <a:spLocks noGrp="1"/>
          </p:cNvSpPr>
          <p:nvPr>
            <p:ph type="title"/>
          </p:nvPr>
        </p:nvSpPr>
        <p:spPr/>
        <p:txBody>
          <a:bodyPr vert="horz"/>
          <a:lstStyle/>
          <a:p>
            <a:r>
              <a:rPr lang="nl-NL" dirty="0"/>
              <a:t>In een MKBA worden zoveel mogelijk effecten van beleid op de maatschappij in beeld gebracht </a:t>
            </a:r>
          </a:p>
        </p:txBody>
      </p:sp>
      <p:sp>
        <p:nvSpPr>
          <p:cNvPr id="10" name="Slide Number Placeholder 9">
            <a:extLst>
              <a:ext uri="{FF2B5EF4-FFF2-40B4-BE49-F238E27FC236}">
                <a16:creationId xmlns:a16="http://schemas.microsoft.com/office/drawing/2014/main" id="{8BC7A6DE-DE58-4B46-BC32-53B4832577A0}"/>
              </a:ext>
            </a:extLst>
          </p:cNvPr>
          <p:cNvSpPr>
            <a:spLocks noGrp="1"/>
          </p:cNvSpPr>
          <p:nvPr>
            <p:ph type="sldNum" sz="quarter" idx="12"/>
          </p:nvPr>
        </p:nvSpPr>
        <p:spPr/>
        <p:txBody>
          <a:bodyPr/>
          <a:lstStyle/>
          <a:p>
            <a:fld id="{992CD0B2-8AB2-4C6C-8876-E15753662C9B}" type="slidenum">
              <a:rPr lang="nl-NL" noProof="0" smtClean="0"/>
              <a:pPr/>
              <a:t>2</a:t>
            </a:fld>
            <a:endParaRPr lang="nl-NL" noProof="0" dirty="0"/>
          </a:p>
        </p:txBody>
      </p:sp>
      <p:pic>
        <p:nvPicPr>
          <p:cNvPr id="22" name="Picture 21">
            <a:extLst>
              <a:ext uri="{FF2B5EF4-FFF2-40B4-BE49-F238E27FC236}">
                <a16:creationId xmlns:a16="http://schemas.microsoft.com/office/drawing/2014/main" id="{D7BEE12C-70E8-493C-BA28-75430F72D61F}"/>
              </a:ext>
            </a:extLst>
          </p:cNvPr>
          <p:cNvPicPr>
            <a:picLocks noChangeAspect="1"/>
          </p:cNvPicPr>
          <p:nvPr/>
        </p:nvPicPr>
        <p:blipFill rotWithShape="1">
          <a:blip r:embed="rId6"/>
          <a:srcRect t="8792" r="4309" b="-132"/>
          <a:stretch/>
        </p:blipFill>
        <p:spPr>
          <a:xfrm>
            <a:off x="8387944" y="2067477"/>
            <a:ext cx="2950896" cy="1877776"/>
          </a:xfrm>
          <a:prstGeom prst="parallelogram">
            <a:avLst>
              <a:gd name="adj" fmla="val 0"/>
            </a:avLst>
          </a:prstGeom>
          <a:ln w="57150">
            <a:noFill/>
          </a:ln>
          <a:extLst>
            <a:ext uri="{91240B29-F687-4F45-9708-019B960494DF}">
              <a14:hiddenLine xmlns:a14="http://schemas.microsoft.com/office/drawing/2010/main" w="57150">
                <a:solidFill>
                  <a:srgbClr val="22777B"/>
                </a:solidFill>
              </a14:hiddenLine>
            </a:ext>
          </a:extLst>
        </p:spPr>
      </p:pic>
      <p:grpSp>
        <p:nvGrpSpPr>
          <p:cNvPr id="23" name="Group 22">
            <a:extLst>
              <a:ext uri="{FF2B5EF4-FFF2-40B4-BE49-F238E27FC236}">
                <a16:creationId xmlns:a16="http://schemas.microsoft.com/office/drawing/2014/main" id="{5D027CC0-0047-4FAE-98A1-4801F367CBC3}"/>
              </a:ext>
            </a:extLst>
          </p:cNvPr>
          <p:cNvGrpSpPr/>
          <p:nvPr/>
        </p:nvGrpSpPr>
        <p:grpSpPr>
          <a:xfrm>
            <a:off x="6237221" y="2048203"/>
            <a:ext cx="5101618" cy="1877778"/>
            <a:chOff x="6237221" y="2200367"/>
            <a:chExt cx="5101618" cy="1114334"/>
          </a:xfrm>
        </p:grpSpPr>
        <p:sp>
          <p:nvSpPr>
            <p:cNvPr id="24" name="Rectangle 23">
              <a:extLst>
                <a:ext uri="{FF2B5EF4-FFF2-40B4-BE49-F238E27FC236}">
                  <a16:creationId xmlns:a16="http://schemas.microsoft.com/office/drawing/2014/main" id="{7E5B8235-DE8A-45CC-838B-BD079B788796}"/>
                </a:ext>
              </a:extLst>
            </p:cNvPr>
            <p:cNvSpPr/>
            <p:nvPr/>
          </p:nvSpPr>
          <p:spPr>
            <a:xfrm>
              <a:off x="8387943" y="2206965"/>
              <a:ext cx="2950896" cy="1107736"/>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a:p>
          </p:txBody>
        </p:sp>
        <p:sp>
          <p:nvSpPr>
            <p:cNvPr id="25" name="Rectangle 24">
              <a:extLst>
                <a:ext uri="{FF2B5EF4-FFF2-40B4-BE49-F238E27FC236}">
                  <a16:creationId xmlns:a16="http://schemas.microsoft.com/office/drawing/2014/main" id="{35DBEF10-48B1-40E8-A817-B1579DC20C6D}"/>
                </a:ext>
              </a:extLst>
            </p:cNvPr>
            <p:cNvSpPr/>
            <p:nvPr/>
          </p:nvSpPr>
          <p:spPr>
            <a:xfrm>
              <a:off x="6237221" y="2200367"/>
              <a:ext cx="5101618" cy="1114333"/>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a:p>
          </p:txBody>
        </p:sp>
        <p:sp>
          <p:nvSpPr>
            <p:cNvPr id="26" name="Text Placeholder 7">
              <a:extLst>
                <a:ext uri="{FF2B5EF4-FFF2-40B4-BE49-F238E27FC236}">
                  <a16:creationId xmlns:a16="http://schemas.microsoft.com/office/drawing/2014/main" id="{46AA3DAC-666E-4029-A7D3-A54F693E40EE}"/>
                </a:ext>
              </a:extLst>
            </p:cNvPr>
            <p:cNvSpPr txBox="1">
              <a:spLocks/>
            </p:cNvSpPr>
            <p:nvPr/>
          </p:nvSpPr>
          <p:spPr>
            <a:xfrm>
              <a:off x="6237222" y="2200367"/>
              <a:ext cx="2262344" cy="1114333"/>
            </a:xfrm>
            <a:prstGeom prst="rect">
              <a:avLst/>
            </a:prstGeom>
            <a:solidFill>
              <a:schemeClr val="tx2"/>
            </a:solidFill>
            <a:ln w="9525">
              <a:solidFill>
                <a:srgbClr val="22777B"/>
              </a:solidFill>
            </a:ln>
          </p:spPr>
          <p:txBody>
            <a:bodyPr lIns="0" tIns="0" rIns="0" bIns="0" anchor="ct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Introductie </a:t>
              </a:r>
              <a:r>
                <a:rPr kumimoji="0" lang="nl-NL" sz="1600" b="1"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MKBA’s</a:t>
              </a:r>
              <a:endPar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grpSp>
      <p:pic>
        <p:nvPicPr>
          <p:cNvPr id="27" name="Picture 26">
            <a:extLst>
              <a:ext uri="{FF2B5EF4-FFF2-40B4-BE49-F238E27FC236}">
                <a16:creationId xmlns:a16="http://schemas.microsoft.com/office/drawing/2014/main" id="{CF110E3F-EAD0-4773-8A62-0D80BBBD39BF}"/>
              </a:ext>
            </a:extLst>
          </p:cNvPr>
          <p:cNvPicPr>
            <a:picLocks noChangeAspect="1"/>
          </p:cNvPicPr>
          <p:nvPr/>
        </p:nvPicPr>
        <p:blipFill rotWithShape="1">
          <a:blip r:embed="rId7"/>
          <a:srcRect t="22084" r="11937" b="2174"/>
          <a:stretch/>
        </p:blipFill>
        <p:spPr>
          <a:xfrm>
            <a:off x="8387943" y="4405165"/>
            <a:ext cx="2950896" cy="1903560"/>
          </a:xfrm>
          <a:prstGeom prst="parallelogram">
            <a:avLst>
              <a:gd name="adj" fmla="val 0"/>
            </a:avLst>
          </a:prstGeom>
          <a:ln w="57150">
            <a:noFill/>
          </a:ln>
          <a:extLst>
            <a:ext uri="{91240B29-F687-4F45-9708-019B960494DF}">
              <a14:hiddenLine xmlns:a14="http://schemas.microsoft.com/office/drawing/2010/main" w="57150">
                <a:solidFill>
                  <a:srgbClr val="22777B"/>
                </a:solidFill>
              </a14:hiddenLine>
            </a:ext>
          </a:extLst>
        </p:spPr>
      </p:pic>
      <p:grpSp>
        <p:nvGrpSpPr>
          <p:cNvPr id="28" name="Group 27">
            <a:extLst>
              <a:ext uri="{FF2B5EF4-FFF2-40B4-BE49-F238E27FC236}">
                <a16:creationId xmlns:a16="http://schemas.microsoft.com/office/drawing/2014/main" id="{1624ADA7-5145-43A8-8AC9-02A9D644DC5B}"/>
              </a:ext>
            </a:extLst>
          </p:cNvPr>
          <p:cNvGrpSpPr/>
          <p:nvPr/>
        </p:nvGrpSpPr>
        <p:grpSpPr>
          <a:xfrm>
            <a:off x="6237221" y="4405167"/>
            <a:ext cx="5101618" cy="1877780"/>
            <a:chOff x="6237221" y="2200367"/>
            <a:chExt cx="5101618" cy="1114334"/>
          </a:xfrm>
        </p:grpSpPr>
        <p:sp>
          <p:nvSpPr>
            <p:cNvPr id="29" name="Rectangle 28">
              <a:extLst>
                <a:ext uri="{FF2B5EF4-FFF2-40B4-BE49-F238E27FC236}">
                  <a16:creationId xmlns:a16="http://schemas.microsoft.com/office/drawing/2014/main" id="{12C629EB-0443-49E1-B19B-3963A4A8751D}"/>
                </a:ext>
              </a:extLst>
            </p:cNvPr>
            <p:cNvSpPr/>
            <p:nvPr/>
          </p:nvSpPr>
          <p:spPr>
            <a:xfrm>
              <a:off x="8387943" y="2206965"/>
              <a:ext cx="2950896" cy="1107736"/>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dirty="0"/>
            </a:p>
          </p:txBody>
        </p:sp>
        <p:sp>
          <p:nvSpPr>
            <p:cNvPr id="30" name="Rectangle 29">
              <a:extLst>
                <a:ext uri="{FF2B5EF4-FFF2-40B4-BE49-F238E27FC236}">
                  <a16:creationId xmlns:a16="http://schemas.microsoft.com/office/drawing/2014/main" id="{E358F2A4-1000-4420-B874-2FC4D0A097E5}"/>
                </a:ext>
              </a:extLst>
            </p:cNvPr>
            <p:cNvSpPr/>
            <p:nvPr/>
          </p:nvSpPr>
          <p:spPr>
            <a:xfrm>
              <a:off x="6237221" y="2200367"/>
              <a:ext cx="5101618" cy="1114333"/>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a:p>
          </p:txBody>
        </p:sp>
        <p:sp>
          <p:nvSpPr>
            <p:cNvPr id="31" name="Text Placeholder 7">
              <a:extLst>
                <a:ext uri="{FF2B5EF4-FFF2-40B4-BE49-F238E27FC236}">
                  <a16:creationId xmlns:a16="http://schemas.microsoft.com/office/drawing/2014/main" id="{69D525FE-2664-4119-B84A-96B00B853B5D}"/>
                </a:ext>
              </a:extLst>
            </p:cNvPr>
            <p:cNvSpPr txBox="1">
              <a:spLocks/>
            </p:cNvSpPr>
            <p:nvPr/>
          </p:nvSpPr>
          <p:spPr>
            <a:xfrm>
              <a:off x="6237222" y="2200367"/>
              <a:ext cx="2262344" cy="1114333"/>
            </a:xfrm>
            <a:prstGeom prst="rect">
              <a:avLst/>
            </a:prstGeom>
            <a:solidFill>
              <a:schemeClr val="tx2"/>
            </a:solidFill>
            <a:ln w="9525">
              <a:solidFill>
                <a:srgbClr val="22777B"/>
              </a:solidFill>
            </a:ln>
          </p:spPr>
          <p:txBody>
            <a:bodyPr lIns="0" tIns="0" rIns="0" bIns="0" anchor="ct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Clr>
                  <a:srgbClr val="22777B"/>
                </a:buClr>
                <a:buNone/>
                <a:defRPr/>
              </a:pPr>
              <a:r>
                <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Stappenplan zelf uitvoeren ‘lichte MKBA’</a:t>
              </a:r>
            </a:p>
          </p:txBody>
        </p:sp>
      </p:grpSp>
      <p:sp>
        <p:nvSpPr>
          <p:cNvPr id="32" name="Text Placeholder 21">
            <a:extLst>
              <a:ext uri="{FF2B5EF4-FFF2-40B4-BE49-F238E27FC236}">
                <a16:creationId xmlns:a16="http://schemas.microsoft.com/office/drawing/2014/main" id="{FCFA2FAF-6265-4023-94C9-D225E0336CB1}"/>
              </a:ext>
            </a:extLst>
          </p:cNvPr>
          <p:cNvSpPr>
            <a:spLocks noGrp="1"/>
          </p:cNvSpPr>
          <p:nvPr>
            <p:ph type="body" sz="quarter" idx="34"/>
          </p:nvPr>
        </p:nvSpPr>
        <p:spPr>
          <a:xfrm>
            <a:off x="6237221" y="1699963"/>
            <a:ext cx="5292000" cy="360000"/>
          </a:xfrm>
        </p:spPr>
        <p:txBody>
          <a:bodyPr/>
          <a:lstStyle/>
          <a:p>
            <a:r>
              <a:rPr lang="nl-NL" sz="1600" dirty="0"/>
              <a:t>Dit document bestaat uit twee onderdelen</a:t>
            </a:r>
          </a:p>
        </p:txBody>
      </p:sp>
    </p:spTree>
    <p:extLst>
      <p:ext uri="{BB962C8B-B14F-4D97-AF65-F5344CB8AC3E}">
        <p14:creationId xmlns:p14="http://schemas.microsoft.com/office/powerpoint/2010/main" val="72377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760460C-E558-4BDA-B301-38E86CB3D2AE}"/>
              </a:ext>
            </a:extLst>
          </p:cNvPr>
          <p:cNvGraphicFramePr>
            <a:graphicFrameLocks noChangeAspect="1"/>
          </p:cNvGraphicFramePr>
          <p:nvPr>
            <p:custDataLst>
              <p:tags r:id="rId2"/>
            </p:custDataLst>
            <p:extLst>
              <p:ext uri="{D42A27DB-BD31-4B8C-83A1-F6EECF244321}">
                <p14:modId xmlns:p14="http://schemas.microsoft.com/office/powerpoint/2010/main" val="2078028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67" name="think-cell Slide" r:id="rId14" imgW="425" imgH="424" progId="TCLayout.ActiveDocument.1">
                  <p:embed/>
                </p:oleObj>
              </mc:Choice>
              <mc:Fallback>
                <p:oleObj name="think-cell Slide" r:id="rId14" imgW="425" imgH="424" progId="TCLayout.ActiveDocument.1">
                  <p:embed/>
                  <p:pic>
                    <p:nvPicPr>
                      <p:cNvPr id="10" name="Object 9" hidden="1">
                        <a:extLst>
                          <a:ext uri="{FF2B5EF4-FFF2-40B4-BE49-F238E27FC236}">
                            <a16:creationId xmlns:a16="http://schemas.microsoft.com/office/drawing/2014/main" id="{E760460C-E558-4BDA-B301-38E86CB3D2A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22" name="Rectangle 221">
            <a:extLst>
              <a:ext uri="{FF2B5EF4-FFF2-40B4-BE49-F238E27FC236}">
                <a16:creationId xmlns:a16="http://schemas.microsoft.com/office/drawing/2014/main" id="{49A573DF-2493-4EA9-BC52-C1904FDC4637}"/>
              </a:ext>
            </a:extLst>
          </p:cNvPr>
          <p:cNvSpPr/>
          <p:nvPr/>
        </p:nvSpPr>
        <p:spPr>
          <a:xfrm>
            <a:off x="7012618" y="2355281"/>
            <a:ext cx="1694802" cy="502536"/>
          </a:xfrm>
          <a:prstGeom prst="rect">
            <a:avLst/>
          </a:prstGeom>
          <a:solidFill>
            <a:srgbClr val="FFFFFF"/>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sz="1100" i="1" dirty="0"/>
              <a:t>Er treden pas effecten op wanneer de sporthal haar deuren opent</a:t>
            </a:r>
          </a:p>
        </p:txBody>
      </p:sp>
      <p:sp>
        <p:nvSpPr>
          <p:cNvPr id="2" name="Content Placeholder 1">
            <a:extLst>
              <a:ext uri="{FF2B5EF4-FFF2-40B4-BE49-F238E27FC236}">
                <a16:creationId xmlns:a16="http://schemas.microsoft.com/office/drawing/2014/main" id="{0525B8E6-6894-40C5-84A3-61168DABAD2A}"/>
              </a:ext>
            </a:extLst>
          </p:cNvPr>
          <p:cNvSpPr>
            <a:spLocks noGrp="1"/>
          </p:cNvSpPr>
          <p:nvPr>
            <p:ph sz="quarter" idx="31"/>
          </p:nvPr>
        </p:nvSpPr>
        <p:spPr/>
        <p:txBody>
          <a:bodyPr/>
          <a:lstStyle/>
          <a:p>
            <a:endParaRPr lang="nl-NL" dirty="0"/>
          </a:p>
          <a:p>
            <a:endParaRPr lang="nl-NL" dirty="0"/>
          </a:p>
        </p:txBody>
      </p:sp>
      <p:sp>
        <p:nvSpPr>
          <p:cNvPr id="3" name="Text Placeholder 2">
            <a:extLst>
              <a:ext uri="{FF2B5EF4-FFF2-40B4-BE49-F238E27FC236}">
                <a16:creationId xmlns:a16="http://schemas.microsoft.com/office/drawing/2014/main" id="{EE036D24-31E0-42E8-933D-308CE8E61EEE}"/>
              </a:ext>
            </a:extLst>
          </p:cNvPr>
          <p:cNvSpPr>
            <a:spLocks noGrp="1"/>
          </p:cNvSpPr>
          <p:nvPr>
            <p:ph type="body" sz="quarter" idx="20"/>
          </p:nvPr>
        </p:nvSpPr>
        <p:spPr/>
        <p:txBody>
          <a:bodyPr/>
          <a:lstStyle/>
          <a:p>
            <a:r>
              <a:rPr lang="nl-NL" sz="800" dirty="0"/>
              <a:t>In Nederland wordt één extra jaar in de regel gewaardeerd tussen de € 50 en 100 duizend.</a:t>
            </a:r>
            <a:r>
              <a:rPr lang="nl-NL" baseline="30000" dirty="0"/>
              <a:t> </a:t>
            </a:r>
            <a:r>
              <a:rPr lang="nl-NL" dirty="0"/>
              <a:t>Zie werkwijzer MKBA in het sociaal domein, p. iv. </a:t>
            </a:r>
          </a:p>
        </p:txBody>
      </p:sp>
      <p:sp>
        <p:nvSpPr>
          <p:cNvPr id="5" name="Slide Number Placeholder 4">
            <a:extLst>
              <a:ext uri="{FF2B5EF4-FFF2-40B4-BE49-F238E27FC236}">
                <a16:creationId xmlns:a16="http://schemas.microsoft.com/office/drawing/2014/main" id="{6EE6642F-AB3C-45B9-BCA1-6A5B8812889A}"/>
              </a:ext>
            </a:extLst>
          </p:cNvPr>
          <p:cNvSpPr>
            <a:spLocks noGrp="1"/>
          </p:cNvSpPr>
          <p:nvPr>
            <p:ph type="sldNum" sz="quarter" idx="12"/>
          </p:nvPr>
        </p:nvSpPr>
        <p:spPr/>
        <p:txBody>
          <a:bodyPr/>
          <a:lstStyle/>
          <a:p>
            <a:fld id="{992CD0B2-8AB2-4C6C-8876-E15753662C9B}" type="slidenum">
              <a:rPr lang="nl-NL" noProof="0" smtClean="0"/>
              <a:pPr/>
              <a:t>20</a:t>
            </a:fld>
            <a:endParaRPr lang="nl-NL" noProof="0" dirty="0"/>
          </a:p>
        </p:txBody>
      </p:sp>
      <p:sp>
        <p:nvSpPr>
          <p:cNvPr id="6" name="Text Placeholder 5">
            <a:extLst>
              <a:ext uri="{FF2B5EF4-FFF2-40B4-BE49-F238E27FC236}">
                <a16:creationId xmlns:a16="http://schemas.microsoft.com/office/drawing/2014/main" id="{A363EF0A-6FD5-47A2-8E45-288EC8CD6493}"/>
              </a:ext>
            </a:extLst>
          </p:cNvPr>
          <p:cNvSpPr>
            <a:spLocks noGrp="1"/>
          </p:cNvSpPr>
          <p:nvPr>
            <p:ph type="body" sz="quarter" idx="14"/>
          </p:nvPr>
        </p:nvSpPr>
        <p:spPr/>
        <p:txBody>
          <a:bodyPr/>
          <a:lstStyle/>
          <a:p>
            <a:r>
              <a:rPr lang="nl-NL" dirty="0"/>
              <a:t>Effecten in € x 1.000</a:t>
            </a:r>
          </a:p>
        </p:txBody>
      </p:sp>
      <p:sp>
        <p:nvSpPr>
          <p:cNvPr id="7" name="Title 6">
            <a:extLst>
              <a:ext uri="{FF2B5EF4-FFF2-40B4-BE49-F238E27FC236}">
                <a16:creationId xmlns:a16="http://schemas.microsoft.com/office/drawing/2014/main" id="{0E66F966-FA54-4957-9823-AEC02919529A}"/>
              </a:ext>
            </a:extLst>
          </p:cNvPr>
          <p:cNvSpPr>
            <a:spLocks noGrp="1"/>
          </p:cNvSpPr>
          <p:nvPr>
            <p:ph type="title"/>
          </p:nvPr>
        </p:nvSpPr>
        <p:spPr/>
        <p:txBody>
          <a:bodyPr vert="horz"/>
          <a:lstStyle/>
          <a:p>
            <a:r>
              <a:rPr lang="nl-NL" dirty="0"/>
              <a:t>Zoom-in: waardering van effecten</a:t>
            </a:r>
          </a:p>
        </p:txBody>
      </p:sp>
      <p:grpSp>
        <p:nvGrpSpPr>
          <p:cNvPr id="18" name="Group 17">
            <a:extLst>
              <a:ext uri="{FF2B5EF4-FFF2-40B4-BE49-F238E27FC236}">
                <a16:creationId xmlns:a16="http://schemas.microsoft.com/office/drawing/2014/main" id="{7F7C0662-913A-4F68-B973-657E3D8381AA}"/>
              </a:ext>
            </a:extLst>
          </p:cNvPr>
          <p:cNvGrpSpPr/>
          <p:nvPr/>
        </p:nvGrpSpPr>
        <p:grpSpPr>
          <a:xfrm>
            <a:off x="746391" y="1934832"/>
            <a:ext cx="2118729" cy="4373893"/>
            <a:chOff x="746391" y="1934832"/>
            <a:chExt cx="2118729" cy="2461479"/>
          </a:xfrm>
          <a:solidFill>
            <a:srgbClr val="22777B"/>
          </a:solidFill>
        </p:grpSpPr>
        <p:sp>
          <p:nvSpPr>
            <p:cNvPr id="11" name="Rectangle 10">
              <a:extLst>
                <a:ext uri="{FF2B5EF4-FFF2-40B4-BE49-F238E27FC236}">
                  <a16:creationId xmlns:a16="http://schemas.microsoft.com/office/drawing/2014/main" id="{3816C329-1FBD-4FD2-90BA-2F9C05D4EA3C}"/>
                </a:ext>
              </a:extLst>
            </p:cNvPr>
            <p:cNvSpPr/>
            <p:nvPr/>
          </p:nvSpPr>
          <p:spPr>
            <a:xfrm>
              <a:off x="746391" y="1934832"/>
              <a:ext cx="2118729" cy="549065"/>
            </a:xfrm>
            <a:prstGeom prst="rect">
              <a:avLst/>
            </a:prstGeom>
            <a:grpFill/>
            <a:ln w="9525" cap="flat">
              <a:solidFill>
                <a:srgbClr val="95C5C9"/>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solidFill>
                    <a:srgbClr val="FFFFFF"/>
                  </a:solidFill>
                </a:rPr>
                <a:t>Gezondheid</a:t>
              </a:r>
            </a:p>
          </p:txBody>
        </p:sp>
        <p:sp>
          <p:nvSpPr>
            <p:cNvPr id="19" name="Rectangle 18">
              <a:extLst>
                <a:ext uri="{FF2B5EF4-FFF2-40B4-BE49-F238E27FC236}">
                  <a16:creationId xmlns:a16="http://schemas.microsoft.com/office/drawing/2014/main" id="{88C87F2D-D7BF-4BF2-9AA8-B1C326564D4D}"/>
                </a:ext>
              </a:extLst>
            </p:cNvPr>
            <p:cNvSpPr/>
            <p:nvPr/>
          </p:nvSpPr>
          <p:spPr>
            <a:xfrm>
              <a:off x="746391" y="2572303"/>
              <a:ext cx="2118729" cy="549065"/>
            </a:xfrm>
            <a:prstGeom prst="rect">
              <a:avLst/>
            </a:prstGeom>
            <a:grpFill/>
            <a:ln w="9525" cap="flat">
              <a:solidFill>
                <a:srgbClr val="95C5C9"/>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solidFill>
                    <a:srgbClr val="FFFFFF"/>
                  </a:solidFill>
                </a:rPr>
                <a:t>Reistijd</a:t>
              </a:r>
            </a:p>
          </p:txBody>
        </p:sp>
        <p:sp>
          <p:nvSpPr>
            <p:cNvPr id="20" name="Rectangle 19">
              <a:extLst>
                <a:ext uri="{FF2B5EF4-FFF2-40B4-BE49-F238E27FC236}">
                  <a16:creationId xmlns:a16="http://schemas.microsoft.com/office/drawing/2014/main" id="{D5AB6428-94A6-47C1-A149-A4298626E8D1}"/>
                </a:ext>
              </a:extLst>
            </p:cNvPr>
            <p:cNvSpPr/>
            <p:nvPr/>
          </p:nvSpPr>
          <p:spPr>
            <a:xfrm>
              <a:off x="746391" y="3209774"/>
              <a:ext cx="2118729" cy="549065"/>
            </a:xfrm>
            <a:prstGeom prst="rect">
              <a:avLst/>
            </a:prstGeom>
            <a:grpFill/>
            <a:ln w="9525" cap="flat">
              <a:solidFill>
                <a:srgbClr val="95C5C9"/>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solidFill>
                    <a:srgbClr val="FFFFFF"/>
                  </a:solidFill>
                </a:rPr>
                <a:t>Werkgelegenheid</a:t>
              </a:r>
            </a:p>
          </p:txBody>
        </p:sp>
        <p:sp>
          <p:nvSpPr>
            <p:cNvPr id="21" name="Rectangle 20">
              <a:extLst>
                <a:ext uri="{FF2B5EF4-FFF2-40B4-BE49-F238E27FC236}">
                  <a16:creationId xmlns:a16="http://schemas.microsoft.com/office/drawing/2014/main" id="{26944982-FEE5-4142-8608-101E33FB021E}"/>
                </a:ext>
              </a:extLst>
            </p:cNvPr>
            <p:cNvSpPr/>
            <p:nvPr/>
          </p:nvSpPr>
          <p:spPr>
            <a:xfrm>
              <a:off x="746391" y="3847246"/>
              <a:ext cx="2118729" cy="549065"/>
            </a:xfrm>
            <a:prstGeom prst="rect">
              <a:avLst/>
            </a:prstGeom>
            <a:grpFill/>
            <a:ln w="9525" cap="flat">
              <a:solidFill>
                <a:srgbClr val="95C5C9"/>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dirty="0">
                  <a:solidFill>
                    <a:srgbClr val="FFFFFF"/>
                  </a:solidFill>
                </a:rPr>
                <a:t>Ervaren veiligheid</a:t>
              </a:r>
            </a:p>
          </p:txBody>
        </p:sp>
      </p:grpSp>
      <p:grpSp>
        <p:nvGrpSpPr>
          <p:cNvPr id="26" name="Group 25">
            <a:extLst>
              <a:ext uri="{FF2B5EF4-FFF2-40B4-BE49-F238E27FC236}">
                <a16:creationId xmlns:a16="http://schemas.microsoft.com/office/drawing/2014/main" id="{2527ABBD-D76D-4323-9F5F-0750666FDA54}"/>
              </a:ext>
            </a:extLst>
          </p:cNvPr>
          <p:cNvGrpSpPr/>
          <p:nvPr/>
        </p:nvGrpSpPr>
        <p:grpSpPr>
          <a:xfrm>
            <a:off x="740173" y="1622476"/>
            <a:ext cx="6088010" cy="238032"/>
            <a:chOff x="6096000" y="1622476"/>
            <a:chExt cx="5437188" cy="238032"/>
          </a:xfrm>
        </p:grpSpPr>
        <p:sp>
          <p:nvSpPr>
            <p:cNvPr id="27" name="Text Placeholder 5">
              <a:extLst>
                <a:ext uri="{FF2B5EF4-FFF2-40B4-BE49-F238E27FC236}">
                  <a16:creationId xmlns:a16="http://schemas.microsoft.com/office/drawing/2014/main" id="{1670E786-CCE9-44A0-8821-A807955A6B8B}"/>
                </a:ext>
              </a:extLst>
            </p:cNvPr>
            <p:cNvSpPr txBox="1">
              <a:spLocks/>
            </p:cNvSpPr>
            <p:nvPr/>
          </p:nvSpPr>
          <p:spPr>
            <a:xfrm>
              <a:off x="6099968" y="1622476"/>
              <a:ext cx="5433220"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Effecten</a:t>
              </a:r>
            </a:p>
          </p:txBody>
        </p:sp>
        <p:cxnSp>
          <p:nvCxnSpPr>
            <p:cNvPr id="28" name="Straight Connector 27">
              <a:extLst>
                <a:ext uri="{FF2B5EF4-FFF2-40B4-BE49-F238E27FC236}">
                  <a16:creationId xmlns:a16="http://schemas.microsoft.com/office/drawing/2014/main" id="{0935AEBE-2EA6-4F91-B944-205408ED1E3F}"/>
                </a:ext>
              </a:extLst>
            </p:cNvPr>
            <p:cNvCxnSpPr>
              <a:cxnSpLocks/>
            </p:cNvCxnSpPr>
            <p:nvPr/>
          </p:nvCxnSpPr>
          <p:spPr>
            <a:xfrm>
              <a:off x="6096000" y="1860508"/>
              <a:ext cx="540501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CA4B441-463D-41CC-9A4D-CCE59BA25A2B}"/>
              </a:ext>
            </a:extLst>
          </p:cNvPr>
          <p:cNvGrpSpPr/>
          <p:nvPr/>
        </p:nvGrpSpPr>
        <p:grpSpPr>
          <a:xfrm>
            <a:off x="3022452" y="1934832"/>
            <a:ext cx="3990165" cy="4373893"/>
            <a:chOff x="746391" y="1934832"/>
            <a:chExt cx="2221407" cy="2461479"/>
          </a:xfrm>
        </p:grpSpPr>
        <p:sp>
          <p:nvSpPr>
            <p:cNvPr id="31" name="Rectangle 30">
              <a:extLst>
                <a:ext uri="{FF2B5EF4-FFF2-40B4-BE49-F238E27FC236}">
                  <a16:creationId xmlns:a16="http://schemas.microsoft.com/office/drawing/2014/main" id="{25ED684F-A26D-460E-A1CB-B3899FB879B0}"/>
                </a:ext>
              </a:extLst>
            </p:cNvPr>
            <p:cNvSpPr/>
            <p:nvPr/>
          </p:nvSpPr>
          <p:spPr>
            <a:xfrm>
              <a:off x="746391" y="1934832"/>
              <a:ext cx="2221407" cy="549065"/>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dirty="0"/>
                <a:t>Sporten heeft een positief effect op gezondheid. Gezondheid is uit te drukken in toename van het aantal levensjaren in goede gezondheid.</a:t>
              </a:r>
              <a:r>
                <a:rPr lang="nl-NL" sz="1200" baseline="30000" dirty="0"/>
                <a:t>1</a:t>
              </a:r>
              <a:r>
                <a:rPr lang="nl-NL" sz="1200" dirty="0"/>
                <a:t> Aanname: 1x </a:t>
              </a:r>
              <a:r>
                <a:rPr lang="nl-NL" sz="1200" dirty="0" err="1"/>
                <a:t>pw</a:t>
              </a:r>
              <a:r>
                <a:rPr lang="nl-NL" sz="1200" dirty="0"/>
                <a:t> (meer) sporten zorgt voor 1 extra levensjaar. Gezondheidswinst komt pas aan het eind van het leven tot uiting. Buiten de scope MKBA. Directe gezondheidswinst kwalitatief opnemen.</a:t>
              </a:r>
            </a:p>
          </p:txBody>
        </p:sp>
        <p:sp>
          <p:nvSpPr>
            <p:cNvPr id="32" name="Rectangle 31">
              <a:extLst>
                <a:ext uri="{FF2B5EF4-FFF2-40B4-BE49-F238E27FC236}">
                  <a16:creationId xmlns:a16="http://schemas.microsoft.com/office/drawing/2014/main" id="{33D1527A-9D03-4A21-B837-D2D12644D619}"/>
                </a:ext>
              </a:extLst>
            </p:cNvPr>
            <p:cNvSpPr/>
            <p:nvPr/>
          </p:nvSpPr>
          <p:spPr>
            <a:xfrm>
              <a:off x="746391" y="2572303"/>
              <a:ext cx="2172448" cy="549065"/>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dirty="0"/>
                <a:t>Bewoners van de wijk Rapenburg die in het nul-scenario sporten in het dorp (reistijd 30 minuten) gaan in het projectalternatief (deels) sporten in de wijk (reistijd nihil). Aanname is dat dit gaat om 80% van de sporters. </a:t>
              </a:r>
            </a:p>
          </p:txBody>
        </p:sp>
        <p:sp>
          <p:nvSpPr>
            <p:cNvPr id="33" name="Rectangle 32">
              <a:extLst>
                <a:ext uri="{FF2B5EF4-FFF2-40B4-BE49-F238E27FC236}">
                  <a16:creationId xmlns:a16="http://schemas.microsoft.com/office/drawing/2014/main" id="{BBD8D11B-E6AB-49D5-BA03-5F15748762C5}"/>
                </a:ext>
              </a:extLst>
            </p:cNvPr>
            <p:cNvSpPr/>
            <p:nvPr/>
          </p:nvSpPr>
          <p:spPr>
            <a:xfrm>
              <a:off x="746391" y="3209774"/>
              <a:ext cx="2118729" cy="549065"/>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endParaRPr lang="nl-NL" dirty="0"/>
            </a:p>
          </p:txBody>
        </p:sp>
        <p:sp>
          <p:nvSpPr>
            <p:cNvPr id="34" name="Rectangle 33">
              <a:extLst>
                <a:ext uri="{FF2B5EF4-FFF2-40B4-BE49-F238E27FC236}">
                  <a16:creationId xmlns:a16="http://schemas.microsoft.com/office/drawing/2014/main" id="{382E89BF-A677-4D4E-B959-1BB75D9CFA7F}"/>
                </a:ext>
              </a:extLst>
            </p:cNvPr>
            <p:cNvSpPr/>
            <p:nvPr/>
          </p:nvSpPr>
          <p:spPr>
            <a:xfrm>
              <a:off x="746391" y="3847246"/>
              <a:ext cx="2172448" cy="549065"/>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dirty="0"/>
                <a:t>Een deel van de niet-sportende jongeren hangt vaak in de wijk bij de speeltuin. Dit zorgt bij een deel van de buurtbewoners voor een gevoel van onveiligheid. Wanneer een deel van hen gaat sporten in de nieuwe hal zorgt dit voor afname hangen en toename ervaren veiligheid.</a:t>
              </a:r>
            </a:p>
          </p:txBody>
        </p:sp>
      </p:grpSp>
      <p:cxnSp>
        <p:nvCxnSpPr>
          <p:cNvPr id="29" name="Straight Connector 28">
            <a:extLst>
              <a:ext uri="{FF2B5EF4-FFF2-40B4-BE49-F238E27FC236}">
                <a16:creationId xmlns:a16="http://schemas.microsoft.com/office/drawing/2014/main" id="{B7E7DF0F-99BB-463D-8E3B-3D1CEE03FC96}"/>
              </a:ext>
            </a:extLst>
          </p:cNvPr>
          <p:cNvCxnSpPr/>
          <p:nvPr/>
        </p:nvCxnSpPr>
        <p:spPr>
          <a:xfrm>
            <a:off x="740173" y="2987040"/>
            <a:ext cx="10760841" cy="0"/>
          </a:xfrm>
          <a:prstGeom prst="line">
            <a:avLst/>
          </a:prstGeom>
          <a:noFill/>
          <a:ln w="3175" cap="flat" cmpd="sng" algn="ctr">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29B206-F600-4CB0-B4EA-976DAEA9CA70}"/>
              </a:ext>
            </a:extLst>
          </p:cNvPr>
          <p:cNvCxnSpPr/>
          <p:nvPr/>
        </p:nvCxnSpPr>
        <p:spPr>
          <a:xfrm>
            <a:off x="740173" y="4114352"/>
            <a:ext cx="10760841" cy="0"/>
          </a:xfrm>
          <a:prstGeom prst="line">
            <a:avLst/>
          </a:prstGeom>
          <a:noFill/>
          <a:ln w="3175" cap="flat" cmpd="sng" algn="ctr">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A9B2A8A-2D79-4D9B-8E64-DFADA9AA7315}"/>
              </a:ext>
            </a:extLst>
          </p:cNvPr>
          <p:cNvCxnSpPr/>
          <p:nvPr/>
        </p:nvCxnSpPr>
        <p:spPr>
          <a:xfrm>
            <a:off x="740173" y="5247098"/>
            <a:ext cx="10760841" cy="0"/>
          </a:xfrm>
          <a:prstGeom prst="line">
            <a:avLst/>
          </a:prstGeom>
          <a:noFill/>
          <a:ln w="3175" cap="flat" cmpd="sng" algn="ctr">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4DF59F64-D3D8-46E5-A4B2-20144851C6A8}"/>
              </a:ext>
            </a:extLst>
          </p:cNvPr>
          <p:cNvSpPr txBox="1">
            <a:spLocks/>
          </p:cNvSpPr>
          <p:nvPr/>
        </p:nvSpPr>
        <p:spPr>
          <a:xfrm>
            <a:off x="7012617" y="1622476"/>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1</a:t>
            </a:r>
          </a:p>
        </p:txBody>
      </p:sp>
      <p:graphicFrame>
        <p:nvGraphicFramePr>
          <p:cNvPr id="53" name="Chart 52">
            <a:extLst>
              <a:ext uri="{FF2B5EF4-FFF2-40B4-BE49-F238E27FC236}">
                <a16:creationId xmlns:a16="http://schemas.microsoft.com/office/drawing/2014/main" id="{F139F0B0-81E0-4E39-927C-CDBA67EFB3FF}"/>
              </a:ext>
            </a:extLst>
          </p:cNvPr>
          <p:cNvGraphicFramePr/>
          <p:nvPr>
            <p:custDataLst>
              <p:tags r:id="rId3"/>
            </p:custDataLst>
            <p:extLst>
              <p:ext uri="{D42A27DB-BD31-4B8C-83A1-F6EECF244321}">
                <p14:modId xmlns:p14="http://schemas.microsoft.com/office/powerpoint/2010/main" val="3833345107"/>
              </p:ext>
            </p:extLst>
          </p:nvPr>
        </p:nvGraphicFramePr>
        <p:xfrm>
          <a:off x="6975475" y="1928813"/>
          <a:ext cx="4638675" cy="1084262"/>
        </p:xfrm>
        <a:graphic>
          <a:graphicData uri="http://schemas.openxmlformats.org/drawingml/2006/chart">
            <c:chart xmlns:c="http://schemas.openxmlformats.org/drawingml/2006/chart" xmlns:r="http://schemas.openxmlformats.org/officeDocument/2006/relationships" r:id="rId16"/>
          </a:graphicData>
        </a:graphic>
      </p:graphicFrame>
      <p:sp>
        <p:nvSpPr>
          <p:cNvPr id="143"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gray">
          <a:xfrm>
            <a:off x="9145588" y="2678113"/>
            <a:ext cx="298450" cy="192088"/>
          </a:xfrm>
          <a:prstGeom prst="rect">
            <a:avLst/>
          </a:prstGeom>
          <a:noFill/>
          <a:ln>
            <a:noFill/>
          </a:ln>
          <a:effectLst/>
          <a:extLst>
            <a:ext uri="{909E8E84-426E-40DD-AFC4-6F175D3DCCD1}">
              <a14:hiddenFill xmlns:a14="http://schemas.microsoft.com/office/drawing/2010/main">
                <a:solidFill>
                  <a:srgbClr val="DBDBDB"/>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noProof="0" dirty="0">
                <a:solidFill>
                  <a:schemeClr val="tx1"/>
                </a:solidFill>
                <a:latin typeface="+mn-lt"/>
              </a:rPr>
              <a:t>PM</a:t>
            </a:r>
          </a:p>
        </p:txBody>
      </p:sp>
      <p:sp>
        <p:nvSpPr>
          <p:cNvPr id="121"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10039350" y="2678113"/>
            <a:ext cx="298450" cy="192088"/>
          </a:xfrm>
          <a:prstGeom prst="rect">
            <a:avLst/>
          </a:prstGeom>
          <a:noFill/>
          <a:ln>
            <a:noFill/>
          </a:ln>
          <a:effectLst/>
          <a:extLst>
            <a:ext uri="{909E8E84-426E-40DD-AFC4-6F175D3DCCD1}">
              <a14:hiddenFill xmlns:a14="http://schemas.microsoft.com/office/drawing/2010/main">
                <a:solidFill>
                  <a:srgbClr val="DBDBDB"/>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noProof="0" dirty="0">
                <a:solidFill>
                  <a:schemeClr val="tx1"/>
                </a:solidFill>
                <a:latin typeface="+mn-lt"/>
              </a:rPr>
              <a:t>PM</a:t>
            </a:r>
          </a:p>
        </p:txBody>
      </p:sp>
      <p:sp>
        <p:nvSpPr>
          <p:cNvPr id="149"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10934700" y="2678113"/>
            <a:ext cx="298450" cy="192088"/>
          </a:xfrm>
          <a:prstGeom prst="rect">
            <a:avLst/>
          </a:prstGeom>
          <a:noFill/>
          <a:ln>
            <a:noFill/>
          </a:ln>
          <a:effectLst/>
          <a:extLst>
            <a:ext uri="{909E8E84-426E-40DD-AFC4-6F175D3DCCD1}">
              <a14:hiddenFill xmlns:a14="http://schemas.microsoft.com/office/drawing/2010/main">
                <a:solidFill>
                  <a:srgbClr val="DBDBDB"/>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noProof="0" dirty="0">
                <a:solidFill>
                  <a:schemeClr val="tx1"/>
                </a:solidFill>
                <a:latin typeface="+mn-lt"/>
              </a:rPr>
              <a:t>PM</a:t>
            </a:r>
          </a:p>
        </p:txBody>
      </p:sp>
      <p:sp>
        <p:nvSpPr>
          <p:cNvPr id="78" name="Text Placeholder 5">
            <a:extLst>
              <a:ext uri="{FF2B5EF4-FFF2-40B4-BE49-F238E27FC236}">
                <a16:creationId xmlns:a16="http://schemas.microsoft.com/office/drawing/2014/main" id="{FB1ACE7D-63BC-4568-97BD-105CF40AA161}"/>
              </a:ext>
            </a:extLst>
          </p:cNvPr>
          <p:cNvSpPr txBox="1">
            <a:spLocks/>
          </p:cNvSpPr>
          <p:nvPr/>
        </p:nvSpPr>
        <p:spPr>
          <a:xfrm>
            <a:off x="7921302" y="1622476"/>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2</a:t>
            </a:r>
          </a:p>
        </p:txBody>
      </p:sp>
      <p:sp>
        <p:nvSpPr>
          <p:cNvPr id="79" name="Text Placeholder 5">
            <a:extLst>
              <a:ext uri="{FF2B5EF4-FFF2-40B4-BE49-F238E27FC236}">
                <a16:creationId xmlns:a16="http://schemas.microsoft.com/office/drawing/2014/main" id="{E1AD1E07-FA43-4FFD-8486-25E939665445}"/>
              </a:ext>
            </a:extLst>
          </p:cNvPr>
          <p:cNvSpPr txBox="1">
            <a:spLocks/>
          </p:cNvSpPr>
          <p:nvPr/>
        </p:nvSpPr>
        <p:spPr>
          <a:xfrm>
            <a:off x="8859040" y="1622476"/>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3</a:t>
            </a:r>
          </a:p>
        </p:txBody>
      </p:sp>
      <p:sp>
        <p:nvSpPr>
          <p:cNvPr id="80" name="Text Placeholder 5">
            <a:extLst>
              <a:ext uri="{FF2B5EF4-FFF2-40B4-BE49-F238E27FC236}">
                <a16:creationId xmlns:a16="http://schemas.microsoft.com/office/drawing/2014/main" id="{37AFA841-2BB9-4710-B6E4-73AF606AB803}"/>
              </a:ext>
            </a:extLst>
          </p:cNvPr>
          <p:cNvSpPr txBox="1">
            <a:spLocks/>
          </p:cNvSpPr>
          <p:nvPr/>
        </p:nvSpPr>
        <p:spPr>
          <a:xfrm>
            <a:off x="9776275" y="1622476"/>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4</a:t>
            </a:r>
          </a:p>
        </p:txBody>
      </p:sp>
      <p:sp>
        <p:nvSpPr>
          <p:cNvPr id="81" name="Text Placeholder 5">
            <a:extLst>
              <a:ext uri="{FF2B5EF4-FFF2-40B4-BE49-F238E27FC236}">
                <a16:creationId xmlns:a16="http://schemas.microsoft.com/office/drawing/2014/main" id="{CD73AC39-E1E3-456A-896E-A7DD8AB8E686}"/>
              </a:ext>
            </a:extLst>
          </p:cNvPr>
          <p:cNvSpPr txBox="1">
            <a:spLocks/>
          </p:cNvSpPr>
          <p:nvPr/>
        </p:nvSpPr>
        <p:spPr>
          <a:xfrm>
            <a:off x="10653727" y="1622476"/>
            <a:ext cx="820743" cy="238032"/>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dirty="0"/>
              <a:t>Jaar 5</a:t>
            </a:r>
          </a:p>
        </p:txBody>
      </p:sp>
      <p:graphicFrame>
        <p:nvGraphicFramePr>
          <p:cNvPr id="54" name="Chart 53">
            <a:extLst>
              <a:ext uri="{FF2B5EF4-FFF2-40B4-BE49-F238E27FC236}">
                <a16:creationId xmlns:a16="http://schemas.microsoft.com/office/drawing/2014/main" id="{05FEAD3E-FEE4-4929-B861-E4A2FFA50D40}"/>
              </a:ext>
            </a:extLst>
          </p:cNvPr>
          <p:cNvGraphicFramePr/>
          <p:nvPr>
            <p:custDataLst>
              <p:tags r:id="rId7"/>
            </p:custDataLst>
            <p:extLst>
              <p:ext uri="{D42A27DB-BD31-4B8C-83A1-F6EECF244321}">
                <p14:modId xmlns:p14="http://schemas.microsoft.com/office/powerpoint/2010/main" val="1047814459"/>
              </p:ext>
            </p:extLst>
          </p:nvPr>
        </p:nvGraphicFramePr>
        <p:xfrm>
          <a:off x="6924675" y="3084513"/>
          <a:ext cx="4689475" cy="108426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5" name="Chart 54">
            <a:extLst>
              <a:ext uri="{FF2B5EF4-FFF2-40B4-BE49-F238E27FC236}">
                <a16:creationId xmlns:a16="http://schemas.microsoft.com/office/drawing/2014/main" id="{1DEF168E-29EB-4351-AF22-2F7ABEFFD504}"/>
              </a:ext>
            </a:extLst>
          </p:cNvPr>
          <p:cNvGraphicFramePr/>
          <p:nvPr>
            <p:custDataLst>
              <p:tags r:id="rId8"/>
            </p:custDataLst>
            <p:extLst>
              <p:ext uri="{D42A27DB-BD31-4B8C-83A1-F6EECF244321}">
                <p14:modId xmlns:p14="http://schemas.microsoft.com/office/powerpoint/2010/main" val="1172427591"/>
              </p:ext>
            </p:extLst>
          </p:nvPr>
        </p:nvGraphicFramePr>
        <p:xfrm>
          <a:off x="6915150" y="4244975"/>
          <a:ext cx="4689475" cy="1084263"/>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6" name="Chart 55">
            <a:extLst>
              <a:ext uri="{FF2B5EF4-FFF2-40B4-BE49-F238E27FC236}">
                <a16:creationId xmlns:a16="http://schemas.microsoft.com/office/drawing/2014/main" id="{1C11F42E-5667-4880-8038-430055FBC536}"/>
              </a:ext>
            </a:extLst>
          </p:cNvPr>
          <p:cNvGraphicFramePr/>
          <p:nvPr>
            <p:custDataLst>
              <p:tags r:id="rId9"/>
            </p:custDataLst>
            <p:extLst>
              <p:ext uri="{D42A27DB-BD31-4B8C-83A1-F6EECF244321}">
                <p14:modId xmlns:p14="http://schemas.microsoft.com/office/powerpoint/2010/main" val="1636538287"/>
              </p:ext>
            </p:extLst>
          </p:nvPr>
        </p:nvGraphicFramePr>
        <p:xfrm>
          <a:off x="6924675" y="5287963"/>
          <a:ext cx="4689475" cy="1084262"/>
        </p:xfrm>
        <a:graphic>
          <a:graphicData uri="http://schemas.openxmlformats.org/drawingml/2006/chart">
            <c:chart xmlns:c="http://schemas.openxmlformats.org/drawingml/2006/chart" xmlns:r="http://schemas.openxmlformats.org/officeDocument/2006/relationships" r:id="rId19"/>
          </a:graphicData>
        </a:graphic>
      </p:graphicFrame>
      <p:sp>
        <p:nvSpPr>
          <p:cNvPr id="87"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gray">
          <a:xfrm>
            <a:off x="9118600" y="6037263"/>
            <a:ext cx="298450" cy="192088"/>
          </a:xfrm>
          <a:prstGeom prst="rect">
            <a:avLst/>
          </a:prstGeom>
          <a:noFill/>
          <a:ln>
            <a:noFill/>
          </a:ln>
          <a:effectLst/>
          <a:extLst>
            <a:ext uri="{909E8E84-426E-40DD-AFC4-6F175D3DCCD1}">
              <a14:hiddenFill xmlns:a14="http://schemas.microsoft.com/office/drawing/2010/main">
                <a:solidFill>
                  <a:srgbClr val="DBDBDB"/>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dirty="0">
                <a:solidFill>
                  <a:schemeClr val="tx1"/>
                </a:solidFill>
                <a:effectLst/>
                <a:latin typeface="+mn-lt"/>
              </a:rPr>
              <a:t>PM</a:t>
            </a:r>
            <a:endParaRPr lang="nl-NL" noProof="0" dirty="0">
              <a:solidFill>
                <a:schemeClr val="tx1"/>
              </a:solidFill>
              <a:latin typeface="+mn-lt"/>
            </a:endParaRPr>
          </a:p>
        </p:txBody>
      </p:sp>
      <p:sp>
        <p:nvSpPr>
          <p:cNvPr id="93"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10023475" y="6037263"/>
            <a:ext cx="298450" cy="192088"/>
          </a:xfrm>
          <a:prstGeom prst="rect">
            <a:avLst/>
          </a:prstGeom>
          <a:noFill/>
          <a:ln>
            <a:noFill/>
          </a:ln>
          <a:effectLst/>
          <a:extLst>
            <a:ext uri="{909E8E84-426E-40DD-AFC4-6F175D3DCCD1}">
              <a14:hiddenFill xmlns:a14="http://schemas.microsoft.com/office/drawing/2010/main">
                <a:solidFill>
                  <a:srgbClr val="DBDBDB"/>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dirty="0">
                <a:solidFill>
                  <a:schemeClr val="tx1"/>
                </a:solidFill>
                <a:effectLst/>
                <a:latin typeface="+mn-lt"/>
              </a:rPr>
              <a:t>PM</a:t>
            </a:r>
            <a:endParaRPr lang="nl-NL" noProof="0" dirty="0">
              <a:solidFill>
                <a:schemeClr val="tx1"/>
              </a:solidFill>
              <a:latin typeface="+mn-lt"/>
            </a:endParaRPr>
          </a:p>
        </p:txBody>
      </p:sp>
      <p:sp>
        <p:nvSpPr>
          <p:cNvPr id="106"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gray">
          <a:xfrm>
            <a:off x="10928350" y="6037263"/>
            <a:ext cx="298450" cy="192088"/>
          </a:xfrm>
          <a:prstGeom prst="rect">
            <a:avLst/>
          </a:prstGeom>
          <a:noFill/>
          <a:ln>
            <a:noFill/>
          </a:ln>
          <a:effectLst/>
          <a:extLst>
            <a:ext uri="{909E8E84-426E-40DD-AFC4-6F175D3DCCD1}">
              <a14:hiddenFill xmlns:a14="http://schemas.microsoft.com/office/drawing/2010/main">
                <a:solidFill>
                  <a:srgbClr val="DBDBDB"/>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dirty="0">
                <a:solidFill>
                  <a:schemeClr val="tx1"/>
                </a:solidFill>
                <a:effectLst/>
                <a:latin typeface="+mn-lt"/>
              </a:rPr>
              <a:t>PM</a:t>
            </a:r>
            <a:endParaRPr lang="nl-NL" noProof="0" dirty="0">
              <a:solidFill>
                <a:schemeClr val="tx1"/>
              </a:solidFill>
              <a:latin typeface="+mn-lt"/>
            </a:endParaRPr>
          </a:p>
        </p:txBody>
      </p:sp>
      <p:cxnSp>
        <p:nvCxnSpPr>
          <p:cNvPr id="98" name="Straight Connector 97">
            <a:extLst>
              <a:ext uri="{FF2B5EF4-FFF2-40B4-BE49-F238E27FC236}">
                <a16:creationId xmlns:a16="http://schemas.microsoft.com/office/drawing/2014/main" id="{F068E70C-3A75-4D78-A84D-4A27A840A6DB}"/>
              </a:ext>
            </a:extLst>
          </p:cNvPr>
          <p:cNvCxnSpPr>
            <a:cxnSpLocks/>
          </p:cNvCxnSpPr>
          <p:nvPr/>
        </p:nvCxnSpPr>
        <p:spPr>
          <a:xfrm>
            <a:off x="7118411" y="1860508"/>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6AF71F1-B2FD-493D-B7E1-549BC5855D1D}"/>
              </a:ext>
            </a:extLst>
          </p:cNvPr>
          <p:cNvCxnSpPr>
            <a:cxnSpLocks/>
          </p:cNvCxnSpPr>
          <p:nvPr/>
        </p:nvCxnSpPr>
        <p:spPr>
          <a:xfrm>
            <a:off x="8027096" y="1860508"/>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196971-0794-4BFD-961E-F07299EFAFA9}"/>
              </a:ext>
            </a:extLst>
          </p:cNvPr>
          <p:cNvCxnSpPr>
            <a:cxnSpLocks/>
          </p:cNvCxnSpPr>
          <p:nvPr/>
        </p:nvCxnSpPr>
        <p:spPr>
          <a:xfrm>
            <a:off x="8964834" y="1860508"/>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C05DCD5-6AC9-42DB-B8B4-5ABCF6A153E1}"/>
              </a:ext>
            </a:extLst>
          </p:cNvPr>
          <p:cNvCxnSpPr>
            <a:cxnSpLocks/>
          </p:cNvCxnSpPr>
          <p:nvPr/>
        </p:nvCxnSpPr>
        <p:spPr>
          <a:xfrm>
            <a:off x="9875973" y="1860508"/>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152D26F-5686-4DFC-A417-53182BE7B835}"/>
              </a:ext>
            </a:extLst>
          </p:cNvPr>
          <p:cNvCxnSpPr>
            <a:cxnSpLocks/>
          </p:cNvCxnSpPr>
          <p:nvPr/>
        </p:nvCxnSpPr>
        <p:spPr>
          <a:xfrm>
            <a:off x="10751901" y="1860508"/>
            <a:ext cx="609154"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679A1AD-DA30-4BD8-AE72-ACE9A8EA1A97}"/>
              </a:ext>
            </a:extLst>
          </p:cNvPr>
          <p:cNvSpPr/>
          <p:nvPr/>
        </p:nvSpPr>
        <p:spPr>
          <a:xfrm>
            <a:off x="3022452" y="4162835"/>
            <a:ext cx="3805731" cy="1084262"/>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dirty="0"/>
              <a:t>De bouw van de sporthal kan zorgen voor toename (incidentele) regionale werkgelegenheid in de bouw. Echter wordt aangenomen dat de aannemer niet uit de regio komt. De sporthal wordt beheerd door vrijwilligers onder leiding van één (betaalde) beheerder. </a:t>
            </a:r>
          </a:p>
        </p:txBody>
      </p:sp>
      <p:sp>
        <p:nvSpPr>
          <p:cNvPr id="286" name="Right Brace 285">
            <a:extLst>
              <a:ext uri="{FF2B5EF4-FFF2-40B4-BE49-F238E27FC236}">
                <a16:creationId xmlns:a16="http://schemas.microsoft.com/office/drawing/2014/main" id="{4C19F200-EDC9-4D69-A73A-D4A9A14AA96F}"/>
              </a:ext>
            </a:extLst>
          </p:cNvPr>
          <p:cNvSpPr/>
          <p:nvPr/>
        </p:nvSpPr>
        <p:spPr>
          <a:xfrm rot="5400000">
            <a:off x="7860644" y="1508507"/>
            <a:ext cx="156080" cy="15374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8" name="Rectangle 57">
            <a:extLst>
              <a:ext uri="{FF2B5EF4-FFF2-40B4-BE49-F238E27FC236}">
                <a16:creationId xmlns:a16="http://schemas.microsoft.com/office/drawing/2014/main" id="{89AB2156-D469-4BE5-9092-24CE708F2095}"/>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sp>
        <p:nvSpPr>
          <p:cNvPr id="60" name="Footer Placeholder 4">
            <a:extLst>
              <a:ext uri="{FF2B5EF4-FFF2-40B4-BE49-F238E27FC236}">
                <a16:creationId xmlns:a16="http://schemas.microsoft.com/office/drawing/2014/main" id="{BFC9EF64-DD14-4F45-860C-9BC59C5ED38F}"/>
              </a:ext>
            </a:extLst>
          </p:cNvPr>
          <p:cNvSpPr>
            <a:spLocks noGrp="1"/>
          </p:cNvSpPr>
          <p:nvPr>
            <p:ph type="ftr" sz="quarter" idx="3"/>
          </p:nvPr>
        </p:nvSpPr>
        <p:spPr>
          <a:xfrm>
            <a:off x="661800" y="6686783"/>
            <a:ext cx="10868400" cy="122400"/>
          </a:xfrm>
        </p:spPr>
        <p:txBody>
          <a:bodyPr/>
          <a:lstStyle/>
          <a:p>
            <a:r>
              <a:rPr lang="nl-NL" dirty="0"/>
              <a:t>Bron: It’s Public projectervaring</a:t>
            </a:r>
          </a:p>
        </p:txBody>
      </p:sp>
      <p:grpSp>
        <p:nvGrpSpPr>
          <p:cNvPr id="61" name="Group 60">
            <a:extLst>
              <a:ext uri="{FF2B5EF4-FFF2-40B4-BE49-F238E27FC236}">
                <a16:creationId xmlns:a16="http://schemas.microsoft.com/office/drawing/2014/main" id="{24A4265B-6569-4D81-A1BE-1C76EFDEFC4D}"/>
              </a:ext>
            </a:extLst>
          </p:cNvPr>
          <p:cNvGrpSpPr/>
          <p:nvPr/>
        </p:nvGrpSpPr>
        <p:grpSpPr>
          <a:xfrm>
            <a:off x="696954" y="48817"/>
            <a:ext cx="180000" cy="180000"/>
            <a:chOff x="6724374" y="4528225"/>
            <a:chExt cx="392176" cy="392176"/>
          </a:xfrm>
        </p:grpSpPr>
        <p:sp>
          <p:nvSpPr>
            <p:cNvPr id="62" name="Oval 61">
              <a:extLst>
                <a:ext uri="{FF2B5EF4-FFF2-40B4-BE49-F238E27FC236}">
                  <a16:creationId xmlns:a16="http://schemas.microsoft.com/office/drawing/2014/main" id="{1EEB3D72-1137-491C-B401-885CF095DD38}"/>
                </a:ext>
              </a:extLst>
            </p:cNvPr>
            <p:cNvSpPr/>
            <p:nvPr/>
          </p:nvSpPr>
          <p:spPr>
            <a:xfrm>
              <a:off x="6724374" y="4528225"/>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63" name="Graphic 62" descr="Cause And Effect with solid fill">
              <a:extLst>
                <a:ext uri="{FF2B5EF4-FFF2-40B4-BE49-F238E27FC236}">
                  <a16:creationId xmlns:a16="http://schemas.microsoft.com/office/drawing/2014/main" id="{2D1C82E9-C3F6-4BF2-8A48-B98A73EBB3C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796869" y="4583607"/>
              <a:ext cx="273453" cy="273453"/>
            </a:xfrm>
            <a:prstGeom prst="rect">
              <a:avLst/>
            </a:prstGeom>
          </p:spPr>
        </p:pic>
      </p:grpSp>
      <p:sp>
        <p:nvSpPr>
          <p:cNvPr id="64" name="Rectangle 63">
            <a:extLst>
              <a:ext uri="{FF2B5EF4-FFF2-40B4-BE49-F238E27FC236}">
                <a16:creationId xmlns:a16="http://schemas.microsoft.com/office/drawing/2014/main" id="{91E2F63A-35EE-4060-91FB-D08CA0BD49BE}"/>
              </a:ext>
            </a:extLst>
          </p:cNvPr>
          <p:cNvSpPr/>
          <p:nvPr/>
        </p:nvSpPr>
        <p:spPr>
          <a:xfrm>
            <a:off x="897440" y="47283"/>
            <a:ext cx="2131509"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l">
              <a:buNone/>
            </a:pPr>
            <a:r>
              <a:rPr lang="nl-NL" sz="1200" b="1" dirty="0"/>
              <a:t>5. In kaart brengen en waarderen van effecten</a:t>
            </a:r>
          </a:p>
        </p:txBody>
      </p:sp>
    </p:spTree>
    <p:extLst>
      <p:ext uri="{BB962C8B-B14F-4D97-AF65-F5344CB8AC3E}">
        <p14:creationId xmlns:p14="http://schemas.microsoft.com/office/powerpoint/2010/main" val="301349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1"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a:solidFill>
            <a:srgbClr val="F2F7F8"/>
          </a:solidFill>
          <a:ln w="9525">
            <a:solidFill>
              <a:srgbClr val="22777B"/>
            </a:solidFill>
          </a:ln>
        </p:spPr>
        <p:txBody>
          <a:bodyPr/>
          <a:lstStyle/>
          <a:p>
            <a:pPr marL="0" indent="0">
              <a:lnSpc>
                <a:spcPct val="100000"/>
              </a:lnSpc>
              <a:spcBef>
                <a:spcPts val="600"/>
              </a:spcBef>
              <a:buNone/>
            </a:pPr>
            <a:r>
              <a:rPr lang="nl-NL" dirty="0"/>
              <a:t>Een lichtere variant van een MKBA baseert zich (groten)deels op aannames. Zowel in het opstellen van het nul-scenario als het beleidsalternatief is waarschijnlijk niet alle informatie beschikbaar of betrouwbaar. </a:t>
            </a:r>
          </a:p>
          <a:p>
            <a:pPr>
              <a:lnSpc>
                <a:spcPct val="100000"/>
              </a:lnSpc>
              <a:spcBef>
                <a:spcPts val="600"/>
              </a:spcBef>
            </a:pPr>
            <a:r>
              <a:rPr lang="nl-NL" dirty="0"/>
              <a:t>Juist bij een dergelijke (lichte) MKBA is het raadzaam om veel aandacht te besteden aan het in kaart te brengen van ontbrekende informatie en onzekerheden. Door deze witte vlekken inzichtelijk te maken wordt het duidelijk op welke gebieden aanvullend onderzoek nut of noodzaak is. </a:t>
            </a:r>
          </a:p>
          <a:p>
            <a:pPr>
              <a:lnSpc>
                <a:spcPct val="100000"/>
              </a:lnSpc>
              <a:spcBef>
                <a:spcPts val="600"/>
              </a:spcBef>
            </a:pPr>
            <a:r>
              <a:rPr lang="nl-NL" dirty="0"/>
              <a:t>Laat ook zien wat het effect van deze onzekerheden is op de uitkomst van de MKBA. Grote onzekerheden kunnen worden geadresseerd door met verschillende scenario’s te werken. </a:t>
            </a:r>
          </a:p>
          <a:p>
            <a:pPr marL="0" indent="0">
              <a:lnSpc>
                <a:spcPct val="100000"/>
              </a:lnSpc>
              <a:spcBef>
                <a:spcPts val="600"/>
              </a:spcBef>
              <a:buNone/>
            </a:pPr>
            <a:endParaRPr lang="nl-NL" dirty="0"/>
          </a:p>
          <a:p>
            <a:pPr marL="0" indent="0">
              <a:lnSpc>
                <a:spcPct val="100000"/>
              </a:lnSpc>
              <a:spcBef>
                <a:spcPts val="600"/>
              </a:spcBef>
              <a:buNone/>
            </a:pPr>
            <a:endParaRPr lang="nl-NL" dirty="0"/>
          </a:p>
          <a:p>
            <a:pPr marL="0" indent="0">
              <a:lnSpc>
                <a:spcPct val="100000"/>
              </a:lnSpc>
              <a:spcBef>
                <a:spcPts val="600"/>
              </a:spcBef>
              <a:buNone/>
            </a:pPr>
            <a:endParaRPr lang="nl-NL" u="sng" dirty="0"/>
          </a:p>
        </p:txBody>
      </p:sp>
      <p:sp>
        <p:nvSpPr>
          <p:cNvPr id="8" name="Text Placeholder 7">
            <a:extLst>
              <a:ext uri="{FF2B5EF4-FFF2-40B4-BE49-F238E27FC236}">
                <a16:creationId xmlns:a16="http://schemas.microsoft.com/office/drawing/2014/main" id="{1FBC0CFF-84B5-4259-9C9D-AA94120561B6}"/>
              </a:ext>
            </a:extLst>
          </p:cNvPr>
          <p:cNvSpPr>
            <a:spLocks noGrp="1"/>
          </p:cNvSpPr>
          <p:nvPr>
            <p:ph type="body" sz="quarter" idx="30"/>
          </p:nvPr>
        </p:nvSpPr>
        <p:spPr>
          <a:ln w="9525"/>
        </p:spPr>
        <p:txBody>
          <a:bodyPr/>
          <a:lstStyle/>
          <a:p>
            <a:r>
              <a:rPr lang="nl-NL" dirty="0">
                <a:solidFill>
                  <a:srgbClr val="FFFFFF"/>
                </a:solidFill>
              </a:rPr>
              <a:t>Toelichting witte vlekken</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Breng in kaart wat je nog niet zeker weet en wat de invloed daarvan is</a:t>
            </a:r>
          </a:p>
        </p:txBody>
      </p:sp>
      <p:sp>
        <p:nvSpPr>
          <p:cNvPr id="4" name="Text Placeholder 3">
            <a:extLst>
              <a:ext uri="{FF2B5EF4-FFF2-40B4-BE49-F238E27FC236}">
                <a16:creationId xmlns:a16="http://schemas.microsoft.com/office/drawing/2014/main" id="{EE47527A-7B71-4B7D-B4F6-D268BDDD0F6E}"/>
              </a:ext>
            </a:extLst>
          </p:cNvPr>
          <p:cNvSpPr>
            <a:spLocks noGrp="1"/>
          </p:cNvSpPr>
          <p:nvPr>
            <p:ph type="body" sz="quarter" idx="20"/>
          </p:nvPr>
        </p:nvSpPr>
        <p:spPr/>
        <p:txBody>
          <a:bodyPr/>
          <a:lstStyle/>
          <a:p>
            <a:endParaRPr lang="nl-NL"/>
          </a:p>
        </p:txBody>
      </p:sp>
      <p:sp>
        <p:nvSpPr>
          <p:cNvPr id="22" name="Footer Placeholder 4">
            <a:extLst>
              <a:ext uri="{FF2B5EF4-FFF2-40B4-BE49-F238E27FC236}">
                <a16:creationId xmlns:a16="http://schemas.microsoft.com/office/drawing/2014/main" id="{D51CBFEE-5E51-46CB-AE09-BF4863DB27A0}"/>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21</a:t>
            </a:fld>
            <a:endParaRPr lang="nl-NL" noProof="0" dirty="0"/>
          </a:p>
        </p:txBody>
      </p:sp>
      <p:grpSp>
        <p:nvGrpSpPr>
          <p:cNvPr id="15" name="Group 14">
            <a:extLst>
              <a:ext uri="{FF2B5EF4-FFF2-40B4-BE49-F238E27FC236}">
                <a16:creationId xmlns:a16="http://schemas.microsoft.com/office/drawing/2014/main" id="{9D8670D1-B08D-413A-A3BE-E034E6D19AB0}"/>
              </a:ext>
            </a:extLst>
          </p:cNvPr>
          <p:cNvGrpSpPr/>
          <p:nvPr/>
        </p:nvGrpSpPr>
        <p:grpSpPr>
          <a:xfrm>
            <a:off x="696954" y="48817"/>
            <a:ext cx="180000" cy="180000"/>
            <a:chOff x="6724374" y="5104186"/>
            <a:chExt cx="392176" cy="392176"/>
          </a:xfrm>
        </p:grpSpPr>
        <p:sp>
          <p:nvSpPr>
            <p:cNvPr id="16" name="Oval 15">
              <a:extLst>
                <a:ext uri="{FF2B5EF4-FFF2-40B4-BE49-F238E27FC236}">
                  <a16:creationId xmlns:a16="http://schemas.microsoft.com/office/drawing/2014/main" id="{211E9DAA-14E4-41DE-8332-53B2FDF84033}"/>
                </a:ext>
              </a:extLst>
            </p:cNvPr>
            <p:cNvSpPr/>
            <p:nvPr/>
          </p:nvSpPr>
          <p:spPr>
            <a:xfrm>
              <a:off x="6724374" y="5104186"/>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7" name="Graphic 16" descr="Warning with solid fill">
              <a:extLst>
                <a:ext uri="{FF2B5EF4-FFF2-40B4-BE49-F238E27FC236}">
                  <a16:creationId xmlns:a16="http://schemas.microsoft.com/office/drawing/2014/main" id="{E9649FE0-A129-4B93-B82B-540A554EB1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15687" y="5182129"/>
              <a:ext cx="204249" cy="204249"/>
            </a:xfrm>
            <a:prstGeom prst="rect">
              <a:avLst/>
            </a:prstGeom>
          </p:spPr>
        </p:pic>
      </p:grpSp>
      <p:sp>
        <p:nvSpPr>
          <p:cNvPr id="21" name="Rectangle 20">
            <a:extLst>
              <a:ext uri="{FF2B5EF4-FFF2-40B4-BE49-F238E27FC236}">
                <a16:creationId xmlns:a16="http://schemas.microsoft.com/office/drawing/2014/main" id="{615DC11B-AD85-4FDE-B2DD-D0C2F75BDB6A}"/>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sp>
        <p:nvSpPr>
          <p:cNvPr id="27" name="Rectangle 26">
            <a:extLst>
              <a:ext uri="{FF2B5EF4-FFF2-40B4-BE49-F238E27FC236}">
                <a16:creationId xmlns:a16="http://schemas.microsoft.com/office/drawing/2014/main" id="{523A04C2-4A84-4D92-A76A-280E247BC0C1}"/>
              </a:ext>
            </a:extLst>
          </p:cNvPr>
          <p:cNvSpPr/>
          <p:nvPr/>
        </p:nvSpPr>
        <p:spPr>
          <a:xfrm>
            <a:off x="897440" y="47283"/>
            <a:ext cx="2131509"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l">
              <a:buNone/>
            </a:pPr>
            <a:r>
              <a:rPr lang="nl-NL" sz="1200" b="1" dirty="0"/>
              <a:t>6. Witte vlekken</a:t>
            </a:r>
          </a:p>
        </p:txBody>
      </p:sp>
      <p:sp>
        <p:nvSpPr>
          <p:cNvPr id="28" name="Content Placeholder 12">
            <a:extLst>
              <a:ext uri="{FF2B5EF4-FFF2-40B4-BE49-F238E27FC236}">
                <a16:creationId xmlns:a16="http://schemas.microsoft.com/office/drawing/2014/main" id="{6C4A7539-88C2-4F24-8ED1-0F36A87E4776}"/>
              </a:ext>
            </a:extLst>
          </p:cNvPr>
          <p:cNvSpPr>
            <a:spLocks noGrp="1"/>
          </p:cNvSpPr>
          <p:nvPr>
            <p:ph sz="quarter" idx="35"/>
          </p:nvPr>
        </p:nvSpPr>
        <p:spPr>
          <a:xfrm>
            <a:off x="6237221" y="2059963"/>
            <a:ext cx="5292000" cy="4284000"/>
          </a:xfrm>
          <a:ln>
            <a:noFill/>
          </a:ln>
        </p:spPr>
        <p:txBody>
          <a:bodyPr/>
          <a:lstStyle/>
          <a:p>
            <a:pPr marL="0" indent="0">
              <a:spcBef>
                <a:spcPts val="600"/>
              </a:spcBef>
              <a:buNone/>
            </a:pPr>
            <a:endParaRPr lang="nl-NL" dirty="0"/>
          </a:p>
          <a:p>
            <a:pPr>
              <a:spcBef>
                <a:spcPts val="600"/>
              </a:spcBef>
            </a:pPr>
            <a:r>
              <a:rPr lang="nl-NL" dirty="0"/>
              <a:t>Beperkt inzicht in (de drijvers van) ontwikkeling sportdeelname in het nul-scenario, binnen de groep van 14-18 jarigen én daarbuiten.</a:t>
            </a:r>
          </a:p>
          <a:p>
            <a:pPr>
              <a:spcBef>
                <a:spcPts val="600"/>
              </a:spcBef>
            </a:pPr>
            <a:r>
              <a:rPr lang="nl-NL" dirty="0"/>
              <a:t>Beperkt inzicht in het effect van de extra buslijn op sportdeelname en (onbedoeld) effect op het aandeel leerlingen dat op de fiets naar school gaat.</a:t>
            </a:r>
          </a:p>
          <a:p>
            <a:pPr>
              <a:spcBef>
                <a:spcPts val="600"/>
              </a:spcBef>
            </a:pPr>
            <a:r>
              <a:rPr lang="nl-NL" dirty="0"/>
              <a:t>Beperkt inzicht in het effect van een sporthal in de buurt op de sportdeelname. In berekening uitgegaan van 30% op basis van andere gemeente. Vergelijking gaat niet helemaal op.</a:t>
            </a:r>
          </a:p>
          <a:p>
            <a:pPr>
              <a:spcBef>
                <a:spcPts val="600"/>
              </a:spcBef>
            </a:pPr>
            <a:r>
              <a:rPr lang="nl-NL" dirty="0"/>
              <a:t>Beperkt inzicht in exacte effect van (meer) sporten op gezondheid en mogelijke afname zorggebruik (sport als preventie).</a:t>
            </a:r>
          </a:p>
          <a:p>
            <a:pPr>
              <a:spcBef>
                <a:spcPts val="600"/>
              </a:spcBef>
            </a:pPr>
            <a:r>
              <a:rPr lang="nl-NL" dirty="0"/>
              <a:t>Beperkt inzicht in effect nieuwe sporthal op exploitatie bestaande sporthal.</a:t>
            </a:r>
          </a:p>
          <a:p>
            <a:pPr marL="0" indent="0">
              <a:spcBef>
                <a:spcPts val="600"/>
              </a:spcBef>
              <a:buNone/>
            </a:pPr>
            <a:endParaRPr lang="nl-NL" dirty="0"/>
          </a:p>
        </p:txBody>
      </p:sp>
      <p:sp>
        <p:nvSpPr>
          <p:cNvPr id="29" name="Text Placeholder 11">
            <a:extLst>
              <a:ext uri="{FF2B5EF4-FFF2-40B4-BE49-F238E27FC236}">
                <a16:creationId xmlns:a16="http://schemas.microsoft.com/office/drawing/2014/main" id="{3BAA8919-CAD4-4F6F-B033-AB314DE40D28}"/>
              </a:ext>
            </a:extLst>
          </p:cNvPr>
          <p:cNvSpPr>
            <a:spLocks noGrp="1"/>
          </p:cNvSpPr>
          <p:nvPr>
            <p:ph type="body" sz="quarter" idx="34"/>
          </p:nvPr>
        </p:nvSpPr>
        <p:spPr>
          <a:xfrm>
            <a:off x="6237221" y="1699963"/>
            <a:ext cx="5292000" cy="360000"/>
          </a:xfrm>
          <a:noFill/>
          <a:ln>
            <a:noFill/>
          </a:ln>
        </p:spPr>
        <p:txBody>
          <a:bodyPr/>
          <a:lstStyle/>
          <a:p>
            <a:r>
              <a:rPr lang="nl-NL" dirty="0">
                <a:solidFill>
                  <a:schemeClr val="tx1"/>
                </a:solidFill>
              </a:rPr>
              <a:t>Voorbeeld sporthal in gemeente Lenten</a:t>
            </a:r>
          </a:p>
        </p:txBody>
      </p:sp>
      <p:cxnSp>
        <p:nvCxnSpPr>
          <p:cNvPr id="30" name="Straight Connector 29">
            <a:extLst>
              <a:ext uri="{FF2B5EF4-FFF2-40B4-BE49-F238E27FC236}">
                <a16:creationId xmlns:a16="http://schemas.microsoft.com/office/drawing/2014/main" id="{DE51DE42-AEAE-43A3-A7E3-B11D12A1FCC7}"/>
              </a:ext>
            </a:extLst>
          </p:cNvPr>
          <p:cNvCxnSpPr>
            <a:cxnSpLocks/>
          </p:cNvCxnSpPr>
          <p:nvPr/>
        </p:nvCxnSpPr>
        <p:spPr>
          <a:xfrm>
            <a:off x="6237221"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02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EB38570-8892-4D04-BEB4-4241C9F90289}"/>
              </a:ext>
            </a:extLst>
          </p:cNvPr>
          <p:cNvGraphicFramePr>
            <a:graphicFrameLocks noChangeAspect="1"/>
          </p:cNvGraphicFramePr>
          <p:nvPr>
            <p:custDataLst>
              <p:tags r:id="rId2"/>
            </p:custDataLst>
            <p:extLst>
              <p:ext uri="{D42A27DB-BD31-4B8C-83A1-F6EECF244321}">
                <p14:modId xmlns:p14="http://schemas.microsoft.com/office/powerpoint/2010/main" val="3302952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15"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AEB38570-8892-4D04-BEB4-4241C9F902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6FD16AB7-879D-48EB-9F03-C3FFF24F3425}"/>
              </a:ext>
            </a:extLst>
          </p:cNvPr>
          <p:cNvSpPr/>
          <p:nvPr/>
        </p:nvSpPr>
        <p:spPr>
          <a:xfrm rot="410923">
            <a:off x="10494240" y="183188"/>
            <a:ext cx="1600637" cy="347406"/>
          </a:xfrm>
          <a:prstGeom prst="rect">
            <a:avLst/>
          </a:prstGeom>
          <a:solidFill>
            <a:srgbClr val="FFBD42">
              <a:alpha val="50000"/>
            </a:srgbClr>
          </a:solidFill>
          <a:ln w="9525" cap="flat">
            <a:noFill/>
            <a:prstDash val="solid"/>
            <a:miter/>
          </a:ln>
        </p:spPr>
        <p:txBody>
          <a:bodyPr rot="0" spcFirstLastPara="0" vertOverflow="overflow" horzOverflow="overflow" vert="horz" wrap="square" lIns="18000" tIns="0" rIns="18000" bIns="0" numCol="1" spcCol="0" rtlCol="0" fromWordArt="0" anchor="ctr" anchorCtr="0" forceAA="0" compatLnSpc="1">
            <a:prstTxWarp prst="textNoShape">
              <a:avLst/>
            </a:prstTxWarp>
            <a:noAutofit/>
          </a:bodyPr>
          <a:lstStyle/>
          <a:p>
            <a:pPr marL="0" indent="0" algn="ctr">
              <a:buNone/>
            </a:pPr>
            <a:r>
              <a:rPr lang="nl-NL" dirty="0"/>
              <a:t>Illustratief</a:t>
            </a:r>
          </a:p>
        </p:txBody>
      </p:sp>
      <p:sp>
        <p:nvSpPr>
          <p:cNvPr id="2" name="Content Placeholder 1">
            <a:extLst>
              <a:ext uri="{FF2B5EF4-FFF2-40B4-BE49-F238E27FC236}">
                <a16:creationId xmlns:a16="http://schemas.microsoft.com/office/drawing/2014/main" id="{AEB15C1E-77B8-481B-9346-6A05112EFE5F}"/>
              </a:ext>
            </a:extLst>
          </p:cNvPr>
          <p:cNvSpPr>
            <a:spLocks noGrp="1"/>
          </p:cNvSpPr>
          <p:nvPr>
            <p:ph sz="quarter" idx="31"/>
          </p:nvPr>
        </p:nvSpPr>
        <p:spPr>
          <a:solidFill>
            <a:srgbClr val="F2F7F8"/>
          </a:solidFill>
          <a:ln w="9525">
            <a:solidFill>
              <a:srgbClr val="22777B"/>
            </a:solidFill>
          </a:ln>
        </p:spPr>
        <p:txBody>
          <a:bodyPr/>
          <a:lstStyle/>
          <a:p>
            <a:pPr marL="0" indent="0">
              <a:lnSpc>
                <a:spcPct val="100000"/>
              </a:lnSpc>
              <a:buNone/>
            </a:pPr>
            <a:r>
              <a:rPr lang="nl-NL" b="1" dirty="0"/>
              <a:t>Interpreteren</a:t>
            </a:r>
          </a:p>
          <a:p>
            <a:pPr>
              <a:lnSpc>
                <a:spcPct val="100000"/>
              </a:lnSpc>
            </a:pPr>
            <a:r>
              <a:rPr lang="nl-NL" dirty="0"/>
              <a:t>In deze laatste stap is het tijd om de maatschappelijke kosten en baten tegen elkaar af te zetten en te interpreteren.</a:t>
            </a:r>
          </a:p>
          <a:p>
            <a:pPr>
              <a:lnSpc>
                <a:spcPct val="100000"/>
              </a:lnSpc>
            </a:pPr>
            <a:r>
              <a:rPr lang="nl-NL" dirty="0"/>
              <a:t>Bereken het saldo en druk uit in contante waarde (zie slide 5)</a:t>
            </a:r>
          </a:p>
          <a:p>
            <a:pPr>
              <a:lnSpc>
                <a:spcPct val="100000"/>
              </a:lnSpc>
            </a:pPr>
            <a:r>
              <a:rPr lang="nl-NL" dirty="0"/>
              <a:t>Wat is het saldo? Welke groepen betalen en profiteren? Hoe verspreid dit zich over de jaren? Wanneer is het break-evenpoint? </a:t>
            </a:r>
          </a:p>
          <a:p>
            <a:pPr marL="0" indent="0">
              <a:lnSpc>
                <a:spcPct val="100000"/>
              </a:lnSpc>
              <a:buNone/>
            </a:pPr>
            <a:r>
              <a:rPr lang="nl-NL" b="1" dirty="0"/>
              <a:t>Presenteren</a:t>
            </a:r>
          </a:p>
          <a:p>
            <a:pPr>
              <a:lnSpc>
                <a:spcPct val="100000"/>
              </a:lnSpc>
            </a:pPr>
            <a:r>
              <a:rPr lang="nl-NL" dirty="0"/>
              <a:t>Een MKBA kan nog zo goed zijn uitgevoerd, als de rapportage niet in orde is missen de verkregen inzichten hun uitwerking en kunnen de besluitvormers op het verkeerde been worden gezet. </a:t>
            </a:r>
          </a:p>
          <a:p>
            <a:pPr>
              <a:lnSpc>
                <a:spcPct val="100000"/>
              </a:lnSpc>
            </a:pPr>
            <a:r>
              <a:rPr lang="nl-NL" dirty="0"/>
              <a:t>Dit geldt voor alle </a:t>
            </a:r>
            <a:r>
              <a:rPr lang="nl-NL" dirty="0" err="1"/>
              <a:t>MKBA’s</a:t>
            </a:r>
            <a:r>
              <a:rPr lang="nl-NL" dirty="0"/>
              <a:t> en zeker voor lichte vormen van waarin er meer onzekerheden of open eindjes zijn. </a:t>
            </a:r>
          </a:p>
          <a:p>
            <a:pPr>
              <a:lnSpc>
                <a:spcPct val="100000"/>
              </a:lnSpc>
            </a:pPr>
            <a:r>
              <a:rPr lang="nl-NL" dirty="0"/>
              <a:t>De presentatie volgt grotendeels de stappen in deze publicatie. Je neemt je jouw collega of de besluitvormer mee in het verhaal van probleemstelling tot resultaten.</a:t>
            </a:r>
          </a:p>
          <a:p>
            <a:pPr>
              <a:lnSpc>
                <a:spcPct val="100000"/>
              </a:lnSpc>
            </a:pPr>
            <a:r>
              <a:rPr lang="nl-NL" dirty="0"/>
              <a:t>De presentatie eindigt met een concreet </a:t>
            </a:r>
            <a:r>
              <a:rPr lang="nl-NL" b="1" dirty="0"/>
              <a:t>advies</a:t>
            </a:r>
            <a:r>
              <a:rPr lang="nl-NL" dirty="0"/>
              <a:t>. Dit advies kan zich richten op het doorgaan/stoppen met de oplossingsrichting of het aanbevelen van aanvullend onderzoek.</a:t>
            </a:r>
          </a:p>
          <a:p>
            <a:pPr marL="0" indent="0">
              <a:lnSpc>
                <a:spcPct val="100000"/>
              </a:lnSpc>
              <a:buNone/>
            </a:pPr>
            <a:endParaRPr lang="nl-NL" dirty="0"/>
          </a:p>
          <a:p>
            <a:pPr marL="0" indent="0">
              <a:lnSpc>
                <a:spcPct val="100000"/>
              </a:lnSpc>
              <a:buNone/>
            </a:pPr>
            <a:endParaRPr lang="nl-NL" dirty="0"/>
          </a:p>
        </p:txBody>
      </p:sp>
      <p:sp>
        <p:nvSpPr>
          <p:cNvPr id="10" name="Text Placeholder 9">
            <a:extLst>
              <a:ext uri="{FF2B5EF4-FFF2-40B4-BE49-F238E27FC236}">
                <a16:creationId xmlns:a16="http://schemas.microsoft.com/office/drawing/2014/main" id="{8E49AA7B-7D25-4760-83A2-6BFE81EF5346}"/>
              </a:ext>
            </a:extLst>
          </p:cNvPr>
          <p:cNvSpPr>
            <a:spLocks noGrp="1"/>
          </p:cNvSpPr>
          <p:nvPr>
            <p:ph type="body" sz="quarter" idx="30"/>
          </p:nvPr>
        </p:nvSpPr>
        <p:spPr>
          <a:ln w="9525"/>
        </p:spPr>
        <p:txBody>
          <a:bodyPr/>
          <a:lstStyle/>
          <a:p>
            <a:r>
              <a:rPr lang="nl-NL" dirty="0">
                <a:solidFill>
                  <a:srgbClr val="FFFFFF"/>
                </a:solidFill>
              </a:rPr>
              <a:t>Toelichting presentatie</a:t>
            </a:r>
          </a:p>
        </p:txBody>
      </p:sp>
      <p:sp>
        <p:nvSpPr>
          <p:cNvPr id="7" name="Title 6">
            <a:extLst>
              <a:ext uri="{FF2B5EF4-FFF2-40B4-BE49-F238E27FC236}">
                <a16:creationId xmlns:a16="http://schemas.microsoft.com/office/drawing/2014/main" id="{13D1AB0B-A53F-47D6-8153-11ED03407CE3}"/>
              </a:ext>
            </a:extLst>
          </p:cNvPr>
          <p:cNvSpPr>
            <a:spLocks noGrp="1"/>
          </p:cNvSpPr>
          <p:nvPr>
            <p:ph type="title"/>
          </p:nvPr>
        </p:nvSpPr>
        <p:spPr/>
        <p:txBody>
          <a:bodyPr vert="horz"/>
          <a:lstStyle/>
          <a:p>
            <a:r>
              <a:rPr lang="nl-NL" dirty="0"/>
              <a:t>Inzichtelijke rapportage is essentieel om de boodschap over te brengen</a:t>
            </a:r>
          </a:p>
        </p:txBody>
      </p:sp>
      <p:sp>
        <p:nvSpPr>
          <p:cNvPr id="8" name="Text Placeholder 7">
            <a:extLst>
              <a:ext uri="{FF2B5EF4-FFF2-40B4-BE49-F238E27FC236}">
                <a16:creationId xmlns:a16="http://schemas.microsoft.com/office/drawing/2014/main" id="{5447C0F1-34B7-44D9-81BA-F8DFA66B36DD}"/>
              </a:ext>
            </a:extLst>
          </p:cNvPr>
          <p:cNvSpPr>
            <a:spLocks noGrp="1"/>
          </p:cNvSpPr>
          <p:nvPr>
            <p:ph type="body" sz="quarter" idx="20"/>
          </p:nvPr>
        </p:nvSpPr>
        <p:spPr/>
        <p:txBody>
          <a:bodyPr/>
          <a:lstStyle/>
          <a:p>
            <a:endParaRPr lang="nl-NL" dirty="0"/>
          </a:p>
        </p:txBody>
      </p:sp>
      <p:sp>
        <p:nvSpPr>
          <p:cNvPr id="21" name="Footer Placeholder 4">
            <a:extLst>
              <a:ext uri="{FF2B5EF4-FFF2-40B4-BE49-F238E27FC236}">
                <a16:creationId xmlns:a16="http://schemas.microsoft.com/office/drawing/2014/main" id="{97EA34BF-5C5B-4C61-93BF-CD5992DC3240}"/>
              </a:ext>
            </a:extLst>
          </p:cNvPr>
          <p:cNvSpPr>
            <a:spLocks noGrp="1"/>
          </p:cNvSpPr>
          <p:nvPr>
            <p:ph type="ftr" sz="quarter" idx="3"/>
          </p:nvPr>
        </p:nvSpPr>
        <p:spPr/>
        <p:txBody>
          <a:bodyPr/>
          <a:lstStyle/>
          <a:p>
            <a:r>
              <a:rPr lang="nl-NL" dirty="0"/>
              <a:t>Bron: It’s Public projectervaring</a:t>
            </a:r>
          </a:p>
        </p:txBody>
      </p:sp>
      <p:sp>
        <p:nvSpPr>
          <p:cNvPr id="5" name="Slide Number Placeholder 4">
            <a:extLst>
              <a:ext uri="{FF2B5EF4-FFF2-40B4-BE49-F238E27FC236}">
                <a16:creationId xmlns:a16="http://schemas.microsoft.com/office/drawing/2014/main" id="{B0AD6606-4A0B-4C72-8B04-5BA238420E3E}"/>
              </a:ext>
            </a:extLst>
          </p:cNvPr>
          <p:cNvSpPr>
            <a:spLocks noGrp="1"/>
          </p:cNvSpPr>
          <p:nvPr>
            <p:ph type="sldNum" sz="quarter" idx="12"/>
          </p:nvPr>
        </p:nvSpPr>
        <p:spPr/>
        <p:txBody>
          <a:bodyPr/>
          <a:lstStyle/>
          <a:p>
            <a:fld id="{992CD0B2-8AB2-4C6C-8876-E15753662C9B}" type="slidenum">
              <a:rPr lang="nl-NL" noProof="0" smtClean="0"/>
              <a:pPr/>
              <a:t>22</a:t>
            </a:fld>
            <a:endParaRPr lang="nl-NL" noProof="0" dirty="0"/>
          </a:p>
        </p:txBody>
      </p:sp>
      <p:grpSp>
        <p:nvGrpSpPr>
          <p:cNvPr id="13" name="Group 12">
            <a:extLst>
              <a:ext uri="{FF2B5EF4-FFF2-40B4-BE49-F238E27FC236}">
                <a16:creationId xmlns:a16="http://schemas.microsoft.com/office/drawing/2014/main" id="{32786E12-87FF-4A81-BBA9-BBFCDB2578AF}"/>
              </a:ext>
            </a:extLst>
          </p:cNvPr>
          <p:cNvGrpSpPr/>
          <p:nvPr/>
        </p:nvGrpSpPr>
        <p:grpSpPr>
          <a:xfrm>
            <a:off x="696954" y="48817"/>
            <a:ext cx="180000" cy="180000"/>
            <a:chOff x="6724374" y="5680148"/>
            <a:chExt cx="392176" cy="392176"/>
          </a:xfrm>
        </p:grpSpPr>
        <p:sp>
          <p:nvSpPr>
            <p:cNvPr id="14" name="Oval 13">
              <a:extLst>
                <a:ext uri="{FF2B5EF4-FFF2-40B4-BE49-F238E27FC236}">
                  <a16:creationId xmlns:a16="http://schemas.microsoft.com/office/drawing/2014/main" id="{07463450-EE79-4390-8646-4FA7CA451A21}"/>
                </a:ext>
              </a:extLst>
            </p:cNvPr>
            <p:cNvSpPr/>
            <p:nvPr/>
          </p:nvSpPr>
          <p:spPr>
            <a:xfrm>
              <a:off x="6724374" y="5680148"/>
              <a:ext cx="392176" cy="392176"/>
            </a:xfrm>
            <a:prstGeom prst="ellipse">
              <a:avLst/>
            </a:prstGeom>
            <a:solidFill>
              <a:srgbClr val="22777B"/>
            </a:solidFill>
            <a:ln w="952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pic>
          <p:nvPicPr>
            <p:cNvPr id="15" name="Graphic 14" descr="Document with solid fill">
              <a:extLst>
                <a:ext uri="{FF2B5EF4-FFF2-40B4-BE49-F238E27FC236}">
                  <a16:creationId xmlns:a16="http://schemas.microsoft.com/office/drawing/2014/main" id="{57EB7740-0CEE-42DB-A391-9AC8D1A0C7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15687" y="5755016"/>
              <a:ext cx="216964" cy="216964"/>
            </a:xfrm>
            <a:prstGeom prst="rect">
              <a:avLst/>
            </a:prstGeom>
          </p:spPr>
        </p:pic>
      </p:grpSp>
      <p:graphicFrame>
        <p:nvGraphicFramePr>
          <p:cNvPr id="23" name="Table 25">
            <a:extLst>
              <a:ext uri="{FF2B5EF4-FFF2-40B4-BE49-F238E27FC236}">
                <a16:creationId xmlns:a16="http://schemas.microsoft.com/office/drawing/2014/main" id="{23957D30-346E-423E-8AA6-A0AE63C8A86E}"/>
              </a:ext>
            </a:extLst>
          </p:cNvPr>
          <p:cNvGraphicFramePr>
            <a:graphicFrameLocks noGrp="1"/>
          </p:cNvGraphicFramePr>
          <p:nvPr>
            <p:extLst>
              <p:ext uri="{D42A27DB-BD31-4B8C-83A1-F6EECF244321}">
                <p14:modId xmlns:p14="http://schemas.microsoft.com/office/powerpoint/2010/main" val="4114183936"/>
              </p:ext>
            </p:extLst>
          </p:nvPr>
        </p:nvGraphicFramePr>
        <p:xfrm>
          <a:off x="6257770" y="4203678"/>
          <a:ext cx="3204000" cy="1188720"/>
        </p:xfrm>
        <a:graphic>
          <a:graphicData uri="http://schemas.openxmlformats.org/drawingml/2006/table">
            <a:tbl>
              <a:tblPr firstRow="1" bandRow="1">
                <a:tableStyleId>{5C22544A-7EE6-4342-B048-85BDC9FD1C3A}</a:tableStyleId>
              </a:tblPr>
              <a:tblGrid>
                <a:gridCol w="1182936">
                  <a:extLst>
                    <a:ext uri="{9D8B030D-6E8A-4147-A177-3AD203B41FA5}">
                      <a16:colId xmlns:a16="http://schemas.microsoft.com/office/drawing/2014/main" val="4148808651"/>
                    </a:ext>
                  </a:extLst>
                </a:gridCol>
                <a:gridCol w="2021064">
                  <a:extLst>
                    <a:ext uri="{9D8B030D-6E8A-4147-A177-3AD203B41FA5}">
                      <a16:colId xmlns:a16="http://schemas.microsoft.com/office/drawing/2014/main" val="1939513155"/>
                    </a:ext>
                  </a:extLst>
                </a:gridCol>
              </a:tblGrid>
              <a:tr h="278815">
                <a:tc>
                  <a:txBody>
                    <a:bodyPr/>
                    <a:lstStyle/>
                    <a:p>
                      <a:r>
                        <a:rPr lang="nl-NL" dirty="0"/>
                        <a:t>Resultaten</a:t>
                      </a:r>
                    </a:p>
                  </a:txBody>
                  <a:tcPr/>
                </a:tc>
                <a:tc>
                  <a:txBody>
                    <a:bodyPr/>
                    <a:lstStyle/>
                    <a:p>
                      <a:r>
                        <a:rPr lang="nl-NL" dirty="0"/>
                        <a:t>Contante waarde (2022)</a:t>
                      </a:r>
                    </a:p>
                  </a:txBody>
                  <a:tcPr/>
                </a:tc>
                <a:extLst>
                  <a:ext uri="{0D108BD9-81ED-4DB2-BD59-A6C34878D82A}">
                    <a16:rowId xmlns:a16="http://schemas.microsoft.com/office/drawing/2014/main" val="2881756257"/>
                  </a:ext>
                </a:extLst>
              </a:tr>
              <a:tr h="278815">
                <a:tc>
                  <a:txBody>
                    <a:bodyPr/>
                    <a:lstStyle/>
                    <a:p>
                      <a:r>
                        <a:rPr lang="nl-NL" dirty="0"/>
                        <a:t>Kosten</a:t>
                      </a:r>
                    </a:p>
                  </a:txBody>
                  <a:tcPr/>
                </a:tc>
                <a:tc>
                  <a:txBody>
                    <a:bodyPr/>
                    <a:lstStyle/>
                    <a:p>
                      <a:r>
                        <a:rPr lang="nl-NL" dirty="0"/>
                        <a:t>€ 8,5 </a:t>
                      </a:r>
                      <a:r>
                        <a:rPr lang="nl-NL" dirty="0" err="1"/>
                        <a:t>mln</a:t>
                      </a:r>
                      <a:endParaRPr lang="nl-NL" dirty="0"/>
                    </a:p>
                  </a:txBody>
                  <a:tcPr/>
                </a:tc>
                <a:extLst>
                  <a:ext uri="{0D108BD9-81ED-4DB2-BD59-A6C34878D82A}">
                    <a16:rowId xmlns:a16="http://schemas.microsoft.com/office/drawing/2014/main" val="1586065719"/>
                  </a:ext>
                </a:extLst>
              </a:tr>
              <a:tr h="278815">
                <a:tc>
                  <a:txBody>
                    <a:bodyPr/>
                    <a:lstStyle/>
                    <a:p>
                      <a:r>
                        <a:rPr lang="nl-NL" dirty="0"/>
                        <a:t>Baten</a:t>
                      </a:r>
                    </a:p>
                  </a:txBody>
                  <a:tcPr/>
                </a:tc>
                <a:tc>
                  <a:txBody>
                    <a:bodyPr/>
                    <a:lstStyle/>
                    <a:p>
                      <a:r>
                        <a:rPr lang="nl-NL" dirty="0"/>
                        <a:t>€ 1,5 </a:t>
                      </a:r>
                      <a:r>
                        <a:rPr lang="nl-NL" dirty="0" err="1"/>
                        <a:t>mln</a:t>
                      </a:r>
                      <a:r>
                        <a:rPr lang="nl-NL" dirty="0"/>
                        <a:t> + PM</a:t>
                      </a:r>
                    </a:p>
                  </a:txBody>
                  <a:tcPr/>
                </a:tc>
                <a:extLst>
                  <a:ext uri="{0D108BD9-81ED-4DB2-BD59-A6C34878D82A}">
                    <a16:rowId xmlns:a16="http://schemas.microsoft.com/office/drawing/2014/main" val="3077442128"/>
                  </a:ext>
                </a:extLst>
              </a:tr>
              <a:tr h="278815">
                <a:tc>
                  <a:txBody>
                    <a:bodyPr/>
                    <a:lstStyle/>
                    <a:p>
                      <a:r>
                        <a:rPr lang="nl-NL" b="1" dirty="0"/>
                        <a:t>Saldo</a:t>
                      </a:r>
                    </a:p>
                  </a:txBody>
                  <a:tcPr/>
                </a:tc>
                <a:tc>
                  <a:txBody>
                    <a:bodyPr/>
                    <a:lstStyle/>
                    <a:p>
                      <a:r>
                        <a:rPr lang="nl-NL" b="1" dirty="0">
                          <a:solidFill>
                            <a:srgbClr val="FF0000"/>
                          </a:solidFill>
                        </a:rPr>
                        <a:t>- € 7 </a:t>
                      </a:r>
                      <a:r>
                        <a:rPr lang="nl-NL" b="1" dirty="0" err="1">
                          <a:solidFill>
                            <a:srgbClr val="FF0000"/>
                          </a:solidFill>
                        </a:rPr>
                        <a:t>mln</a:t>
                      </a:r>
                      <a:r>
                        <a:rPr lang="nl-NL" b="1" dirty="0">
                          <a:solidFill>
                            <a:srgbClr val="FF0000"/>
                          </a:solidFill>
                        </a:rPr>
                        <a:t> + PM</a:t>
                      </a:r>
                    </a:p>
                  </a:txBody>
                  <a:tcPr/>
                </a:tc>
                <a:extLst>
                  <a:ext uri="{0D108BD9-81ED-4DB2-BD59-A6C34878D82A}">
                    <a16:rowId xmlns:a16="http://schemas.microsoft.com/office/drawing/2014/main" val="2424270554"/>
                  </a:ext>
                </a:extLst>
              </a:tr>
            </a:tbl>
          </a:graphicData>
        </a:graphic>
      </p:graphicFrame>
      <p:sp>
        <p:nvSpPr>
          <p:cNvPr id="27" name="TextBox 26">
            <a:extLst>
              <a:ext uri="{FF2B5EF4-FFF2-40B4-BE49-F238E27FC236}">
                <a16:creationId xmlns:a16="http://schemas.microsoft.com/office/drawing/2014/main" id="{8E496FED-1F23-4E74-8ECA-309EC82016EB}"/>
              </a:ext>
            </a:extLst>
          </p:cNvPr>
          <p:cNvSpPr txBox="1"/>
          <p:nvPr/>
        </p:nvSpPr>
        <p:spPr>
          <a:xfrm>
            <a:off x="9711701" y="4662179"/>
            <a:ext cx="1651247" cy="801801"/>
          </a:xfrm>
          <a:prstGeom prst="wedgeRectCallout">
            <a:avLst>
              <a:gd name="adj1" fmla="val -60465"/>
              <a:gd name="adj2" fmla="val 18895"/>
            </a:avLst>
          </a:prstGeom>
          <a:solidFill>
            <a:schemeClr val="bg1">
              <a:lumMod val="95000"/>
            </a:schemeClr>
          </a:solidFill>
          <a:ln>
            <a:solidFill>
              <a:schemeClr val="bg1">
                <a:lumMod val="50000"/>
              </a:schemeClr>
            </a:solidFill>
          </a:ln>
        </p:spPr>
        <p:txBody>
          <a:bodyPr vert="horz" wrap="square" lIns="91440" tIns="45720" rIns="91440" bIns="45720" rtlCol="0">
            <a:noAutofit/>
          </a:bodyPr>
          <a:lstStyle/>
          <a:p>
            <a:pPr marL="0" indent="0" algn="ctr">
              <a:buNone/>
            </a:pPr>
            <a:r>
              <a:rPr lang="nl-NL" sz="1000" dirty="0"/>
              <a:t>PM omvat met name gezondheidswinst. Wanneer die hoger is dan € 7 </a:t>
            </a:r>
            <a:r>
              <a:rPr lang="nl-NL" sz="1000" dirty="0" err="1"/>
              <a:t>mln</a:t>
            </a:r>
            <a:r>
              <a:rPr lang="nl-NL" sz="1000" dirty="0"/>
              <a:t> CW is het project maatschappelijk rendabel </a:t>
            </a:r>
          </a:p>
          <a:p>
            <a:pPr marL="0" indent="0" algn="ctr">
              <a:buNone/>
            </a:pPr>
            <a:endParaRPr lang="nl-NL" sz="1000" noProof="0" dirty="0"/>
          </a:p>
        </p:txBody>
      </p:sp>
      <p:sp>
        <p:nvSpPr>
          <p:cNvPr id="28" name="Rectangle 27">
            <a:extLst>
              <a:ext uri="{FF2B5EF4-FFF2-40B4-BE49-F238E27FC236}">
                <a16:creationId xmlns:a16="http://schemas.microsoft.com/office/drawing/2014/main" id="{AADAED11-1158-45D3-9D8D-6EA2EF385827}"/>
              </a:ext>
            </a:extLst>
          </p:cNvPr>
          <p:cNvSpPr/>
          <p:nvPr/>
        </p:nvSpPr>
        <p:spPr>
          <a:xfrm>
            <a:off x="897440" y="47283"/>
            <a:ext cx="2131509" cy="179346"/>
          </a:xfrm>
          <a:prstGeom prst="rect">
            <a:avLst/>
          </a:prstGeom>
          <a:noFill/>
          <a:ln w="9525"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l">
              <a:buNone/>
            </a:pPr>
            <a:r>
              <a:rPr lang="nl-NL" sz="1200" b="1" dirty="0"/>
              <a:t>7. Interpreteren, presenteren en advies</a:t>
            </a:r>
          </a:p>
        </p:txBody>
      </p:sp>
      <p:sp>
        <p:nvSpPr>
          <p:cNvPr id="33" name="Content Placeholder 12">
            <a:extLst>
              <a:ext uri="{FF2B5EF4-FFF2-40B4-BE49-F238E27FC236}">
                <a16:creationId xmlns:a16="http://schemas.microsoft.com/office/drawing/2014/main" id="{1A45B786-2269-40B8-AE5C-6A046C76B3BE}"/>
              </a:ext>
            </a:extLst>
          </p:cNvPr>
          <p:cNvSpPr>
            <a:spLocks noGrp="1"/>
          </p:cNvSpPr>
          <p:nvPr>
            <p:ph sz="quarter" idx="35"/>
          </p:nvPr>
        </p:nvSpPr>
        <p:spPr>
          <a:xfrm>
            <a:off x="6237221" y="2059963"/>
            <a:ext cx="5292000" cy="4284000"/>
          </a:xfrm>
          <a:ln>
            <a:noFill/>
          </a:ln>
        </p:spPr>
        <p:txBody>
          <a:bodyPr/>
          <a:lstStyle/>
          <a:p>
            <a:pPr>
              <a:spcBef>
                <a:spcPts val="600"/>
              </a:spcBef>
            </a:pPr>
            <a:r>
              <a:rPr lang="nl-NL" u="sng" dirty="0"/>
              <a:t>Probleemstelling</a:t>
            </a:r>
            <a:r>
              <a:rPr lang="nl-NL" dirty="0"/>
              <a:t>: er zijn veel jongeren die (te) weinig sporten.</a:t>
            </a:r>
          </a:p>
          <a:p>
            <a:pPr>
              <a:spcBef>
                <a:spcPts val="600"/>
              </a:spcBef>
            </a:pPr>
            <a:r>
              <a:rPr lang="nl-NL" u="sng" dirty="0"/>
              <a:t>Nul-scenario</a:t>
            </a:r>
            <a:r>
              <a:rPr lang="nl-NL" dirty="0"/>
              <a:t>: dit aantal neemt toe wanneer we niets doen.</a:t>
            </a:r>
          </a:p>
          <a:p>
            <a:pPr>
              <a:spcBef>
                <a:spcPts val="600"/>
              </a:spcBef>
            </a:pPr>
            <a:r>
              <a:rPr lang="nl-NL" u="sng" dirty="0"/>
              <a:t>Beleidsalternatief</a:t>
            </a:r>
            <a:r>
              <a:rPr lang="nl-NL" dirty="0"/>
              <a:t>: het bouwen van een sporthal in de wijk.</a:t>
            </a:r>
          </a:p>
          <a:p>
            <a:pPr>
              <a:spcBef>
                <a:spcPts val="600"/>
              </a:spcBef>
            </a:pPr>
            <a:r>
              <a:rPr lang="nl-NL" u="sng" dirty="0"/>
              <a:t>Kosten:</a:t>
            </a:r>
            <a:r>
              <a:rPr lang="nl-NL" dirty="0"/>
              <a:t> incidentele investering en structurele onderhoudskosten.</a:t>
            </a:r>
          </a:p>
          <a:p>
            <a:pPr>
              <a:spcBef>
                <a:spcPts val="600"/>
              </a:spcBef>
            </a:pPr>
            <a:r>
              <a:rPr lang="nl-NL" u="sng" dirty="0"/>
              <a:t>Effecten:</a:t>
            </a:r>
            <a:r>
              <a:rPr lang="nl-NL" dirty="0"/>
              <a:t> gezondheidswinst, reistijdwinst, ervaren veiligheid en werkgelegenheid.</a:t>
            </a:r>
          </a:p>
          <a:p>
            <a:pPr marL="0" indent="0">
              <a:spcBef>
                <a:spcPts val="600"/>
              </a:spcBef>
              <a:buNone/>
            </a:pPr>
            <a:r>
              <a:rPr lang="nl-NL" i="1" dirty="0"/>
              <a:t>Let op: in een daadwerkelijke MKBA beschrijf je deze uitgebreid en onderbouw je deze cijfermatig. </a:t>
            </a:r>
          </a:p>
          <a:p>
            <a:pPr marL="0" indent="0">
              <a:spcBef>
                <a:spcPts val="600"/>
              </a:spcBef>
              <a:buNone/>
            </a:pPr>
            <a:endParaRPr lang="nl-NL" dirty="0"/>
          </a:p>
          <a:p>
            <a:pPr marL="0" indent="0">
              <a:spcBef>
                <a:spcPts val="600"/>
              </a:spcBef>
              <a:buNone/>
            </a:pPr>
            <a:endParaRPr lang="nl-NL" dirty="0"/>
          </a:p>
          <a:p>
            <a:pPr>
              <a:spcBef>
                <a:spcPts val="600"/>
              </a:spcBef>
            </a:pPr>
            <a:endParaRPr lang="nl-NL" dirty="0"/>
          </a:p>
          <a:p>
            <a:pPr>
              <a:spcBef>
                <a:spcPts val="600"/>
              </a:spcBef>
            </a:pPr>
            <a:endParaRPr lang="nl-NL" dirty="0"/>
          </a:p>
          <a:p>
            <a:pPr marL="0" indent="0">
              <a:spcBef>
                <a:spcPts val="600"/>
              </a:spcBef>
              <a:buNone/>
            </a:pPr>
            <a:endParaRPr lang="nl-NL" dirty="0"/>
          </a:p>
          <a:p>
            <a:pPr marL="0" indent="0">
              <a:spcBef>
                <a:spcPts val="600"/>
              </a:spcBef>
              <a:buNone/>
            </a:pPr>
            <a:endParaRPr lang="nl-NL" b="1" dirty="0"/>
          </a:p>
          <a:p>
            <a:pPr marL="0" indent="0">
              <a:spcBef>
                <a:spcPts val="600"/>
              </a:spcBef>
              <a:buNone/>
            </a:pPr>
            <a:r>
              <a:rPr lang="nl-NL" b="1" dirty="0"/>
              <a:t>Advies</a:t>
            </a:r>
            <a:r>
              <a:rPr lang="nl-NL" dirty="0"/>
              <a:t> is om aanvullend onderzoek te doen naar de invloed van een sporthal in de buurt op sportdeelname en de mate van de gezondheidswinst per persoon van (meer) sporten. </a:t>
            </a:r>
          </a:p>
        </p:txBody>
      </p:sp>
      <p:sp>
        <p:nvSpPr>
          <p:cNvPr id="34" name="Text Placeholder 11">
            <a:extLst>
              <a:ext uri="{FF2B5EF4-FFF2-40B4-BE49-F238E27FC236}">
                <a16:creationId xmlns:a16="http://schemas.microsoft.com/office/drawing/2014/main" id="{03932028-6AFF-46A7-A024-DEA3D5E72A46}"/>
              </a:ext>
            </a:extLst>
          </p:cNvPr>
          <p:cNvSpPr>
            <a:spLocks noGrp="1"/>
          </p:cNvSpPr>
          <p:nvPr>
            <p:ph type="body" sz="quarter" idx="34"/>
          </p:nvPr>
        </p:nvSpPr>
        <p:spPr>
          <a:xfrm>
            <a:off x="6237221" y="1699963"/>
            <a:ext cx="5292000" cy="360000"/>
          </a:xfrm>
          <a:noFill/>
          <a:ln>
            <a:noFill/>
          </a:ln>
        </p:spPr>
        <p:txBody>
          <a:bodyPr/>
          <a:lstStyle/>
          <a:p>
            <a:r>
              <a:rPr lang="nl-NL" dirty="0">
                <a:solidFill>
                  <a:schemeClr val="tx1"/>
                </a:solidFill>
              </a:rPr>
              <a:t>Voorbeeld sporthal in gemeente Lenten</a:t>
            </a:r>
          </a:p>
        </p:txBody>
      </p:sp>
      <p:cxnSp>
        <p:nvCxnSpPr>
          <p:cNvPr id="35" name="Straight Connector 34">
            <a:extLst>
              <a:ext uri="{FF2B5EF4-FFF2-40B4-BE49-F238E27FC236}">
                <a16:creationId xmlns:a16="http://schemas.microsoft.com/office/drawing/2014/main" id="{99759645-BFE2-4050-BAC6-0EADC6A68578}"/>
              </a:ext>
            </a:extLst>
          </p:cNvPr>
          <p:cNvCxnSpPr>
            <a:cxnSpLocks/>
          </p:cNvCxnSpPr>
          <p:nvPr/>
        </p:nvCxnSpPr>
        <p:spPr>
          <a:xfrm>
            <a:off x="6237221" y="2033329"/>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08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6E1ECE8-A673-4F69-9170-E8267735B74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9"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46E1ECE8-A673-4F69-9170-E8267735B7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Rectangle: Rounded Corners 48">
            <a:hlinkClick r:id="rId6"/>
            <a:extLst>
              <a:ext uri="{FF2B5EF4-FFF2-40B4-BE49-F238E27FC236}">
                <a16:creationId xmlns:a16="http://schemas.microsoft.com/office/drawing/2014/main" id="{06A12CFE-2417-41FD-BEF2-A6EEFA58A5F4}"/>
              </a:ext>
            </a:extLst>
          </p:cNvPr>
          <p:cNvSpPr/>
          <p:nvPr/>
        </p:nvSpPr>
        <p:spPr>
          <a:xfrm>
            <a:off x="658813" y="5823133"/>
            <a:ext cx="4708197" cy="504150"/>
          </a:xfrm>
          <a:prstGeom prst="roundRect">
            <a:avLst/>
          </a:prstGeom>
          <a:solidFill>
            <a:srgbClr val="22777B"/>
          </a:solidFill>
          <a:ln w="9525" cap="flat">
            <a:noFill/>
            <a:prstDash val="solid"/>
            <a:miter/>
          </a:ln>
        </p:spPr>
        <p:txBody>
          <a:bodyPr rot="0" spcFirstLastPara="0" vertOverflow="overflow" horzOverflow="overflow" vert="horz" wrap="square" lIns="756000" tIns="72000" rIns="72000" bIns="72000" numCol="1" spcCol="0" rtlCol="0" fromWordArt="0" anchor="ctr" anchorCtr="0" forceAA="0" compatLnSpc="1">
            <a:prstTxWarp prst="textNoShape">
              <a:avLst/>
            </a:prstTxWarp>
            <a:noAutofit/>
          </a:bodyPr>
          <a:lstStyle/>
          <a:p>
            <a:pPr marL="0" indent="0">
              <a:buNone/>
            </a:pPr>
            <a:r>
              <a:rPr lang="nl-NL" sz="2000" dirty="0">
                <a:solidFill>
                  <a:srgbClr val="FFFFFF"/>
                </a:solidFill>
              </a:rPr>
              <a:t>Neem contact op met </a:t>
            </a:r>
            <a:r>
              <a:rPr lang="nl-NL" sz="2000" u="sng" dirty="0">
                <a:solidFill>
                  <a:srgbClr val="FFFFFF"/>
                </a:solidFill>
              </a:rPr>
              <a:t>It’s Public</a:t>
            </a:r>
          </a:p>
        </p:txBody>
      </p:sp>
      <p:sp>
        <p:nvSpPr>
          <p:cNvPr id="2" name="Content Placeholder 1">
            <a:extLst>
              <a:ext uri="{FF2B5EF4-FFF2-40B4-BE49-F238E27FC236}">
                <a16:creationId xmlns:a16="http://schemas.microsoft.com/office/drawing/2014/main" id="{416B2567-ABF1-4FAB-B4FB-A2E01988968B}"/>
              </a:ext>
            </a:extLst>
          </p:cNvPr>
          <p:cNvSpPr>
            <a:spLocks noGrp="1"/>
          </p:cNvSpPr>
          <p:nvPr>
            <p:ph sz="quarter" idx="31"/>
          </p:nvPr>
        </p:nvSpPr>
        <p:spPr>
          <a:xfrm>
            <a:off x="1576754" y="1967805"/>
            <a:ext cx="9313771" cy="388800"/>
          </a:xfrm>
        </p:spPr>
        <p:txBody>
          <a:bodyPr anchor="ctr"/>
          <a:lstStyle/>
          <a:p>
            <a:pPr marL="0" indent="0">
              <a:buNone/>
            </a:pPr>
            <a:r>
              <a:rPr lang="nl-NL" sz="2000" dirty="0"/>
              <a:t>Begeleiding bij het zelf uitvoeren van een MKBA (en training on </a:t>
            </a:r>
            <a:r>
              <a:rPr lang="nl-NL" sz="2000" dirty="0" err="1"/>
              <a:t>the</a:t>
            </a:r>
            <a:r>
              <a:rPr lang="nl-NL" sz="2000" dirty="0"/>
              <a:t> job)</a:t>
            </a:r>
          </a:p>
        </p:txBody>
      </p:sp>
      <p:sp>
        <p:nvSpPr>
          <p:cNvPr id="6" name="Text Placeholder 5">
            <a:extLst>
              <a:ext uri="{FF2B5EF4-FFF2-40B4-BE49-F238E27FC236}">
                <a16:creationId xmlns:a16="http://schemas.microsoft.com/office/drawing/2014/main" id="{D0FDF3E4-BE13-4359-B180-A10EFB4A516A}"/>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EAC16E3B-EE31-4185-80A3-6B4C73E2610A}"/>
              </a:ext>
            </a:extLst>
          </p:cNvPr>
          <p:cNvSpPr>
            <a:spLocks noGrp="1"/>
          </p:cNvSpPr>
          <p:nvPr>
            <p:ph type="title"/>
          </p:nvPr>
        </p:nvSpPr>
        <p:spPr/>
        <p:txBody>
          <a:bodyPr vert="horz"/>
          <a:lstStyle/>
          <a:p>
            <a:pPr marL="0" indent="0">
              <a:buNone/>
            </a:pPr>
            <a:r>
              <a:rPr lang="nl-NL" sz="2800" b="1" dirty="0"/>
              <a:t>Hulp nodig? It’s Public kan op verschillende manieren bijdragen</a:t>
            </a:r>
          </a:p>
        </p:txBody>
      </p:sp>
      <p:sp>
        <p:nvSpPr>
          <p:cNvPr id="5" name="Slide Number Placeholder 4">
            <a:extLst>
              <a:ext uri="{FF2B5EF4-FFF2-40B4-BE49-F238E27FC236}">
                <a16:creationId xmlns:a16="http://schemas.microsoft.com/office/drawing/2014/main" id="{67C3D7AC-01A2-437C-ACB2-8BD86570E388}"/>
              </a:ext>
            </a:extLst>
          </p:cNvPr>
          <p:cNvSpPr>
            <a:spLocks noGrp="1"/>
          </p:cNvSpPr>
          <p:nvPr>
            <p:ph type="sldNum" sz="quarter" idx="12"/>
          </p:nvPr>
        </p:nvSpPr>
        <p:spPr/>
        <p:txBody>
          <a:bodyPr/>
          <a:lstStyle/>
          <a:p>
            <a:fld id="{992CD0B2-8AB2-4C6C-8876-E15753662C9B}" type="slidenum">
              <a:rPr lang="nl-NL" noProof="0" smtClean="0"/>
              <a:pPr/>
              <a:t>23</a:t>
            </a:fld>
            <a:endParaRPr lang="nl-NL" noProof="0" dirty="0"/>
          </a:p>
        </p:txBody>
      </p:sp>
      <p:pic>
        <p:nvPicPr>
          <p:cNvPr id="28" name="Graphic 27" descr="Teacher with solid fill">
            <a:extLst>
              <a:ext uri="{FF2B5EF4-FFF2-40B4-BE49-F238E27FC236}">
                <a16:creationId xmlns:a16="http://schemas.microsoft.com/office/drawing/2014/main" id="{2F864ACA-D850-46CC-828F-2EC1E0C0F4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813" y="2795978"/>
            <a:ext cx="622464" cy="622464"/>
          </a:xfrm>
          <a:prstGeom prst="rect">
            <a:avLst/>
          </a:prstGeom>
        </p:spPr>
      </p:pic>
      <p:pic>
        <p:nvPicPr>
          <p:cNvPr id="34" name="Graphic 33" descr="Cheers with solid fill">
            <a:extLst>
              <a:ext uri="{FF2B5EF4-FFF2-40B4-BE49-F238E27FC236}">
                <a16:creationId xmlns:a16="http://schemas.microsoft.com/office/drawing/2014/main" id="{0F9543FB-DF26-4CF7-ACCA-030C6BA2EA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8813" y="1850973"/>
            <a:ext cx="622464" cy="622464"/>
          </a:xfrm>
          <a:prstGeom prst="rect">
            <a:avLst/>
          </a:prstGeom>
        </p:spPr>
      </p:pic>
      <p:pic>
        <p:nvPicPr>
          <p:cNvPr id="36" name="Graphic 35" descr="Questions with solid fill">
            <a:extLst>
              <a:ext uri="{FF2B5EF4-FFF2-40B4-BE49-F238E27FC236}">
                <a16:creationId xmlns:a16="http://schemas.microsoft.com/office/drawing/2014/main" id="{F8360E35-401F-48DB-811F-351923B49E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8813" y="3740983"/>
            <a:ext cx="622464" cy="622464"/>
          </a:xfrm>
          <a:prstGeom prst="rect">
            <a:avLst/>
          </a:prstGeom>
        </p:spPr>
      </p:pic>
      <p:pic>
        <p:nvPicPr>
          <p:cNvPr id="41" name="Graphic 40" descr="Envelope with solid fill">
            <a:extLst>
              <a:ext uri="{FF2B5EF4-FFF2-40B4-BE49-F238E27FC236}">
                <a16:creationId xmlns:a16="http://schemas.microsoft.com/office/drawing/2014/main" id="{2F3CA875-09FF-4C2D-80FE-5C61A3E696D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4969" y="5832070"/>
            <a:ext cx="510152" cy="510152"/>
          </a:xfrm>
          <a:prstGeom prst="rect">
            <a:avLst/>
          </a:prstGeom>
        </p:spPr>
      </p:pic>
      <p:pic>
        <p:nvPicPr>
          <p:cNvPr id="8" name="Graphic 7" descr="Gears with solid fill">
            <a:extLst>
              <a:ext uri="{FF2B5EF4-FFF2-40B4-BE49-F238E27FC236}">
                <a16:creationId xmlns:a16="http://schemas.microsoft.com/office/drawing/2014/main" id="{976519D0-50DC-48B5-A00E-CB8157A0C4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8813" y="4685989"/>
            <a:ext cx="622464" cy="622464"/>
          </a:xfrm>
          <a:prstGeom prst="rect">
            <a:avLst/>
          </a:prstGeom>
        </p:spPr>
      </p:pic>
      <p:sp>
        <p:nvSpPr>
          <p:cNvPr id="29" name="Content Placeholder 1">
            <a:extLst>
              <a:ext uri="{FF2B5EF4-FFF2-40B4-BE49-F238E27FC236}">
                <a16:creationId xmlns:a16="http://schemas.microsoft.com/office/drawing/2014/main" id="{EB73E663-7CBF-49B3-919F-26E069F732FA}"/>
              </a:ext>
            </a:extLst>
          </p:cNvPr>
          <p:cNvSpPr txBox="1">
            <a:spLocks/>
          </p:cNvSpPr>
          <p:nvPr/>
        </p:nvSpPr>
        <p:spPr>
          <a:xfrm>
            <a:off x="1576754" y="2914058"/>
            <a:ext cx="9313771" cy="388800"/>
          </a:xfrm>
          <a:prstGeom prst="rect">
            <a:avLst/>
          </a:prstGeom>
          <a:noFill/>
          <a:ln w="19050">
            <a:noFill/>
          </a:ln>
        </p:spPr>
        <p:txBody>
          <a:bodyPr vert="horz" lIns="72000" tIns="72000" rIns="72000" bIns="72000" rtlCol="0" anchor="ctr">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noProof="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r>
              <a:rPr lang="nl-NL" sz="2000" dirty="0"/>
              <a:t>Verzorgen van MKBA workshops/trainingen</a:t>
            </a:r>
          </a:p>
        </p:txBody>
      </p:sp>
      <p:sp>
        <p:nvSpPr>
          <p:cNvPr id="30" name="Content Placeholder 1">
            <a:extLst>
              <a:ext uri="{FF2B5EF4-FFF2-40B4-BE49-F238E27FC236}">
                <a16:creationId xmlns:a16="http://schemas.microsoft.com/office/drawing/2014/main" id="{24FE7D17-A492-4E10-8511-084577203FD4}"/>
              </a:ext>
            </a:extLst>
          </p:cNvPr>
          <p:cNvSpPr txBox="1">
            <a:spLocks/>
          </p:cNvSpPr>
          <p:nvPr/>
        </p:nvSpPr>
        <p:spPr>
          <a:xfrm>
            <a:off x="1576754" y="3860311"/>
            <a:ext cx="9313771" cy="388800"/>
          </a:xfrm>
          <a:prstGeom prst="rect">
            <a:avLst/>
          </a:prstGeom>
          <a:noFill/>
          <a:ln w="19050">
            <a:noFill/>
          </a:ln>
        </p:spPr>
        <p:txBody>
          <a:bodyPr vert="horz" lIns="72000" tIns="72000" rIns="72000" bIns="72000" rtlCol="0" anchor="ctr">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noProof="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r>
              <a:rPr lang="nl-NL" sz="2000" dirty="0"/>
              <a:t>Ondersteunen bij opdrachtgeverschap en interpretatie van een (externe) MKBA</a:t>
            </a:r>
          </a:p>
        </p:txBody>
      </p:sp>
      <p:sp>
        <p:nvSpPr>
          <p:cNvPr id="31" name="Content Placeholder 1">
            <a:extLst>
              <a:ext uri="{FF2B5EF4-FFF2-40B4-BE49-F238E27FC236}">
                <a16:creationId xmlns:a16="http://schemas.microsoft.com/office/drawing/2014/main" id="{FC5B5473-7E9D-4930-B63C-AD7015D67785}"/>
              </a:ext>
            </a:extLst>
          </p:cNvPr>
          <p:cNvSpPr txBox="1">
            <a:spLocks/>
          </p:cNvSpPr>
          <p:nvPr/>
        </p:nvSpPr>
        <p:spPr>
          <a:xfrm>
            <a:off x="1576754" y="4806564"/>
            <a:ext cx="9313771" cy="388800"/>
          </a:xfrm>
          <a:prstGeom prst="rect">
            <a:avLst/>
          </a:prstGeom>
          <a:noFill/>
          <a:ln w="19050">
            <a:noFill/>
          </a:ln>
        </p:spPr>
        <p:txBody>
          <a:bodyPr vert="horz" lIns="72000" tIns="72000" rIns="72000" bIns="72000" rtlCol="0" anchor="ctr">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nl-NL" sz="1400" kern="1200" noProof="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noProof="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r>
              <a:rPr lang="nl-NL" sz="2000" dirty="0"/>
              <a:t>Het uit handen nemen van de uitvoering van een MKBA</a:t>
            </a:r>
          </a:p>
        </p:txBody>
      </p:sp>
    </p:spTree>
    <p:extLst>
      <p:ext uri="{BB962C8B-B14F-4D97-AF65-F5344CB8AC3E}">
        <p14:creationId xmlns:p14="http://schemas.microsoft.com/office/powerpoint/2010/main" val="262148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8311054C-EC90-44F5-92B2-4B13D4BC25D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63" name="think-cell Slide" r:id="rId4" imgW="425" imgH="424" progId="TCLayout.ActiveDocument.1">
                  <p:embed/>
                </p:oleObj>
              </mc:Choice>
              <mc:Fallback>
                <p:oleObj name="think-cell Slide" r:id="rId4" imgW="425" imgH="424" progId="TCLayout.ActiveDocument.1">
                  <p:embed/>
                  <p:pic>
                    <p:nvPicPr>
                      <p:cNvPr id="17" name="Object 16" hidden="1">
                        <a:extLst>
                          <a:ext uri="{FF2B5EF4-FFF2-40B4-BE49-F238E27FC236}">
                            <a16:creationId xmlns:a16="http://schemas.microsoft.com/office/drawing/2014/main" id="{8311054C-EC90-44F5-92B2-4B13D4BC25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A16A3A3-E95D-42EF-94F7-910A850C9632}"/>
              </a:ext>
            </a:extLst>
          </p:cNvPr>
          <p:cNvSpPr>
            <a:spLocks noGrp="1"/>
          </p:cNvSpPr>
          <p:nvPr>
            <p:ph type="body" sz="quarter" idx="34"/>
          </p:nvPr>
        </p:nvSpPr>
        <p:spPr/>
        <p:txBody>
          <a:bodyPr/>
          <a:lstStyle/>
          <a:p>
            <a:r>
              <a:rPr lang="nl-NL" dirty="0"/>
              <a:t>Ontdek meer van It’s Public</a:t>
            </a:r>
          </a:p>
        </p:txBody>
      </p:sp>
      <p:sp>
        <p:nvSpPr>
          <p:cNvPr id="5" name="Text Placeholder 4">
            <a:extLst>
              <a:ext uri="{FF2B5EF4-FFF2-40B4-BE49-F238E27FC236}">
                <a16:creationId xmlns:a16="http://schemas.microsoft.com/office/drawing/2014/main" id="{C7695280-32B5-42D2-B481-892086439495}"/>
              </a:ext>
            </a:extLst>
          </p:cNvPr>
          <p:cNvSpPr>
            <a:spLocks noGrp="1"/>
          </p:cNvSpPr>
          <p:nvPr>
            <p:ph type="body" sz="quarter" idx="30"/>
          </p:nvPr>
        </p:nvSpPr>
        <p:spPr/>
        <p:txBody>
          <a:bodyPr/>
          <a:lstStyle/>
          <a:p>
            <a:r>
              <a:rPr lang="nl-NL" sz="1600" b="1" dirty="0"/>
              <a:t>In deze publicatie zijn de volgende documenten gebruikt:</a:t>
            </a:r>
          </a:p>
        </p:txBody>
      </p:sp>
      <p:sp>
        <p:nvSpPr>
          <p:cNvPr id="7" name="Title 6">
            <a:extLst>
              <a:ext uri="{FF2B5EF4-FFF2-40B4-BE49-F238E27FC236}">
                <a16:creationId xmlns:a16="http://schemas.microsoft.com/office/drawing/2014/main" id="{2511BA35-EE4B-4BCA-9433-A04242784E35}"/>
              </a:ext>
            </a:extLst>
          </p:cNvPr>
          <p:cNvSpPr>
            <a:spLocks noGrp="1"/>
          </p:cNvSpPr>
          <p:nvPr>
            <p:ph type="title"/>
          </p:nvPr>
        </p:nvSpPr>
        <p:spPr/>
        <p:txBody>
          <a:bodyPr vert="horz"/>
          <a:lstStyle/>
          <a:p>
            <a:r>
              <a:rPr lang="nl-NL" dirty="0"/>
              <a:t>Bronnen</a:t>
            </a:r>
          </a:p>
        </p:txBody>
      </p:sp>
      <p:sp>
        <p:nvSpPr>
          <p:cNvPr id="10" name="Slide Number Placeholder 9">
            <a:extLst>
              <a:ext uri="{FF2B5EF4-FFF2-40B4-BE49-F238E27FC236}">
                <a16:creationId xmlns:a16="http://schemas.microsoft.com/office/drawing/2014/main" id="{C26069A8-03D1-472F-BB8A-BE095012ECCA}"/>
              </a:ext>
            </a:extLst>
          </p:cNvPr>
          <p:cNvSpPr>
            <a:spLocks noGrp="1"/>
          </p:cNvSpPr>
          <p:nvPr>
            <p:ph type="sldNum" sz="quarter" idx="12"/>
          </p:nvPr>
        </p:nvSpPr>
        <p:spPr/>
        <p:txBody>
          <a:bodyPr/>
          <a:lstStyle/>
          <a:p>
            <a:fld id="{992CD0B2-8AB2-4C6C-8876-E15753662C9B}" type="slidenum">
              <a:rPr lang="nl-NL" noProof="0" smtClean="0"/>
              <a:pPr/>
              <a:t>24</a:t>
            </a:fld>
            <a:endParaRPr lang="nl-NL" noProof="0" dirty="0"/>
          </a:p>
        </p:txBody>
      </p:sp>
      <p:sp>
        <p:nvSpPr>
          <p:cNvPr id="11" name="Content Placeholder 14">
            <a:extLst>
              <a:ext uri="{FF2B5EF4-FFF2-40B4-BE49-F238E27FC236}">
                <a16:creationId xmlns:a16="http://schemas.microsoft.com/office/drawing/2014/main" id="{D14FFB19-EB53-4396-9C71-90BBF7487EB5}"/>
              </a:ext>
            </a:extLst>
          </p:cNvPr>
          <p:cNvSpPr txBox="1">
            <a:spLocks/>
          </p:cNvSpPr>
          <p:nvPr/>
        </p:nvSpPr>
        <p:spPr>
          <a:xfrm>
            <a:off x="662780" y="2074902"/>
            <a:ext cx="5292000" cy="428400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spcBef>
                <a:spcPts val="600"/>
              </a:spcBef>
            </a:pPr>
            <a:r>
              <a:rPr lang="nl-NL" dirty="0"/>
              <a:t>CPB &amp; PBL (2013). Algemene Leidraad voor maatschappelijke kosten-batenanalyse</a:t>
            </a:r>
          </a:p>
          <a:p>
            <a:pPr>
              <a:spcBef>
                <a:spcPts val="600"/>
              </a:spcBef>
            </a:pPr>
            <a:r>
              <a:rPr lang="nl-NL" dirty="0"/>
              <a:t>CE Delft (2017). Werkwijzer milieu</a:t>
            </a:r>
          </a:p>
          <a:p>
            <a:pPr>
              <a:spcBef>
                <a:spcPts val="600"/>
              </a:spcBef>
            </a:pPr>
            <a:r>
              <a:rPr lang="nl-NL" dirty="0"/>
              <a:t>CE Delft &amp; Arcadis (2018). Werkwijzer Natuur</a:t>
            </a:r>
          </a:p>
          <a:p>
            <a:pPr>
              <a:spcBef>
                <a:spcPts val="600"/>
              </a:spcBef>
            </a:pPr>
            <a:r>
              <a:rPr lang="nl-NL" dirty="0"/>
              <a:t>Rijksoverheid (2012). Een kennismaking met de maatschappelijke kosten-batenanalyse (MKBA) Handreiking voor beleidsmakers.</a:t>
            </a:r>
          </a:p>
          <a:p>
            <a:pPr>
              <a:spcBef>
                <a:spcPts val="600"/>
              </a:spcBef>
            </a:pPr>
            <a:r>
              <a:rPr lang="nl-NL" dirty="0"/>
              <a:t>Rijkswaterstaat (2018). Werkwijzer MKBA bij MIRT-verkenningen</a:t>
            </a:r>
          </a:p>
          <a:p>
            <a:pPr>
              <a:spcBef>
                <a:spcPts val="600"/>
              </a:spcBef>
            </a:pPr>
            <a:r>
              <a:rPr lang="nl-NL" dirty="0"/>
              <a:t>SEO (2016). Werkwijzer voor kosten-batenanalyse in het sociale domein.</a:t>
            </a:r>
          </a:p>
          <a:p>
            <a:pPr>
              <a:spcBef>
                <a:spcPts val="600"/>
              </a:spcBef>
            </a:pPr>
            <a:r>
              <a:rPr lang="nl-NL" dirty="0"/>
              <a:t>SEO, </a:t>
            </a:r>
            <a:r>
              <a:rPr lang="nl-NL" dirty="0" err="1"/>
              <a:t>Ecorys</a:t>
            </a:r>
            <a:r>
              <a:rPr lang="nl-NL" dirty="0"/>
              <a:t> &amp; Frank van Zutphen Economisch Advies (2019). Werkwijzer maatschappelijke kostenbatenanalyse voor de digitale overheid</a:t>
            </a:r>
          </a:p>
          <a:p>
            <a:pPr>
              <a:spcBef>
                <a:spcPts val="600"/>
              </a:spcBef>
            </a:pPr>
            <a:r>
              <a:rPr lang="nl-NL" dirty="0"/>
              <a:t>Websites:</a:t>
            </a:r>
          </a:p>
          <a:p>
            <a:pPr lvl="1">
              <a:spcBef>
                <a:spcPts val="600"/>
              </a:spcBef>
            </a:pPr>
            <a:r>
              <a:rPr lang="nl-NL" u="sng" dirty="0"/>
              <a:t>MKBA-informatie.nl </a:t>
            </a:r>
          </a:p>
          <a:p>
            <a:pPr lvl="1">
              <a:spcBef>
                <a:spcPts val="600"/>
              </a:spcBef>
            </a:pPr>
            <a:r>
              <a:rPr lang="nl-NL" dirty="0">
                <a:hlinkClick r:id="rId6">
                  <a:extLst>
                    <a:ext uri="{A12FA001-AC4F-418D-AE19-62706E023703}">
                      <ahyp:hlinkClr xmlns:ahyp="http://schemas.microsoft.com/office/drawing/2018/hyperlinkcolor" val="tx"/>
                    </a:ext>
                  </a:extLst>
                </a:hlinkClick>
              </a:rPr>
              <a:t>Toolboxbeleidsevaluaties.nl/onderzoeksmethoden</a:t>
            </a:r>
            <a:r>
              <a:rPr lang="nl-NL" dirty="0"/>
              <a:t> </a:t>
            </a:r>
          </a:p>
        </p:txBody>
      </p:sp>
      <p:sp>
        <p:nvSpPr>
          <p:cNvPr id="12" name="Rectangle: Rounded Corners 11">
            <a:hlinkClick r:id="rId7"/>
            <a:extLst>
              <a:ext uri="{FF2B5EF4-FFF2-40B4-BE49-F238E27FC236}">
                <a16:creationId xmlns:a16="http://schemas.microsoft.com/office/drawing/2014/main" id="{CAC0E308-D3F7-43CA-8EF1-4E796F677943}"/>
              </a:ext>
            </a:extLst>
          </p:cNvPr>
          <p:cNvSpPr/>
          <p:nvPr/>
        </p:nvSpPr>
        <p:spPr>
          <a:xfrm>
            <a:off x="6237220" y="2088261"/>
            <a:ext cx="4529827" cy="1304674"/>
          </a:xfrm>
          <a:prstGeom prst="roundRect">
            <a:avLst/>
          </a:prstGeom>
          <a:solidFill>
            <a:srgbClr val="22777B"/>
          </a:solidFill>
          <a:ln w="9525" cap="flat">
            <a:noFill/>
            <a:prstDash val="solid"/>
            <a:miter/>
          </a:ln>
        </p:spPr>
        <p:txBody>
          <a:bodyPr rot="0" spcFirstLastPara="0" vertOverflow="overflow" horzOverflow="overflow" vert="horz" wrap="square" lIns="864000" tIns="72000" rIns="72000" bIns="72000" numCol="1" spcCol="0" rtlCol="0" fromWordArt="0" anchor="ctr" anchorCtr="0" forceAA="0" compatLnSpc="1">
            <a:prstTxWarp prst="textNoShape">
              <a:avLst/>
            </a:prstTxWarp>
            <a:noAutofit/>
          </a:bodyPr>
          <a:lstStyle/>
          <a:p>
            <a:pPr marL="0" indent="0" algn="l">
              <a:buNone/>
            </a:pPr>
            <a:r>
              <a:rPr lang="nl-NL" sz="1600" dirty="0">
                <a:solidFill>
                  <a:srgbClr val="FFFFFF"/>
                </a:solidFill>
              </a:rPr>
              <a:t>Onze materialen (trainingen, publicaties, templates en meer)</a:t>
            </a:r>
          </a:p>
        </p:txBody>
      </p:sp>
      <p:sp>
        <p:nvSpPr>
          <p:cNvPr id="13" name="Rectangle: Rounded Corners 12">
            <a:hlinkClick r:id="rId7"/>
            <a:extLst>
              <a:ext uri="{FF2B5EF4-FFF2-40B4-BE49-F238E27FC236}">
                <a16:creationId xmlns:a16="http://schemas.microsoft.com/office/drawing/2014/main" id="{5CD5F681-AF00-4EB7-8EED-057DB5C5CED4}"/>
              </a:ext>
            </a:extLst>
          </p:cNvPr>
          <p:cNvSpPr/>
          <p:nvPr/>
        </p:nvSpPr>
        <p:spPr>
          <a:xfrm>
            <a:off x="6237220" y="3553878"/>
            <a:ext cx="4529826" cy="1304674"/>
          </a:xfrm>
          <a:prstGeom prst="roundRect">
            <a:avLst/>
          </a:prstGeom>
          <a:solidFill>
            <a:srgbClr val="22777B"/>
          </a:solidFill>
          <a:ln w="9525" cap="flat">
            <a:noFill/>
            <a:prstDash val="solid"/>
            <a:miter/>
          </a:ln>
        </p:spPr>
        <p:txBody>
          <a:bodyPr rot="0" spcFirstLastPara="0" vertOverflow="overflow" horzOverflow="overflow" vert="horz" wrap="square" lIns="864000" tIns="72000" rIns="72000" bIns="72000" numCol="1" spcCol="0" rtlCol="0" fromWordArt="0" anchor="ctr" anchorCtr="0" forceAA="0" compatLnSpc="1">
            <a:prstTxWarp prst="textNoShape">
              <a:avLst/>
            </a:prstTxWarp>
            <a:noAutofit/>
          </a:bodyPr>
          <a:lstStyle/>
          <a:p>
            <a:pPr marL="0" indent="0">
              <a:buNone/>
            </a:pPr>
            <a:r>
              <a:rPr lang="nl-NL" sz="1600" dirty="0">
                <a:solidFill>
                  <a:srgbClr val="FFFFFF"/>
                </a:solidFill>
              </a:rPr>
              <a:t> Projectvoorbeelden</a:t>
            </a:r>
          </a:p>
        </p:txBody>
      </p:sp>
      <p:sp>
        <p:nvSpPr>
          <p:cNvPr id="14" name="Rectangle: Rounded Corners 13">
            <a:hlinkClick r:id="rId8"/>
            <a:extLst>
              <a:ext uri="{FF2B5EF4-FFF2-40B4-BE49-F238E27FC236}">
                <a16:creationId xmlns:a16="http://schemas.microsoft.com/office/drawing/2014/main" id="{A59DA67D-CBEA-4437-9880-F20F2F8EAC12}"/>
              </a:ext>
            </a:extLst>
          </p:cNvPr>
          <p:cNvSpPr/>
          <p:nvPr/>
        </p:nvSpPr>
        <p:spPr>
          <a:xfrm>
            <a:off x="6237219" y="5019495"/>
            <a:ext cx="4529827" cy="1304674"/>
          </a:xfrm>
          <a:prstGeom prst="roundRect">
            <a:avLst/>
          </a:prstGeom>
          <a:solidFill>
            <a:srgbClr val="22777B"/>
          </a:solidFill>
          <a:ln w="9525" cap="flat">
            <a:noFill/>
            <a:prstDash val="solid"/>
            <a:miter/>
          </a:ln>
        </p:spPr>
        <p:txBody>
          <a:bodyPr rot="0" spcFirstLastPara="0" vertOverflow="overflow" horzOverflow="overflow" vert="horz" wrap="square" lIns="864000" tIns="72000" rIns="72000" bIns="72000" numCol="1" spcCol="0" rtlCol="0" fromWordArt="0" anchor="ctr" anchorCtr="0" forceAA="0" compatLnSpc="1">
            <a:prstTxWarp prst="textNoShape">
              <a:avLst/>
            </a:prstTxWarp>
            <a:noAutofit/>
          </a:bodyPr>
          <a:lstStyle/>
          <a:p>
            <a:pPr marL="0" indent="0">
              <a:buNone/>
            </a:pPr>
            <a:r>
              <a:rPr lang="nl-NL" sz="1600" dirty="0">
                <a:solidFill>
                  <a:srgbClr val="FFFFFF"/>
                </a:solidFill>
              </a:rPr>
              <a:t> Volg ons op </a:t>
            </a:r>
            <a:r>
              <a:rPr lang="nl-NL" sz="1600" dirty="0" err="1">
                <a:solidFill>
                  <a:srgbClr val="FFFFFF"/>
                </a:solidFill>
              </a:rPr>
              <a:t>Linkedin</a:t>
            </a:r>
            <a:endParaRPr lang="nl-NL" sz="1600" dirty="0">
              <a:solidFill>
                <a:srgbClr val="FFFFFF"/>
              </a:solidFill>
            </a:endParaRPr>
          </a:p>
        </p:txBody>
      </p:sp>
      <p:pic>
        <p:nvPicPr>
          <p:cNvPr id="3" name="Graphic 2" descr="Share with solid fill">
            <a:hlinkClick r:id="rId7"/>
            <a:extLst>
              <a:ext uri="{FF2B5EF4-FFF2-40B4-BE49-F238E27FC236}">
                <a16:creationId xmlns:a16="http://schemas.microsoft.com/office/drawing/2014/main" id="{F9445610-E891-4B11-BBAF-43EB29651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5064" y="2419714"/>
            <a:ext cx="641768" cy="641768"/>
          </a:xfrm>
          <a:prstGeom prst="rect">
            <a:avLst/>
          </a:prstGeom>
        </p:spPr>
      </p:pic>
      <p:pic>
        <p:nvPicPr>
          <p:cNvPr id="22" name="Graphic 21" descr="Share with solid fill">
            <a:extLst>
              <a:ext uri="{FF2B5EF4-FFF2-40B4-BE49-F238E27FC236}">
                <a16:creationId xmlns:a16="http://schemas.microsoft.com/office/drawing/2014/main" id="{8A68AF8B-39CB-45DA-AC3F-09669D8D63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5064" y="3892903"/>
            <a:ext cx="641768" cy="641768"/>
          </a:xfrm>
          <a:prstGeom prst="rect">
            <a:avLst/>
          </a:prstGeom>
        </p:spPr>
      </p:pic>
      <p:pic>
        <p:nvPicPr>
          <p:cNvPr id="24" name="Graphic 23" descr="Share with solid fill">
            <a:hlinkClick r:id="rId8"/>
            <a:extLst>
              <a:ext uri="{FF2B5EF4-FFF2-40B4-BE49-F238E27FC236}">
                <a16:creationId xmlns:a16="http://schemas.microsoft.com/office/drawing/2014/main" id="{9CBDA0CE-9C8F-41C2-9467-38C46C508F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5064" y="5346951"/>
            <a:ext cx="641768" cy="641768"/>
          </a:xfrm>
          <a:prstGeom prst="rect">
            <a:avLst/>
          </a:prstGeom>
        </p:spPr>
      </p:pic>
    </p:spTree>
    <p:extLst>
      <p:ext uri="{BB962C8B-B14F-4D97-AF65-F5344CB8AC3E}">
        <p14:creationId xmlns:p14="http://schemas.microsoft.com/office/powerpoint/2010/main" val="410198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654494-D319-456E-8E71-6764CC251BF0}"/>
              </a:ext>
            </a:extLst>
          </p:cNvPr>
          <p:cNvSpPr>
            <a:spLocks noGrp="1"/>
          </p:cNvSpPr>
          <p:nvPr>
            <p:ph type="sldNum" sz="quarter" idx="10"/>
          </p:nvPr>
        </p:nvSpPr>
        <p:spPr/>
        <p:txBody>
          <a:bodyPr/>
          <a:lstStyle/>
          <a:p>
            <a:fld id="{992CD0B2-8AB2-4C6C-8876-E15753662C9B}" type="slidenum">
              <a:rPr lang="nl-NL" noProof="0" smtClean="0"/>
              <a:pPr/>
              <a:t>25</a:t>
            </a:fld>
            <a:endParaRPr lang="nl-NL" noProof="0"/>
          </a:p>
        </p:txBody>
      </p:sp>
      <p:sp>
        <p:nvSpPr>
          <p:cNvPr id="3" name="Text Placeholder 2">
            <a:extLst>
              <a:ext uri="{FF2B5EF4-FFF2-40B4-BE49-F238E27FC236}">
                <a16:creationId xmlns:a16="http://schemas.microsoft.com/office/drawing/2014/main" id="{7E03F495-A4FC-4FC7-A4DE-E3AB64A5A669}"/>
              </a:ext>
            </a:extLst>
          </p:cNvPr>
          <p:cNvSpPr>
            <a:spLocks noGrp="1"/>
          </p:cNvSpPr>
          <p:nvPr>
            <p:ph type="body" sz="quarter" idx="24"/>
          </p:nvPr>
        </p:nvSpPr>
        <p:spPr/>
        <p:txBody>
          <a:bodyPr/>
          <a:lstStyle/>
          <a:p>
            <a:endParaRPr lang="nl-NL" dirty="0"/>
          </a:p>
        </p:txBody>
      </p:sp>
      <p:pic>
        <p:nvPicPr>
          <p:cNvPr id="9" name="Picture Placeholder 8" descr="A person smiling for the camera&#10;&#10;Description automatically generated with medium confidence">
            <a:extLst>
              <a:ext uri="{FF2B5EF4-FFF2-40B4-BE49-F238E27FC236}">
                <a16:creationId xmlns:a16="http://schemas.microsoft.com/office/drawing/2014/main" id="{4F2C08D4-A74B-4369-AD73-9F41D7950142}"/>
              </a:ext>
            </a:extLst>
          </p:cNvPr>
          <p:cNvPicPr>
            <a:picLocks noGrp="1" noChangeAspect="1"/>
          </p:cNvPicPr>
          <p:nvPr>
            <p:ph type="pic" sz="quarter" idx="21"/>
          </p:nvPr>
        </p:nvPicPr>
        <p:blipFill rotWithShape="1">
          <a:blip r:embed="rId2" cstate="print">
            <a:alphaModFix amt="96000"/>
            <a:extLst>
              <a:ext uri="{28A0092B-C50C-407E-A947-70E740481C1C}">
                <a14:useLocalDpi xmlns:a14="http://schemas.microsoft.com/office/drawing/2010/main"/>
              </a:ext>
            </a:extLst>
          </a:blip>
          <a:srcRect/>
          <a:stretch/>
        </p:blipFill>
        <p:spPr>
          <a:xfrm>
            <a:off x="764267" y="3192189"/>
            <a:ext cx="791570" cy="791570"/>
          </a:xfrm>
          <a:prstGeom prst="ellipse">
            <a:avLst/>
          </a:prstGeom>
          <a:ln w="28575">
            <a:solidFill>
              <a:schemeClr val="bg1"/>
            </a:solidFill>
          </a:ln>
        </p:spPr>
      </p:pic>
      <p:sp>
        <p:nvSpPr>
          <p:cNvPr id="5" name="Text Placeholder 4">
            <a:extLst>
              <a:ext uri="{FF2B5EF4-FFF2-40B4-BE49-F238E27FC236}">
                <a16:creationId xmlns:a16="http://schemas.microsoft.com/office/drawing/2014/main" id="{18C18630-1AD6-4466-B8E9-49178456DE84}"/>
              </a:ext>
            </a:extLst>
          </p:cNvPr>
          <p:cNvSpPr>
            <a:spLocks noGrp="1"/>
          </p:cNvSpPr>
          <p:nvPr>
            <p:ph type="body" sz="quarter" idx="31"/>
          </p:nvPr>
        </p:nvSpPr>
        <p:spPr>
          <a:xfrm>
            <a:off x="1707214" y="2155305"/>
            <a:ext cx="9793793" cy="791465"/>
          </a:xfrm>
        </p:spPr>
        <p:txBody>
          <a:bodyPr/>
          <a:lstStyle/>
          <a:p>
            <a:r>
              <a:rPr lang="nl-NL" sz="1200" b="1" dirty="0">
                <a:solidFill>
                  <a:srgbClr val="FFFFFF"/>
                </a:solidFill>
              </a:rPr>
              <a:t>Jerien den Blanken | jerien.denblanken@itspublic.nl | 06 3842 5049</a:t>
            </a:r>
            <a:br>
              <a:rPr lang="nl-NL" sz="1200" dirty="0">
                <a:solidFill>
                  <a:srgbClr val="FFFFFF"/>
                </a:solidFill>
              </a:rPr>
            </a:br>
            <a:r>
              <a:rPr lang="nl-NL" sz="1200" dirty="0">
                <a:solidFill>
                  <a:srgbClr val="FFFFFF"/>
                </a:solidFill>
              </a:rPr>
              <a:t>Samen met opdrachtgevers zorgen dat publieke middelen worden ingezet om (hun) maatschappelijke doelstellingen te behalen, dat is wat Jerien drijft. Hij werkte veel op de thema’s arbeidsmarkt, gezondheidzorg en de digitale overheid voor zowel ministeries, gemeenten als andere publieke organisaties. Binnen die domeinen voerde hij vaak maatschappelijke kosten-batenanalyses (MKBA) uit.</a:t>
            </a:r>
          </a:p>
        </p:txBody>
      </p:sp>
      <p:pic>
        <p:nvPicPr>
          <p:cNvPr id="11" name="Picture Placeholder 10" descr="A person smiling for the camera&#10;&#10;Description automatically generated with medium confidence">
            <a:extLst>
              <a:ext uri="{FF2B5EF4-FFF2-40B4-BE49-F238E27FC236}">
                <a16:creationId xmlns:a16="http://schemas.microsoft.com/office/drawing/2014/main" id="{ED8A9E01-414D-496D-9F97-286CE074AB18}"/>
              </a:ext>
            </a:extLst>
          </p:cNvPr>
          <p:cNvPicPr>
            <a:picLocks noGrp="1" noChangeAspect="1"/>
          </p:cNvPicPr>
          <p:nvPr>
            <p:ph type="pic" sz="quarter" idx="32"/>
          </p:nvPr>
        </p:nvPicPr>
        <p:blipFill rotWithShape="1">
          <a:blip r:embed="rId3" cstate="print">
            <a:alphaModFix amt="94000"/>
            <a:extLst>
              <a:ext uri="{28A0092B-C50C-407E-A947-70E740481C1C}">
                <a14:useLocalDpi xmlns:a14="http://schemas.microsoft.com/office/drawing/2010/main"/>
              </a:ext>
            </a:extLst>
          </a:blip>
          <a:srcRect/>
          <a:stretch/>
        </p:blipFill>
        <p:spPr>
          <a:xfrm>
            <a:off x="763475" y="2154514"/>
            <a:ext cx="792162" cy="792162"/>
          </a:xfrm>
          <a:prstGeom prst="ellipse">
            <a:avLst/>
          </a:prstGeom>
          <a:ln w="28575">
            <a:solidFill>
              <a:schemeClr val="bg1"/>
            </a:solidFill>
          </a:ln>
        </p:spPr>
      </p:pic>
      <p:sp>
        <p:nvSpPr>
          <p:cNvPr id="7" name="Text Placeholder 6">
            <a:extLst>
              <a:ext uri="{FF2B5EF4-FFF2-40B4-BE49-F238E27FC236}">
                <a16:creationId xmlns:a16="http://schemas.microsoft.com/office/drawing/2014/main" id="{3094C79C-55BF-4E20-98B2-47EE21B18DA8}"/>
              </a:ext>
            </a:extLst>
          </p:cNvPr>
          <p:cNvSpPr>
            <a:spLocks noGrp="1"/>
          </p:cNvSpPr>
          <p:nvPr>
            <p:ph type="body" sz="quarter" idx="33"/>
          </p:nvPr>
        </p:nvSpPr>
        <p:spPr>
          <a:xfrm>
            <a:off x="1707214" y="3192189"/>
            <a:ext cx="9793793" cy="791465"/>
          </a:xfrm>
        </p:spPr>
        <p:txBody>
          <a:bodyPr/>
          <a:lstStyle/>
          <a:p>
            <a:pPr marL="0" marR="0" lvl="0" indent="0" algn="l"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Jan Willem Moesker | janwillem.moesker@itspublic.nl</a:t>
            </a:r>
            <a:endParaRPr lang="nl-NL" sz="1200" dirty="0">
              <a:solidFill>
                <a:srgbClr val="FFFFFF"/>
              </a:solidFill>
            </a:endParaRPr>
          </a:p>
          <a:p>
            <a:pPr marL="0" marR="0" lvl="0" indent="0" algn="l"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Door een analytische en </a:t>
            </a:r>
            <a:r>
              <a:rPr kumimoji="0" lang="nl-NL" sz="12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datagedreven</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benadering van </a:t>
            </a:r>
            <a:r>
              <a:rPr lang="nl-NL" sz="1200" dirty="0">
                <a:solidFill>
                  <a:srgbClr val="FFFFFF"/>
                </a:solidFill>
              </a:rPr>
              <a:t>maatschappelijke v</a:t>
            </a: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raagstukken draagt Jan Willem bij aan betere inzichten en beslissingen in de publieke sector. Hij werkt veel op de thema’s zorg en overheidsfinanciën, vaak op het snijvlak tussen beleid en financiën.</a:t>
            </a:r>
            <a:endParaRPr lang="nl-NL" dirty="0"/>
          </a:p>
        </p:txBody>
      </p:sp>
    </p:spTree>
    <p:extLst>
      <p:ext uri="{BB962C8B-B14F-4D97-AF65-F5344CB8AC3E}">
        <p14:creationId xmlns:p14="http://schemas.microsoft.com/office/powerpoint/2010/main" val="251283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60D10792-C3C7-4063-955E-F96292476D8F}"/>
              </a:ext>
            </a:extLst>
          </p:cNvPr>
          <p:cNvGraphicFramePr>
            <a:graphicFrameLocks noChangeAspect="1"/>
          </p:cNvGraphicFramePr>
          <p:nvPr>
            <p:custDataLst>
              <p:tags r:id="rId2"/>
            </p:custDataLst>
            <p:extLst>
              <p:ext uri="{D42A27DB-BD31-4B8C-83A1-F6EECF244321}">
                <p14:modId xmlns:p14="http://schemas.microsoft.com/office/powerpoint/2010/main" val="3540697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809"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248B2B8B-5ACA-4D59-BFF3-9B02CE8EBEB5}"/>
              </a:ext>
            </a:extLst>
          </p:cNvPr>
          <p:cNvSpPr>
            <a:spLocks noGrp="1"/>
          </p:cNvSpPr>
          <p:nvPr>
            <p:ph type="body" sz="quarter" idx="14"/>
          </p:nvPr>
        </p:nvSpPr>
        <p:spPr/>
        <p:txBody>
          <a:bodyPr/>
          <a:lstStyle/>
          <a:p>
            <a:endParaRPr lang="nl-NL"/>
          </a:p>
        </p:txBody>
      </p:sp>
      <p:sp>
        <p:nvSpPr>
          <p:cNvPr id="7" name="Title 6">
            <a:extLst>
              <a:ext uri="{FF2B5EF4-FFF2-40B4-BE49-F238E27FC236}">
                <a16:creationId xmlns:a16="http://schemas.microsoft.com/office/drawing/2014/main" id="{A37E4E61-732C-45B4-866B-F9503724E55C}"/>
              </a:ext>
            </a:extLst>
          </p:cNvPr>
          <p:cNvSpPr>
            <a:spLocks noGrp="1"/>
          </p:cNvSpPr>
          <p:nvPr>
            <p:ph type="title"/>
          </p:nvPr>
        </p:nvSpPr>
        <p:spPr/>
        <p:txBody>
          <a:bodyPr vert="horz"/>
          <a:lstStyle/>
          <a:p>
            <a:r>
              <a:rPr lang="nl-NL" dirty="0"/>
              <a:t>Agenda</a:t>
            </a:r>
          </a:p>
        </p:txBody>
      </p:sp>
      <p:sp>
        <p:nvSpPr>
          <p:cNvPr id="8" name="Text Placeholder 7">
            <a:extLst>
              <a:ext uri="{FF2B5EF4-FFF2-40B4-BE49-F238E27FC236}">
                <a16:creationId xmlns:a16="http://schemas.microsoft.com/office/drawing/2014/main" id="{F9DEA2A0-EE08-4F85-AADA-707F82D8D85A}"/>
              </a:ext>
            </a:extLst>
          </p:cNvPr>
          <p:cNvSpPr>
            <a:spLocks noGrp="1"/>
          </p:cNvSpPr>
          <p:nvPr>
            <p:ph type="body" sz="quarter" idx="20"/>
          </p:nvPr>
        </p:nvSpPr>
        <p:spPr/>
        <p:txBody>
          <a:bodyPr/>
          <a:lstStyle/>
          <a:p>
            <a:endParaRPr lang="nl-NL"/>
          </a:p>
        </p:txBody>
      </p:sp>
      <p:sp>
        <p:nvSpPr>
          <p:cNvPr id="10" name="Slide Number Placeholder 9">
            <a:extLst>
              <a:ext uri="{FF2B5EF4-FFF2-40B4-BE49-F238E27FC236}">
                <a16:creationId xmlns:a16="http://schemas.microsoft.com/office/drawing/2014/main" id="{9024FD47-A1D6-412B-ABD4-9DCCDEEAB904}"/>
              </a:ext>
            </a:extLst>
          </p:cNvPr>
          <p:cNvSpPr>
            <a:spLocks noGrp="1"/>
          </p:cNvSpPr>
          <p:nvPr>
            <p:ph type="sldNum" sz="quarter" idx="12"/>
          </p:nvPr>
        </p:nvSpPr>
        <p:spPr/>
        <p:txBody>
          <a:bodyPr/>
          <a:lstStyle/>
          <a:p>
            <a:fld id="{992CD0B2-8AB2-4C6C-8876-E15753662C9B}" type="slidenum">
              <a:rPr lang="nl-NL" noProof="0" smtClean="0"/>
              <a:pPr/>
              <a:t>3</a:t>
            </a:fld>
            <a:endParaRPr lang="nl-NL" noProof="0" dirty="0"/>
          </a:p>
        </p:txBody>
      </p:sp>
      <p:pic>
        <p:nvPicPr>
          <p:cNvPr id="19" name="Picture 18">
            <a:extLst>
              <a:ext uri="{FF2B5EF4-FFF2-40B4-BE49-F238E27FC236}">
                <a16:creationId xmlns:a16="http://schemas.microsoft.com/office/drawing/2014/main" id="{A1D4BB9A-B57F-4583-B6C5-2CA720448606}"/>
              </a:ext>
            </a:extLst>
          </p:cNvPr>
          <p:cNvPicPr>
            <a:picLocks noChangeAspect="1"/>
          </p:cNvPicPr>
          <p:nvPr/>
        </p:nvPicPr>
        <p:blipFill rotWithShape="1">
          <a:blip r:embed="rId6"/>
          <a:srcRect t="8792" r="4309" b="-132"/>
          <a:stretch/>
        </p:blipFill>
        <p:spPr>
          <a:xfrm>
            <a:off x="5501294" y="2400561"/>
            <a:ext cx="4386334" cy="2791204"/>
          </a:xfrm>
          <a:prstGeom prst="parallelogram">
            <a:avLst>
              <a:gd name="adj" fmla="val 0"/>
            </a:avLst>
          </a:prstGeom>
          <a:ln w="57150">
            <a:noFill/>
          </a:ln>
          <a:extLst>
            <a:ext uri="{91240B29-F687-4F45-9708-019B960494DF}">
              <a14:hiddenLine xmlns:a14="http://schemas.microsoft.com/office/drawing/2010/main" w="57150">
                <a:solidFill>
                  <a:srgbClr val="22777B"/>
                </a:solidFill>
              </a14:hiddenLine>
            </a:ext>
          </a:extLst>
        </p:spPr>
      </p:pic>
      <p:grpSp>
        <p:nvGrpSpPr>
          <p:cNvPr id="20" name="Group 19">
            <a:extLst>
              <a:ext uri="{FF2B5EF4-FFF2-40B4-BE49-F238E27FC236}">
                <a16:creationId xmlns:a16="http://schemas.microsoft.com/office/drawing/2014/main" id="{E410C141-9E79-4E4D-8D79-68B3B7047E7E}"/>
              </a:ext>
            </a:extLst>
          </p:cNvPr>
          <p:cNvGrpSpPr/>
          <p:nvPr/>
        </p:nvGrpSpPr>
        <p:grpSpPr>
          <a:xfrm>
            <a:off x="2304372" y="2385622"/>
            <a:ext cx="7583256" cy="2791206"/>
            <a:chOff x="6237221" y="2200367"/>
            <a:chExt cx="5101618" cy="1114334"/>
          </a:xfrm>
        </p:grpSpPr>
        <p:sp>
          <p:nvSpPr>
            <p:cNvPr id="21" name="Rectangle 20">
              <a:extLst>
                <a:ext uri="{FF2B5EF4-FFF2-40B4-BE49-F238E27FC236}">
                  <a16:creationId xmlns:a16="http://schemas.microsoft.com/office/drawing/2014/main" id="{082A735B-FCF6-4671-9E25-DCCBA935F844}"/>
                </a:ext>
              </a:extLst>
            </p:cNvPr>
            <p:cNvSpPr/>
            <p:nvPr/>
          </p:nvSpPr>
          <p:spPr>
            <a:xfrm>
              <a:off x="8387943" y="2206965"/>
              <a:ext cx="2950896" cy="1107736"/>
            </a:xfrm>
            <a:prstGeom prst="rect">
              <a:avLst/>
            </a:prstGeom>
            <a:solidFill>
              <a:srgbClr val="95C5C9">
                <a:alpha val="60000"/>
              </a:srgbClr>
            </a:solidFill>
            <a:ln w="28575"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a:p>
          </p:txBody>
        </p:sp>
        <p:sp>
          <p:nvSpPr>
            <p:cNvPr id="22" name="Rectangle 21">
              <a:extLst>
                <a:ext uri="{FF2B5EF4-FFF2-40B4-BE49-F238E27FC236}">
                  <a16:creationId xmlns:a16="http://schemas.microsoft.com/office/drawing/2014/main" id="{423D22F0-76A7-480C-AAAB-2617FCFE3C8C}"/>
                </a:ext>
              </a:extLst>
            </p:cNvPr>
            <p:cNvSpPr/>
            <p:nvPr/>
          </p:nvSpPr>
          <p:spPr>
            <a:xfrm>
              <a:off x="6237221" y="2200367"/>
              <a:ext cx="5101618" cy="1114333"/>
            </a:xfrm>
            <a:prstGeom prst="rect">
              <a:avLst/>
            </a:prstGeom>
            <a:noFill/>
            <a:ln w="28575" cap="flat">
              <a:solidFill>
                <a:srgbClr val="22777B"/>
              </a:solid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en-US" sz="1200"/>
            </a:p>
          </p:txBody>
        </p:sp>
        <p:sp>
          <p:nvSpPr>
            <p:cNvPr id="23" name="Text Placeholder 7">
              <a:extLst>
                <a:ext uri="{FF2B5EF4-FFF2-40B4-BE49-F238E27FC236}">
                  <a16:creationId xmlns:a16="http://schemas.microsoft.com/office/drawing/2014/main" id="{CEF605A0-CA0E-4673-9520-683D8DA78518}"/>
                </a:ext>
              </a:extLst>
            </p:cNvPr>
            <p:cNvSpPr txBox="1">
              <a:spLocks/>
            </p:cNvSpPr>
            <p:nvPr/>
          </p:nvSpPr>
          <p:spPr>
            <a:xfrm>
              <a:off x="6237222" y="2200367"/>
              <a:ext cx="2262344" cy="1114333"/>
            </a:xfrm>
            <a:prstGeom prst="rect">
              <a:avLst/>
            </a:prstGeom>
            <a:solidFill>
              <a:schemeClr val="tx2"/>
            </a:solidFill>
            <a:ln w="9525">
              <a:solidFill>
                <a:srgbClr val="22777B"/>
              </a:solidFill>
            </a:ln>
          </p:spPr>
          <p:txBody>
            <a:bodyPr lIns="0" tIns="0" rIns="0" bIns="0" anchor="ct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Deel 1</a:t>
              </a:r>
            </a:p>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endPar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Introductie </a:t>
              </a:r>
              <a:r>
                <a:rPr kumimoji="0" lang="nl-NL" sz="1600" b="1"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MKBA’s</a:t>
              </a:r>
              <a:endParaRPr kumimoji="0" lang="nl-NL" sz="1600" b="1"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320134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B74D78C-9045-484A-98FF-2E31C64518A3}"/>
              </a:ext>
            </a:extLst>
          </p:cNvPr>
          <p:cNvGraphicFramePr>
            <a:graphicFrameLocks noChangeAspect="1"/>
          </p:cNvGraphicFramePr>
          <p:nvPr>
            <p:custDataLst>
              <p:tags r:id="rId2"/>
            </p:custDataLst>
            <p:extLst>
              <p:ext uri="{D42A27DB-BD31-4B8C-83A1-F6EECF244321}">
                <p14:modId xmlns:p14="http://schemas.microsoft.com/office/powerpoint/2010/main" val="2768800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355"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6B74D78C-9045-484A-98FF-2E31C64518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74E8218-2C4C-4518-BAAA-CE4DC544A348}"/>
              </a:ext>
            </a:extLst>
          </p:cNvPr>
          <p:cNvSpPr>
            <a:spLocks noGrp="1"/>
          </p:cNvSpPr>
          <p:nvPr>
            <p:ph type="body" sz="quarter" idx="20"/>
          </p:nvPr>
        </p:nvSpPr>
        <p:spPr/>
        <p:txBody>
          <a:bodyPr/>
          <a:lstStyle/>
          <a:p>
            <a:endParaRPr lang="nl-NL" dirty="0"/>
          </a:p>
        </p:txBody>
      </p:sp>
      <p:sp>
        <p:nvSpPr>
          <p:cNvPr id="5" name="Slide Number Placeholder 4">
            <a:extLst>
              <a:ext uri="{FF2B5EF4-FFF2-40B4-BE49-F238E27FC236}">
                <a16:creationId xmlns:a16="http://schemas.microsoft.com/office/drawing/2014/main" id="{8E253A4B-060E-486F-8D5A-5782ADDE3110}"/>
              </a:ext>
            </a:extLst>
          </p:cNvPr>
          <p:cNvSpPr>
            <a:spLocks noGrp="1"/>
          </p:cNvSpPr>
          <p:nvPr>
            <p:ph type="sldNum" sz="quarter" idx="12"/>
          </p:nvPr>
        </p:nvSpPr>
        <p:spPr/>
        <p:txBody>
          <a:bodyPr/>
          <a:lstStyle/>
          <a:p>
            <a:fld id="{992CD0B2-8AB2-4C6C-8876-E15753662C9B}" type="slidenum">
              <a:rPr lang="nl-NL" noProof="0" smtClean="0"/>
              <a:pPr/>
              <a:t>4</a:t>
            </a:fld>
            <a:endParaRPr lang="nl-NL" noProof="0" dirty="0"/>
          </a:p>
        </p:txBody>
      </p:sp>
      <p:sp>
        <p:nvSpPr>
          <p:cNvPr id="7" name="Title 6">
            <a:extLst>
              <a:ext uri="{FF2B5EF4-FFF2-40B4-BE49-F238E27FC236}">
                <a16:creationId xmlns:a16="http://schemas.microsoft.com/office/drawing/2014/main" id="{4E9CB4FF-4F22-493B-83AE-4ACC935866B1}"/>
              </a:ext>
            </a:extLst>
          </p:cNvPr>
          <p:cNvSpPr>
            <a:spLocks noGrp="1"/>
          </p:cNvSpPr>
          <p:nvPr>
            <p:ph type="title"/>
          </p:nvPr>
        </p:nvSpPr>
        <p:spPr/>
        <p:txBody>
          <a:bodyPr vert="horz"/>
          <a:lstStyle/>
          <a:p>
            <a:r>
              <a:rPr lang="nl-NL" dirty="0"/>
              <a:t>Dé onderscheidende factor van een MKBA is dat </a:t>
            </a:r>
            <a:r>
              <a:rPr lang="nl-NL" i="1" dirty="0"/>
              <a:t>alle </a:t>
            </a:r>
            <a:r>
              <a:rPr lang="nl-NL" dirty="0"/>
              <a:t>maatschappelijke effecten worden meegenomen (en niet alleen directe effecten)</a:t>
            </a:r>
          </a:p>
        </p:txBody>
      </p:sp>
      <p:grpSp>
        <p:nvGrpSpPr>
          <p:cNvPr id="124" name="Group 123">
            <a:extLst>
              <a:ext uri="{FF2B5EF4-FFF2-40B4-BE49-F238E27FC236}">
                <a16:creationId xmlns:a16="http://schemas.microsoft.com/office/drawing/2014/main" id="{EE49D6D4-B384-40B4-96D8-C257198FF680}"/>
              </a:ext>
            </a:extLst>
          </p:cNvPr>
          <p:cNvGrpSpPr/>
          <p:nvPr/>
        </p:nvGrpSpPr>
        <p:grpSpPr>
          <a:xfrm>
            <a:off x="658812" y="3423195"/>
            <a:ext cx="10866439" cy="1321904"/>
            <a:chOff x="4371674" y="3667539"/>
            <a:chExt cx="6382465" cy="1321904"/>
          </a:xfrm>
        </p:grpSpPr>
        <p:cxnSp>
          <p:nvCxnSpPr>
            <p:cNvPr id="120" name="Straight Connector 119">
              <a:extLst>
                <a:ext uri="{FF2B5EF4-FFF2-40B4-BE49-F238E27FC236}">
                  <a16:creationId xmlns:a16="http://schemas.microsoft.com/office/drawing/2014/main" id="{559504A3-190A-4B18-8F28-B43F1DA449AF}"/>
                </a:ext>
              </a:extLst>
            </p:cNvPr>
            <p:cNvCxnSpPr/>
            <p:nvPr/>
          </p:nvCxnSpPr>
          <p:spPr>
            <a:xfrm flipH="1">
              <a:off x="4371674" y="3667539"/>
              <a:ext cx="638246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C9CF364-CFD7-4819-BD84-873F254B6D44}"/>
                </a:ext>
              </a:extLst>
            </p:cNvPr>
            <p:cNvCxnSpPr/>
            <p:nvPr/>
          </p:nvCxnSpPr>
          <p:spPr>
            <a:xfrm flipH="1">
              <a:off x="4371674" y="4989443"/>
              <a:ext cx="638246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2" name="Content Placeholder 1">
            <a:extLst>
              <a:ext uri="{FF2B5EF4-FFF2-40B4-BE49-F238E27FC236}">
                <a16:creationId xmlns:a16="http://schemas.microsoft.com/office/drawing/2014/main" id="{2A40795B-B160-4302-9EBF-D6455DA697B9}"/>
              </a:ext>
            </a:extLst>
          </p:cNvPr>
          <p:cNvSpPr txBox="1">
            <a:spLocks/>
          </p:cNvSpPr>
          <p:nvPr/>
        </p:nvSpPr>
        <p:spPr>
          <a:xfrm>
            <a:off x="658814" y="3422787"/>
            <a:ext cx="4277026" cy="1332825"/>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nSpc>
                <a:spcPct val="100000"/>
              </a:lnSpc>
              <a:spcBef>
                <a:spcPts val="600"/>
              </a:spcBef>
              <a:buFont typeface="Wingdings" panose="05000000000000000000" pitchFamily="2" charset="2"/>
              <a:buNone/>
            </a:pPr>
            <a:r>
              <a:rPr lang="nl-NL" b="1" dirty="0">
                <a:latin typeface="+mj-lt"/>
              </a:rPr>
              <a:t>Indirecte effecten</a:t>
            </a:r>
          </a:p>
          <a:p>
            <a:pPr marL="0" indent="0">
              <a:lnSpc>
                <a:spcPct val="100000"/>
              </a:lnSpc>
              <a:spcBef>
                <a:spcPts val="600"/>
              </a:spcBef>
              <a:buFont typeface="Wingdings" panose="05000000000000000000" pitchFamily="2" charset="2"/>
              <a:buNone/>
            </a:pPr>
            <a:r>
              <a:rPr lang="nl-NL" dirty="0">
                <a:latin typeface="+mj-lt"/>
              </a:rPr>
              <a:t>Door het project zijn er ook afgeleide effecten op andere terreinen (markten). De effecten zijn een “doorgegeven” effect van de directe effecten. </a:t>
            </a:r>
            <a:endParaRPr lang="nl-NL" sz="1100" dirty="0">
              <a:latin typeface="+mj-lt"/>
            </a:endParaRPr>
          </a:p>
        </p:txBody>
      </p:sp>
      <p:sp>
        <p:nvSpPr>
          <p:cNvPr id="89" name="Content Placeholder 1">
            <a:extLst>
              <a:ext uri="{FF2B5EF4-FFF2-40B4-BE49-F238E27FC236}">
                <a16:creationId xmlns:a16="http://schemas.microsoft.com/office/drawing/2014/main" id="{34050416-C96C-4F93-B29D-5ACF1A1088F1}"/>
              </a:ext>
            </a:extLst>
          </p:cNvPr>
          <p:cNvSpPr txBox="1">
            <a:spLocks/>
          </p:cNvSpPr>
          <p:nvPr/>
        </p:nvSpPr>
        <p:spPr>
          <a:xfrm>
            <a:off x="658813" y="2090369"/>
            <a:ext cx="4277027" cy="1332825"/>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Directe effecten</a:t>
            </a:r>
          </a:p>
          <a:p>
            <a:r>
              <a:rPr lang="nl-NL" b="0" dirty="0"/>
              <a:t>Effecten op het terrein (de markt) van het beleid/project. De financiële kosten en baten horen ook tot deze categorie, in een MKBA zijn de totale directe effecten echter veel breder. </a:t>
            </a:r>
          </a:p>
        </p:txBody>
      </p:sp>
      <p:grpSp>
        <p:nvGrpSpPr>
          <p:cNvPr id="22" name="Group 21">
            <a:extLst>
              <a:ext uri="{FF2B5EF4-FFF2-40B4-BE49-F238E27FC236}">
                <a16:creationId xmlns:a16="http://schemas.microsoft.com/office/drawing/2014/main" id="{BE6DFB10-8848-4623-992B-6B481384770B}"/>
              </a:ext>
            </a:extLst>
          </p:cNvPr>
          <p:cNvGrpSpPr/>
          <p:nvPr/>
        </p:nvGrpSpPr>
        <p:grpSpPr>
          <a:xfrm>
            <a:off x="658815" y="1592011"/>
            <a:ext cx="4073825" cy="464288"/>
            <a:chOff x="4371675" y="1592011"/>
            <a:chExt cx="4111925" cy="464288"/>
          </a:xfrm>
        </p:grpSpPr>
        <p:sp>
          <p:nvSpPr>
            <p:cNvPr id="15" name="Rectangle 14">
              <a:extLst>
                <a:ext uri="{FF2B5EF4-FFF2-40B4-BE49-F238E27FC236}">
                  <a16:creationId xmlns:a16="http://schemas.microsoft.com/office/drawing/2014/main" id="{8632C0BD-AB7E-4E9C-9510-EB0C1A46A743}"/>
                </a:ext>
              </a:extLst>
            </p:cNvPr>
            <p:cNvSpPr/>
            <p:nvPr/>
          </p:nvSpPr>
          <p:spPr>
            <a:xfrm>
              <a:off x="4371675" y="1592011"/>
              <a:ext cx="3997626" cy="464288"/>
            </a:xfrm>
            <a:prstGeom prst="rect">
              <a:avLst/>
            </a:prstGeom>
            <a:solidFill>
              <a:schemeClr val="accent6"/>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solidFill>
                    <a:schemeClr val="tx1"/>
                  </a:solidFill>
                </a:rPr>
                <a:t>Type effecten in een MKBA</a:t>
              </a:r>
            </a:p>
          </p:txBody>
        </p:sp>
        <p:cxnSp>
          <p:nvCxnSpPr>
            <p:cNvPr id="135" name="Straight Connector 134">
              <a:extLst>
                <a:ext uri="{FF2B5EF4-FFF2-40B4-BE49-F238E27FC236}">
                  <a16:creationId xmlns:a16="http://schemas.microsoft.com/office/drawing/2014/main" id="{371BA6F1-9BD3-454E-9802-72FE693781AC}"/>
                </a:ext>
              </a:extLst>
            </p:cNvPr>
            <p:cNvCxnSpPr>
              <a:cxnSpLocks/>
            </p:cNvCxnSpPr>
            <p:nvPr/>
          </p:nvCxnSpPr>
          <p:spPr>
            <a:xfrm>
              <a:off x="4435540" y="1987722"/>
              <a:ext cx="40480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7" name="Content Placeholder 1">
            <a:extLst>
              <a:ext uri="{FF2B5EF4-FFF2-40B4-BE49-F238E27FC236}">
                <a16:creationId xmlns:a16="http://schemas.microsoft.com/office/drawing/2014/main" id="{6244E683-FC5C-4652-B94E-E1A2640F3BBE}"/>
              </a:ext>
            </a:extLst>
          </p:cNvPr>
          <p:cNvSpPr txBox="1">
            <a:spLocks/>
          </p:cNvSpPr>
          <p:nvPr/>
        </p:nvSpPr>
        <p:spPr>
          <a:xfrm>
            <a:off x="658814" y="4731556"/>
            <a:ext cx="4277026" cy="1332825"/>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nSpc>
                <a:spcPct val="100000"/>
              </a:lnSpc>
              <a:spcBef>
                <a:spcPts val="600"/>
              </a:spcBef>
              <a:buFont typeface="Wingdings" panose="05000000000000000000" pitchFamily="2" charset="2"/>
              <a:buNone/>
            </a:pPr>
            <a:r>
              <a:rPr lang="nl-NL" b="1" dirty="0">
                <a:latin typeface="+mj-lt"/>
              </a:rPr>
              <a:t>Externe effecten</a:t>
            </a:r>
          </a:p>
          <a:p>
            <a:pPr marL="0" indent="0">
              <a:lnSpc>
                <a:spcPct val="100000"/>
              </a:lnSpc>
              <a:spcBef>
                <a:spcPts val="600"/>
              </a:spcBef>
              <a:buFont typeface="Wingdings" panose="05000000000000000000" pitchFamily="2" charset="2"/>
              <a:buNone/>
            </a:pPr>
            <a:r>
              <a:rPr lang="nl-NL" dirty="0">
                <a:latin typeface="+mj-lt"/>
              </a:rPr>
              <a:t>Effecten die niet neerslaan in markten maar wel gevolgen hebben voor de welvaart van Nederlanders.</a:t>
            </a:r>
            <a:endParaRPr lang="nl-NL" sz="1100" dirty="0">
              <a:latin typeface="+mj-lt"/>
            </a:endParaRPr>
          </a:p>
        </p:txBody>
      </p:sp>
      <p:sp>
        <p:nvSpPr>
          <p:cNvPr id="57" name="Content Placeholder 1">
            <a:extLst>
              <a:ext uri="{FF2B5EF4-FFF2-40B4-BE49-F238E27FC236}">
                <a16:creationId xmlns:a16="http://schemas.microsoft.com/office/drawing/2014/main" id="{7D91191E-0916-4FA4-A4C7-E3B66EFA59C5}"/>
              </a:ext>
            </a:extLst>
          </p:cNvPr>
          <p:cNvSpPr txBox="1">
            <a:spLocks/>
          </p:cNvSpPr>
          <p:nvPr/>
        </p:nvSpPr>
        <p:spPr>
          <a:xfrm>
            <a:off x="5571374" y="4858668"/>
            <a:ext cx="1508106" cy="76097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0" dirty="0"/>
              <a:t>Toegenomen gezondheid</a:t>
            </a:r>
          </a:p>
        </p:txBody>
      </p:sp>
      <p:sp>
        <p:nvSpPr>
          <p:cNvPr id="62" name="Content Placeholder 1">
            <a:extLst>
              <a:ext uri="{FF2B5EF4-FFF2-40B4-BE49-F238E27FC236}">
                <a16:creationId xmlns:a16="http://schemas.microsoft.com/office/drawing/2014/main" id="{9325F46B-8FFB-4FB7-BE3D-358BE689C418}"/>
              </a:ext>
            </a:extLst>
          </p:cNvPr>
          <p:cNvSpPr txBox="1">
            <a:spLocks/>
          </p:cNvSpPr>
          <p:nvPr/>
        </p:nvSpPr>
        <p:spPr>
          <a:xfrm>
            <a:off x="5571374" y="3793746"/>
            <a:ext cx="1508106" cy="76097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0" dirty="0"/>
              <a:t>Reistijdswinst</a:t>
            </a:r>
          </a:p>
        </p:txBody>
      </p:sp>
      <p:grpSp>
        <p:nvGrpSpPr>
          <p:cNvPr id="40" name="Group 39">
            <a:extLst>
              <a:ext uri="{FF2B5EF4-FFF2-40B4-BE49-F238E27FC236}">
                <a16:creationId xmlns:a16="http://schemas.microsoft.com/office/drawing/2014/main" id="{0EF7943F-B9EB-448D-9599-261F73C07954}"/>
              </a:ext>
            </a:extLst>
          </p:cNvPr>
          <p:cNvGrpSpPr/>
          <p:nvPr/>
        </p:nvGrpSpPr>
        <p:grpSpPr>
          <a:xfrm>
            <a:off x="4935840" y="1592011"/>
            <a:ext cx="6534072" cy="464288"/>
            <a:chOff x="4371675" y="1592011"/>
            <a:chExt cx="4111925" cy="464288"/>
          </a:xfrm>
        </p:grpSpPr>
        <p:sp>
          <p:nvSpPr>
            <p:cNvPr id="41" name="Rectangle 40">
              <a:extLst>
                <a:ext uri="{FF2B5EF4-FFF2-40B4-BE49-F238E27FC236}">
                  <a16:creationId xmlns:a16="http://schemas.microsoft.com/office/drawing/2014/main" id="{98D83C27-5C88-4C9E-9E14-4EDF8F6836FD}"/>
                </a:ext>
              </a:extLst>
            </p:cNvPr>
            <p:cNvSpPr/>
            <p:nvPr/>
          </p:nvSpPr>
          <p:spPr>
            <a:xfrm>
              <a:off x="4371675" y="1592011"/>
              <a:ext cx="3997626" cy="464288"/>
            </a:xfrm>
            <a:prstGeom prst="rect">
              <a:avLst/>
            </a:prstGeom>
            <a:solidFill>
              <a:schemeClr val="accent6"/>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solidFill>
                    <a:schemeClr val="tx1"/>
                  </a:solidFill>
                </a:rPr>
                <a:t>Voorbeeld: nieuwe sporthal</a:t>
              </a:r>
            </a:p>
          </p:txBody>
        </p:sp>
        <p:cxnSp>
          <p:nvCxnSpPr>
            <p:cNvPr id="42" name="Straight Connector 41">
              <a:extLst>
                <a:ext uri="{FF2B5EF4-FFF2-40B4-BE49-F238E27FC236}">
                  <a16:creationId xmlns:a16="http://schemas.microsoft.com/office/drawing/2014/main" id="{D6C220E2-A17D-4B1F-BE23-09922080E8AB}"/>
                </a:ext>
              </a:extLst>
            </p:cNvPr>
            <p:cNvCxnSpPr>
              <a:cxnSpLocks/>
            </p:cNvCxnSpPr>
            <p:nvPr/>
          </p:nvCxnSpPr>
          <p:spPr>
            <a:xfrm>
              <a:off x="4435540" y="1987722"/>
              <a:ext cx="404806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5" name="Graphic 44" descr="Hurdle with solid fill">
            <a:extLst>
              <a:ext uri="{FF2B5EF4-FFF2-40B4-BE49-F238E27FC236}">
                <a16:creationId xmlns:a16="http://schemas.microsoft.com/office/drawing/2014/main" id="{CD22D526-3C88-4516-B92A-03AAD03BCB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8973" y="4940768"/>
            <a:ext cx="457200" cy="457200"/>
          </a:xfrm>
          <a:prstGeom prst="rect">
            <a:avLst/>
          </a:prstGeom>
        </p:spPr>
      </p:pic>
      <p:pic>
        <p:nvPicPr>
          <p:cNvPr id="50" name="Graphic 49" descr="Stopwatch 75% with solid fill">
            <a:extLst>
              <a:ext uri="{FF2B5EF4-FFF2-40B4-BE49-F238E27FC236}">
                <a16:creationId xmlns:a16="http://schemas.microsoft.com/office/drawing/2014/main" id="{0FA456B8-2898-4EF9-8404-236E0EADA2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43886" y="3768438"/>
            <a:ext cx="462598" cy="462598"/>
          </a:xfrm>
          <a:prstGeom prst="rect">
            <a:avLst/>
          </a:prstGeom>
        </p:spPr>
      </p:pic>
      <p:sp>
        <p:nvSpPr>
          <p:cNvPr id="78" name="Content Placeholder 1">
            <a:extLst>
              <a:ext uri="{FF2B5EF4-FFF2-40B4-BE49-F238E27FC236}">
                <a16:creationId xmlns:a16="http://schemas.microsoft.com/office/drawing/2014/main" id="{19E6A70C-5D59-4241-8D50-CA7C3445B7D8}"/>
              </a:ext>
            </a:extLst>
          </p:cNvPr>
          <p:cNvSpPr txBox="1">
            <a:spLocks/>
          </p:cNvSpPr>
          <p:nvPr/>
        </p:nvSpPr>
        <p:spPr>
          <a:xfrm>
            <a:off x="7287038" y="2380564"/>
            <a:ext cx="3079484" cy="760979"/>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lIns="72000" tIns="72000" rIns="72000" bIns="72000" rtlCol="0" anchor="ctr">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0" dirty="0"/>
              <a:t>Door de bouw van sportfaciliteiten wordt verwacht dat er in totaal meer mensen gaan sporten, bijvoorbeeld omdat de faciliteiten dichterbij zijn.</a:t>
            </a:r>
          </a:p>
        </p:txBody>
      </p:sp>
      <p:sp>
        <p:nvSpPr>
          <p:cNvPr id="79" name="Content Placeholder 1">
            <a:extLst>
              <a:ext uri="{FF2B5EF4-FFF2-40B4-BE49-F238E27FC236}">
                <a16:creationId xmlns:a16="http://schemas.microsoft.com/office/drawing/2014/main" id="{4DDDD1E3-57E0-4E55-A076-1845E256E82B}"/>
              </a:ext>
            </a:extLst>
          </p:cNvPr>
          <p:cNvSpPr txBox="1">
            <a:spLocks/>
          </p:cNvSpPr>
          <p:nvPr/>
        </p:nvSpPr>
        <p:spPr>
          <a:xfrm>
            <a:off x="7287038" y="3612300"/>
            <a:ext cx="3079484" cy="838485"/>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lIns="72000" tIns="72000" rIns="72000" bIns="72000" rtlCol="0" anchor="ctr">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0" dirty="0"/>
              <a:t>Als de sportfaciliteiten in een gebied met weinig voorzieningen worden gebouwd zorgt dit ervoor dat de sporters die al ergens anders sporten nu minder ver hoeven te reizen.</a:t>
            </a:r>
          </a:p>
        </p:txBody>
      </p:sp>
      <p:sp>
        <p:nvSpPr>
          <p:cNvPr id="80" name="Content Placeholder 1">
            <a:extLst>
              <a:ext uri="{FF2B5EF4-FFF2-40B4-BE49-F238E27FC236}">
                <a16:creationId xmlns:a16="http://schemas.microsoft.com/office/drawing/2014/main" id="{43C541A0-A3CB-4ABC-A65D-251F3E8C8514}"/>
              </a:ext>
            </a:extLst>
          </p:cNvPr>
          <p:cNvSpPr txBox="1">
            <a:spLocks/>
          </p:cNvSpPr>
          <p:nvPr/>
        </p:nvSpPr>
        <p:spPr>
          <a:xfrm>
            <a:off x="7287038" y="4900899"/>
            <a:ext cx="3079484" cy="1503009"/>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0" dirty="0"/>
              <a:t>Sporten heeft een positief effect op de gezondheid en gezondheidservaring. Dit kan zich bijv. uiten in toename aantal gezonde levensjaren (</a:t>
            </a:r>
            <a:r>
              <a:rPr lang="nl-NL" sz="1200" b="0" dirty="0" err="1"/>
              <a:t>QALY’s</a:t>
            </a:r>
            <a:r>
              <a:rPr lang="nl-NL" sz="1200" b="0" dirty="0"/>
              <a:t>) of afname zorggebruik</a:t>
            </a:r>
          </a:p>
          <a:p>
            <a:r>
              <a:rPr lang="nl-NL" sz="1200" b="0" dirty="0"/>
              <a:t>Sporthal zorgt ook voor afname hangjeugd. Dit bevordert het veiligheidsgevoel en afname geluidsoverlast.</a:t>
            </a:r>
          </a:p>
        </p:txBody>
      </p:sp>
      <p:sp>
        <p:nvSpPr>
          <p:cNvPr id="32" name="Content Placeholder 1">
            <a:extLst>
              <a:ext uri="{FF2B5EF4-FFF2-40B4-BE49-F238E27FC236}">
                <a16:creationId xmlns:a16="http://schemas.microsoft.com/office/drawing/2014/main" id="{514C2155-2E53-4E74-A33F-40094229228C}"/>
              </a:ext>
            </a:extLst>
          </p:cNvPr>
          <p:cNvSpPr txBox="1">
            <a:spLocks/>
          </p:cNvSpPr>
          <p:nvPr/>
        </p:nvSpPr>
        <p:spPr>
          <a:xfrm>
            <a:off x="5640009" y="2365625"/>
            <a:ext cx="1508106" cy="76097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0" dirty="0"/>
              <a:t>Extra inkomsten sporthal</a:t>
            </a:r>
          </a:p>
        </p:txBody>
      </p:sp>
      <p:pic>
        <p:nvPicPr>
          <p:cNvPr id="10" name="Graphic 9" descr="Euro with solid fill">
            <a:extLst>
              <a:ext uri="{FF2B5EF4-FFF2-40B4-BE49-F238E27FC236}">
                <a16:creationId xmlns:a16="http://schemas.microsoft.com/office/drawing/2014/main" id="{6737BBCC-A2EE-4A19-BED1-43DB91D0F9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6686" y="2441505"/>
            <a:ext cx="464400" cy="464400"/>
          </a:xfrm>
          <a:prstGeom prst="rect">
            <a:avLst/>
          </a:prstGeom>
        </p:spPr>
      </p:pic>
      <p:pic>
        <p:nvPicPr>
          <p:cNvPr id="14" name="Graphic 13" descr="Sound Medium with solid fill">
            <a:extLst>
              <a:ext uri="{FF2B5EF4-FFF2-40B4-BE49-F238E27FC236}">
                <a16:creationId xmlns:a16="http://schemas.microsoft.com/office/drawing/2014/main" id="{6B765B7A-71A8-40DB-94A1-55C84AE163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98736" y="5946711"/>
            <a:ext cx="457200" cy="457200"/>
          </a:xfrm>
          <a:prstGeom prst="rect">
            <a:avLst/>
          </a:prstGeom>
        </p:spPr>
      </p:pic>
      <p:sp>
        <p:nvSpPr>
          <p:cNvPr id="39" name="Content Placeholder 1">
            <a:extLst>
              <a:ext uri="{FF2B5EF4-FFF2-40B4-BE49-F238E27FC236}">
                <a16:creationId xmlns:a16="http://schemas.microsoft.com/office/drawing/2014/main" id="{D0C0DB24-CE67-4257-B149-BF41CCFD573C}"/>
              </a:ext>
            </a:extLst>
          </p:cNvPr>
          <p:cNvSpPr txBox="1">
            <a:spLocks/>
          </p:cNvSpPr>
          <p:nvPr/>
        </p:nvSpPr>
        <p:spPr>
          <a:xfrm>
            <a:off x="5571374" y="5549738"/>
            <a:ext cx="1684788" cy="525851"/>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0" dirty="0"/>
              <a:t>Veiligheid(</a:t>
            </a:r>
            <a:r>
              <a:rPr lang="nl-NL" b="0" dirty="0" err="1"/>
              <a:t>sgevoel</a:t>
            </a:r>
            <a:r>
              <a:rPr lang="nl-NL" b="0" dirty="0"/>
              <a:t>)</a:t>
            </a:r>
          </a:p>
        </p:txBody>
      </p:sp>
      <p:pic>
        <p:nvPicPr>
          <p:cNvPr id="43" name="Graphic 42" descr="Shield Tick with solid fill">
            <a:extLst>
              <a:ext uri="{FF2B5EF4-FFF2-40B4-BE49-F238E27FC236}">
                <a16:creationId xmlns:a16="http://schemas.microsoft.com/office/drawing/2014/main" id="{FD60F816-21DC-482E-AF6C-84BA4B6A8C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78855" y="5446299"/>
            <a:ext cx="457200" cy="457200"/>
          </a:xfrm>
          <a:prstGeom prst="rect">
            <a:avLst/>
          </a:prstGeom>
        </p:spPr>
      </p:pic>
      <p:sp>
        <p:nvSpPr>
          <p:cNvPr id="44" name="Content Placeholder 1">
            <a:extLst>
              <a:ext uri="{FF2B5EF4-FFF2-40B4-BE49-F238E27FC236}">
                <a16:creationId xmlns:a16="http://schemas.microsoft.com/office/drawing/2014/main" id="{8773DBEE-EA8C-4551-B0CD-A94A0172F242}"/>
              </a:ext>
            </a:extLst>
          </p:cNvPr>
          <p:cNvSpPr txBox="1">
            <a:spLocks/>
          </p:cNvSpPr>
          <p:nvPr/>
        </p:nvSpPr>
        <p:spPr>
          <a:xfrm>
            <a:off x="5571374" y="6005682"/>
            <a:ext cx="1508106" cy="760977"/>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lIns="72000" tIns="72000" rIns="72000" bIns="72000" rtlCol="0" anchor="t">
            <a:noAutofit/>
          </a:bodyPr>
          <a:lstStyle>
            <a:defPPr>
              <a:defRPr lang="nl-NL"/>
            </a:defPPr>
            <a:lvl1pPr marL="0" indent="0">
              <a:lnSpc>
                <a:spcPct val="100000"/>
              </a:lnSpc>
              <a:spcBef>
                <a:spcPts val="600"/>
              </a:spcBef>
              <a:buNone/>
              <a:defRPr b="1">
                <a:latin typeface="+mj-lt"/>
              </a:defRPr>
            </a:lvl1pPr>
            <a:lvl2pPr>
              <a:defRPr>
                <a:solidFill>
                  <a:schemeClr val="tx1"/>
                </a:solidFill>
              </a:defRPr>
            </a:lvl2pPr>
            <a:lvl3pPr>
              <a:defRPr>
                <a:solidFill>
                  <a:schemeClr val="tx1"/>
                </a:solidFill>
              </a:defRPr>
            </a:lvl3pPr>
            <a:lvl4pPr>
              <a:defRPr>
                <a:solidFill>
                  <a:schemeClr val="tx1"/>
                </a:solidFill>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b="0" dirty="0"/>
              <a:t>Geluidshinder</a:t>
            </a:r>
          </a:p>
        </p:txBody>
      </p:sp>
      <p:sp>
        <p:nvSpPr>
          <p:cNvPr id="33" name="Footer Placeholder 4">
            <a:extLst>
              <a:ext uri="{FF2B5EF4-FFF2-40B4-BE49-F238E27FC236}">
                <a16:creationId xmlns:a16="http://schemas.microsoft.com/office/drawing/2014/main" id="{00BA9B24-998F-40CE-93E8-6266A12A4B2A}"/>
              </a:ext>
            </a:extLst>
          </p:cNvPr>
          <p:cNvSpPr>
            <a:spLocks noGrp="1"/>
          </p:cNvSpPr>
          <p:nvPr>
            <p:ph type="ftr" sz="quarter" idx="3"/>
          </p:nvPr>
        </p:nvSpPr>
        <p:spPr>
          <a:xfrm>
            <a:off x="661800" y="6686783"/>
            <a:ext cx="10868400" cy="122400"/>
          </a:xfrm>
        </p:spPr>
        <p:txBody>
          <a:bodyPr/>
          <a:lstStyle/>
          <a:p>
            <a:r>
              <a:rPr lang="nl-NL" dirty="0"/>
              <a:t>Bron: It’s Public projectervaring</a:t>
            </a:r>
          </a:p>
        </p:txBody>
      </p:sp>
    </p:spTree>
    <p:extLst>
      <p:ext uri="{BB962C8B-B14F-4D97-AF65-F5344CB8AC3E}">
        <p14:creationId xmlns:p14="http://schemas.microsoft.com/office/powerpoint/2010/main" val="338081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87A7942-4011-458C-8459-2C1657619B1D}"/>
              </a:ext>
            </a:extLst>
          </p:cNvPr>
          <p:cNvGraphicFramePr>
            <a:graphicFrameLocks noChangeAspect="1"/>
          </p:cNvGraphicFramePr>
          <p:nvPr>
            <p:custDataLst>
              <p:tags r:id="rId2"/>
            </p:custDataLst>
            <p:extLst>
              <p:ext uri="{D42A27DB-BD31-4B8C-83A1-F6EECF244321}">
                <p14:modId xmlns:p14="http://schemas.microsoft.com/office/powerpoint/2010/main" val="2839108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96"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id="{987A7942-4011-458C-8459-2C1657619B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75" name="Group 174">
            <a:extLst>
              <a:ext uri="{FF2B5EF4-FFF2-40B4-BE49-F238E27FC236}">
                <a16:creationId xmlns:a16="http://schemas.microsoft.com/office/drawing/2014/main" id="{284E8146-17A9-43E9-B024-03FCAA5504C2}"/>
              </a:ext>
            </a:extLst>
          </p:cNvPr>
          <p:cNvGrpSpPr/>
          <p:nvPr/>
        </p:nvGrpSpPr>
        <p:grpSpPr>
          <a:xfrm>
            <a:off x="5229225" y="2048629"/>
            <a:ext cx="5148263" cy="3956883"/>
            <a:chOff x="4829175" y="1889125"/>
            <a:chExt cx="5148263" cy="4116388"/>
          </a:xfrm>
        </p:grpSpPr>
        <p:sp>
          <p:nvSpPr>
            <p:cNvPr id="167" name="Right Triangle 166">
              <a:extLst>
                <a:ext uri="{FF2B5EF4-FFF2-40B4-BE49-F238E27FC236}">
                  <a16:creationId xmlns:a16="http://schemas.microsoft.com/office/drawing/2014/main" id="{67749E72-9786-46F4-A47E-92F39B41388D}"/>
                </a:ext>
              </a:extLst>
            </p:cNvPr>
            <p:cNvSpPr/>
            <p:nvPr/>
          </p:nvSpPr>
          <p:spPr>
            <a:xfrm flipH="1">
              <a:off x="4829175" y="1889125"/>
              <a:ext cx="5148263" cy="4116388"/>
            </a:xfrm>
            <a:prstGeom prst="rtTriangle">
              <a:avLst/>
            </a:prstGeom>
            <a:solidFill>
              <a:srgbClr val="FFE8BA"/>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sp>
          <p:nvSpPr>
            <p:cNvPr id="157" name="Right Triangle 156">
              <a:extLst>
                <a:ext uri="{FF2B5EF4-FFF2-40B4-BE49-F238E27FC236}">
                  <a16:creationId xmlns:a16="http://schemas.microsoft.com/office/drawing/2014/main" id="{A22DDDCE-9C4F-4A54-BDD6-B6CC01EC69C3}"/>
                </a:ext>
              </a:extLst>
            </p:cNvPr>
            <p:cNvSpPr/>
            <p:nvPr/>
          </p:nvSpPr>
          <p:spPr>
            <a:xfrm flipH="1">
              <a:off x="4829175" y="3943350"/>
              <a:ext cx="5148263" cy="2062163"/>
            </a:xfrm>
            <a:prstGeom prst="rtTriangle">
              <a:avLst/>
            </a:prstGeom>
            <a:solidFill>
              <a:schemeClr val="accent5"/>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grpSp>
      <p:graphicFrame>
        <p:nvGraphicFramePr>
          <p:cNvPr id="25" name="Chart 24">
            <a:extLst>
              <a:ext uri="{FF2B5EF4-FFF2-40B4-BE49-F238E27FC236}">
                <a16:creationId xmlns:a16="http://schemas.microsoft.com/office/drawing/2014/main" id="{E17260CF-A202-4EEF-9E43-4FE26118C545}"/>
              </a:ext>
            </a:extLst>
          </p:cNvPr>
          <p:cNvGraphicFramePr/>
          <p:nvPr>
            <p:custDataLst>
              <p:tags r:id="rId3"/>
            </p:custDataLst>
            <p:extLst>
              <p:ext uri="{D42A27DB-BD31-4B8C-83A1-F6EECF244321}">
                <p14:modId xmlns:p14="http://schemas.microsoft.com/office/powerpoint/2010/main" val="2366425145"/>
              </p:ext>
            </p:extLst>
          </p:nvPr>
        </p:nvGraphicFramePr>
        <p:xfrm>
          <a:off x="5146675" y="1978025"/>
          <a:ext cx="5299075" cy="4114800"/>
        </p:xfrm>
        <a:graphic>
          <a:graphicData uri="http://schemas.openxmlformats.org/drawingml/2006/chart">
            <c:chart xmlns:c="http://schemas.openxmlformats.org/drawingml/2006/chart" xmlns:r="http://schemas.openxmlformats.org/officeDocument/2006/relationships" r:id="rId7"/>
          </a:graphicData>
        </a:graphic>
      </p:graphicFrame>
      <p:sp>
        <p:nvSpPr>
          <p:cNvPr id="152" name="Content Placeholder 151">
            <a:extLst>
              <a:ext uri="{FF2B5EF4-FFF2-40B4-BE49-F238E27FC236}">
                <a16:creationId xmlns:a16="http://schemas.microsoft.com/office/drawing/2014/main" id="{F02C7552-8973-4332-BD99-A1FF429A42C8}"/>
              </a:ext>
            </a:extLst>
          </p:cNvPr>
          <p:cNvSpPr>
            <a:spLocks noGrp="1"/>
          </p:cNvSpPr>
          <p:nvPr>
            <p:ph sz="quarter" idx="31"/>
          </p:nvPr>
        </p:nvSpPr>
        <p:spPr>
          <a:xfrm>
            <a:off x="662780" y="1945144"/>
            <a:ext cx="3726658" cy="4284000"/>
          </a:xfrm>
        </p:spPr>
        <p:txBody>
          <a:bodyPr/>
          <a:lstStyle/>
          <a:p>
            <a:pPr marL="0" indent="0">
              <a:spcBef>
                <a:spcPts val="1200"/>
              </a:spcBef>
              <a:buNone/>
            </a:pPr>
            <a:r>
              <a:rPr lang="nl-NL" dirty="0"/>
              <a:t>Niet alle effecten kunnen zomaar toegerekend worden aan het voorgestelde beleid/project:</a:t>
            </a:r>
          </a:p>
          <a:p>
            <a:pPr marL="0" indent="0">
              <a:spcBef>
                <a:spcPts val="1200"/>
              </a:spcBef>
              <a:buNone/>
            </a:pPr>
            <a:r>
              <a:rPr lang="nl-NL" dirty="0"/>
              <a:t>Het is bij een MKBA altijd belangrijk om een nul-scenario op te stellen: wat was er gebeurd als je het project/beleid niet zou doen</a:t>
            </a:r>
          </a:p>
          <a:p>
            <a:pPr marL="0" indent="0">
              <a:spcBef>
                <a:spcPts val="1200"/>
              </a:spcBef>
              <a:buNone/>
            </a:pPr>
            <a:r>
              <a:rPr lang="nl-NL" dirty="0"/>
              <a:t>Een nul-scenario bestaat uit (1) autonome ontwikkelingen en (2) staand beleid.</a:t>
            </a:r>
          </a:p>
          <a:p>
            <a:pPr marL="0" indent="0">
              <a:spcBef>
                <a:spcPts val="1200"/>
              </a:spcBef>
              <a:buNone/>
            </a:pPr>
            <a:endParaRPr lang="nl-NL" dirty="0"/>
          </a:p>
        </p:txBody>
      </p:sp>
      <p:sp>
        <p:nvSpPr>
          <p:cNvPr id="149" name="Text Placeholder 148">
            <a:extLst>
              <a:ext uri="{FF2B5EF4-FFF2-40B4-BE49-F238E27FC236}">
                <a16:creationId xmlns:a16="http://schemas.microsoft.com/office/drawing/2014/main" id="{5228D47A-9F29-4102-8B3F-E8FB690F2B47}"/>
              </a:ext>
            </a:extLst>
          </p:cNvPr>
          <p:cNvSpPr>
            <a:spLocks noGrp="1"/>
          </p:cNvSpPr>
          <p:nvPr>
            <p:ph type="body" sz="quarter" idx="14"/>
          </p:nvPr>
        </p:nvSpPr>
        <p:spPr/>
        <p:txBody>
          <a:bodyPr/>
          <a:lstStyle/>
          <a:p>
            <a:endParaRPr lang="nl-NL"/>
          </a:p>
        </p:txBody>
      </p:sp>
      <p:sp>
        <p:nvSpPr>
          <p:cNvPr id="7" name="Title 6">
            <a:extLst>
              <a:ext uri="{FF2B5EF4-FFF2-40B4-BE49-F238E27FC236}">
                <a16:creationId xmlns:a16="http://schemas.microsoft.com/office/drawing/2014/main" id="{0AF6DE04-7A2C-4BE8-9FBC-9F544374C7B6}"/>
              </a:ext>
            </a:extLst>
          </p:cNvPr>
          <p:cNvSpPr>
            <a:spLocks noGrp="1"/>
          </p:cNvSpPr>
          <p:nvPr>
            <p:ph type="title"/>
          </p:nvPr>
        </p:nvSpPr>
        <p:spPr/>
        <p:txBody>
          <a:bodyPr vert="horz"/>
          <a:lstStyle/>
          <a:p>
            <a:r>
              <a:rPr lang="nl-NL" dirty="0"/>
              <a:t>Het effect van project/beleid wordt altijd bepaald ten opzichte van een nul-scenario (‘wat als je het niet doet?’)</a:t>
            </a:r>
          </a:p>
        </p:txBody>
      </p:sp>
      <p:sp>
        <p:nvSpPr>
          <p:cNvPr id="150" name="Text Placeholder 149">
            <a:extLst>
              <a:ext uri="{FF2B5EF4-FFF2-40B4-BE49-F238E27FC236}">
                <a16:creationId xmlns:a16="http://schemas.microsoft.com/office/drawing/2014/main" id="{8D2F3F71-7FDE-4DE0-973D-72268A6A4E73}"/>
              </a:ext>
            </a:extLst>
          </p:cNvPr>
          <p:cNvSpPr>
            <a:spLocks noGrp="1"/>
          </p:cNvSpPr>
          <p:nvPr>
            <p:ph type="body" sz="quarter" idx="20"/>
          </p:nvPr>
        </p:nvSpPr>
        <p:spPr/>
        <p:txBody>
          <a:bodyPr/>
          <a:lstStyle/>
          <a:p>
            <a:r>
              <a:rPr lang="nl-NL" dirty="0"/>
              <a:t>Bij projecten met groen en water wordt gerekend met een oneindige tijdshorizon of met een tijdshorizon van 100 jaar. Bij projecten in het stedelijke gebied wordt meestal een tijdshorizon van 50 jaar gehanteerd. In het geval van projecten binnen het domein van de digitale overheid wordt gerekend met een tijdshorizon van 10-15 jaar. </a:t>
            </a:r>
          </a:p>
        </p:txBody>
      </p:sp>
      <p:sp>
        <p:nvSpPr>
          <p:cNvPr id="5" name="Slide Number Placeholder 4">
            <a:extLst>
              <a:ext uri="{FF2B5EF4-FFF2-40B4-BE49-F238E27FC236}">
                <a16:creationId xmlns:a16="http://schemas.microsoft.com/office/drawing/2014/main" id="{E068C066-EDA8-47CB-8FCA-CE829225C18D}"/>
              </a:ext>
            </a:extLst>
          </p:cNvPr>
          <p:cNvSpPr>
            <a:spLocks noGrp="1"/>
          </p:cNvSpPr>
          <p:nvPr>
            <p:ph type="sldNum" sz="quarter" idx="12"/>
          </p:nvPr>
        </p:nvSpPr>
        <p:spPr/>
        <p:txBody>
          <a:bodyPr/>
          <a:lstStyle/>
          <a:p>
            <a:fld id="{992CD0B2-8AB2-4C6C-8876-E15753662C9B}" type="slidenum">
              <a:rPr lang="nl-NL" noProof="0" smtClean="0"/>
              <a:pPr/>
              <a:t>5</a:t>
            </a:fld>
            <a:endParaRPr lang="nl-NL" noProof="0" dirty="0"/>
          </a:p>
        </p:txBody>
      </p:sp>
      <p:sp>
        <p:nvSpPr>
          <p:cNvPr id="160" name="Speech Bubble: Rectangle 159">
            <a:extLst>
              <a:ext uri="{FF2B5EF4-FFF2-40B4-BE49-F238E27FC236}">
                <a16:creationId xmlns:a16="http://schemas.microsoft.com/office/drawing/2014/main" id="{3E827098-4AB8-4F35-A4BF-92408F4ED34C}"/>
              </a:ext>
            </a:extLst>
          </p:cNvPr>
          <p:cNvSpPr/>
          <p:nvPr/>
        </p:nvSpPr>
        <p:spPr>
          <a:xfrm>
            <a:off x="8636000" y="4756150"/>
            <a:ext cx="1060450" cy="215900"/>
          </a:xfrm>
          <a:prstGeom prst="wedgeRectCallout">
            <a:avLst>
              <a:gd name="adj1" fmla="val -32119"/>
              <a:gd name="adj2" fmla="val -86906"/>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100" b="1" dirty="0">
                <a:solidFill>
                  <a:srgbClr val="FFFFFF"/>
                </a:solidFill>
              </a:rPr>
              <a:t>Staand beleid</a:t>
            </a:r>
            <a:endParaRPr lang="nl-NL" sz="1100" dirty="0">
              <a:solidFill>
                <a:srgbClr val="FFFFFF"/>
              </a:solidFill>
            </a:endParaRPr>
          </a:p>
        </p:txBody>
      </p:sp>
      <p:sp>
        <p:nvSpPr>
          <p:cNvPr id="161" name="Speech Bubble: Rectangle 160">
            <a:extLst>
              <a:ext uri="{FF2B5EF4-FFF2-40B4-BE49-F238E27FC236}">
                <a16:creationId xmlns:a16="http://schemas.microsoft.com/office/drawing/2014/main" id="{EE2FCCEC-6822-4E5A-BD15-F6C95E359FE7}"/>
              </a:ext>
            </a:extLst>
          </p:cNvPr>
          <p:cNvSpPr/>
          <p:nvPr/>
        </p:nvSpPr>
        <p:spPr>
          <a:xfrm>
            <a:off x="8401050" y="3654009"/>
            <a:ext cx="1295400" cy="215900"/>
          </a:xfrm>
          <a:prstGeom prst="wedgeRectCallout">
            <a:avLst>
              <a:gd name="adj1" fmla="val -34804"/>
              <a:gd name="adj2" fmla="val -128840"/>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100" b="1" dirty="0"/>
              <a:t>Project alternatief</a:t>
            </a:r>
            <a:endParaRPr lang="nl-NL" sz="1100" dirty="0"/>
          </a:p>
        </p:txBody>
      </p:sp>
      <p:sp>
        <p:nvSpPr>
          <p:cNvPr id="165" name="Speech Bubble: Rectangle 164">
            <a:extLst>
              <a:ext uri="{FF2B5EF4-FFF2-40B4-BE49-F238E27FC236}">
                <a16:creationId xmlns:a16="http://schemas.microsoft.com/office/drawing/2014/main" id="{024D95BB-CFCD-41BD-976A-A504CB62F3F5}"/>
              </a:ext>
            </a:extLst>
          </p:cNvPr>
          <p:cNvSpPr/>
          <p:nvPr/>
        </p:nvSpPr>
        <p:spPr>
          <a:xfrm>
            <a:off x="8636000" y="5403850"/>
            <a:ext cx="1060450" cy="215900"/>
          </a:xfrm>
          <a:prstGeom prst="wedgeRectCallout">
            <a:avLst>
              <a:gd name="adj1" fmla="val -32119"/>
              <a:gd name="adj2" fmla="val -86906"/>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100" b="1" dirty="0">
                <a:solidFill>
                  <a:srgbClr val="FFFFFF"/>
                </a:solidFill>
              </a:rPr>
              <a:t>Autonoom</a:t>
            </a:r>
            <a:endParaRPr lang="nl-NL" sz="1100" dirty="0">
              <a:solidFill>
                <a:srgbClr val="FFFFFF"/>
              </a:solidFill>
            </a:endParaRPr>
          </a:p>
        </p:txBody>
      </p:sp>
      <p:sp>
        <p:nvSpPr>
          <p:cNvPr id="176" name="Rectangle 175">
            <a:extLst>
              <a:ext uri="{FF2B5EF4-FFF2-40B4-BE49-F238E27FC236}">
                <a16:creationId xmlns:a16="http://schemas.microsoft.com/office/drawing/2014/main" id="{51BFFD1F-2640-4B29-8D5D-F3794087FEA4}"/>
              </a:ext>
            </a:extLst>
          </p:cNvPr>
          <p:cNvSpPr/>
          <p:nvPr/>
        </p:nvSpPr>
        <p:spPr>
          <a:xfrm>
            <a:off x="5256212" y="6076040"/>
            <a:ext cx="1495425" cy="215900"/>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Tijd</a:t>
            </a:r>
          </a:p>
        </p:txBody>
      </p:sp>
      <p:sp>
        <p:nvSpPr>
          <p:cNvPr id="177" name="Rectangle 176">
            <a:extLst>
              <a:ext uri="{FF2B5EF4-FFF2-40B4-BE49-F238E27FC236}">
                <a16:creationId xmlns:a16="http://schemas.microsoft.com/office/drawing/2014/main" id="{9E70BD49-3014-4EA0-8945-9570FEAD67A3}"/>
              </a:ext>
            </a:extLst>
          </p:cNvPr>
          <p:cNvSpPr/>
          <p:nvPr/>
        </p:nvSpPr>
        <p:spPr>
          <a:xfrm rot="16200000">
            <a:off x="4350386" y="3321049"/>
            <a:ext cx="1495425" cy="215900"/>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Effect</a:t>
            </a:r>
          </a:p>
        </p:txBody>
      </p:sp>
      <p:sp>
        <p:nvSpPr>
          <p:cNvPr id="181" name="Text Placeholder 150">
            <a:extLst>
              <a:ext uri="{FF2B5EF4-FFF2-40B4-BE49-F238E27FC236}">
                <a16:creationId xmlns:a16="http://schemas.microsoft.com/office/drawing/2014/main" id="{1161B80C-AD75-4AFA-9AA9-A1679835F989}"/>
              </a:ext>
            </a:extLst>
          </p:cNvPr>
          <p:cNvSpPr txBox="1">
            <a:spLocks/>
          </p:cNvSpPr>
          <p:nvPr/>
        </p:nvSpPr>
        <p:spPr>
          <a:xfrm>
            <a:off x="4378800" y="1699963"/>
            <a:ext cx="7154388"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lang="nl-NL" sz="1400" b="1" kern="1200" noProof="0" dirty="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Effect van project ten opzichte van nul-scenario</a:t>
            </a:r>
          </a:p>
        </p:txBody>
      </p:sp>
      <p:sp>
        <p:nvSpPr>
          <p:cNvPr id="182" name="Right Bracket 181">
            <a:extLst>
              <a:ext uri="{FF2B5EF4-FFF2-40B4-BE49-F238E27FC236}">
                <a16:creationId xmlns:a16="http://schemas.microsoft.com/office/drawing/2014/main" id="{2BBE16BE-5BBA-4ADF-B6EF-B35610802701}"/>
              </a:ext>
            </a:extLst>
          </p:cNvPr>
          <p:cNvSpPr/>
          <p:nvPr/>
        </p:nvSpPr>
        <p:spPr>
          <a:xfrm>
            <a:off x="10515600" y="2059963"/>
            <a:ext cx="92075" cy="1894141"/>
          </a:xfrm>
          <a:prstGeom prst="rightBracket">
            <a:avLst/>
          </a:prstGeom>
          <a:ln>
            <a:solidFill>
              <a:srgbClr val="FFBD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84" name="Rectangle 183">
            <a:extLst>
              <a:ext uri="{FF2B5EF4-FFF2-40B4-BE49-F238E27FC236}">
                <a16:creationId xmlns:a16="http://schemas.microsoft.com/office/drawing/2014/main" id="{6D91D028-0C8B-4C3E-880D-5E05D74887EF}"/>
              </a:ext>
            </a:extLst>
          </p:cNvPr>
          <p:cNvSpPr/>
          <p:nvPr/>
        </p:nvSpPr>
        <p:spPr>
          <a:xfrm>
            <a:off x="10677525" y="2959407"/>
            <a:ext cx="836613" cy="215900"/>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Project-</a:t>
            </a:r>
            <a:br>
              <a:rPr lang="nl-NL" sz="1200" b="1" dirty="0"/>
            </a:br>
            <a:r>
              <a:rPr lang="nl-NL" sz="1200" b="1" dirty="0"/>
              <a:t>effect</a:t>
            </a:r>
          </a:p>
        </p:txBody>
      </p:sp>
      <p:sp>
        <p:nvSpPr>
          <p:cNvPr id="185" name="Rectangle 184">
            <a:extLst>
              <a:ext uri="{FF2B5EF4-FFF2-40B4-BE49-F238E27FC236}">
                <a16:creationId xmlns:a16="http://schemas.microsoft.com/office/drawing/2014/main" id="{D8D00414-DCA8-4B10-9F4E-0E801518FA42}"/>
              </a:ext>
            </a:extLst>
          </p:cNvPr>
          <p:cNvSpPr/>
          <p:nvPr/>
        </p:nvSpPr>
        <p:spPr>
          <a:xfrm>
            <a:off x="10677525" y="4798483"/>
            <a:ext cx="836613" cy="215900"/>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200" b="1" dirty="0"/>
              <a:t>Nul-</a:t>
            </a:r>
            <a:br>
              <a:rPr lang="nl-NL" sz="1200" b="1" dirty="0"/>
            </a:br>
            <a:r>
              <a:rPr lang="nl-NL" sz="1200" b="1" dirty="0"/>
              <a:t>scenario</a:t>
            </a:r>
          </a:p>
        </p:txBody>
      </p:sp>
      <p:sp>
        <p:nvSpPr>
          <p:cNvPr id="186" name="Right Bracket 185">
            <a:extLst>
              <a:ext uri="{FF2B5EF4-FFF2-40B4-BE49-F238E27FC236}">
                <a16:creationId xmlns:a16="http://schemas.microsoft.com/office/drawing/2014/main" id="{0DE2C673-740D-4745-AD4A-FEA2E9E244F7}"/>
              </a:ext>
            </a:extLst>
          </p:cNvPr>
          <p:cNvSpPr/>
          <p:nvPr/>
        </p:nvSpPr>
        <p:spPr>
          <a:xfrm>
            <a:off x="10515600" y="4023255"/>
            <a:ext cx="92075" cy="1989085"/>
          </a:xfrm>
          <a:prstGeom prst="rightBracket">
            <a:avLst/>
          </a:prstGeom>
          <a:ln>
            <a:solidFill>
              <a:srgbClr val="2277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Freeform: Shape 7">
            <a:extLst>
              <a:ext uri="{FF2B5EF4-FFF2-40B4-BE49-F238E27FC236}">
                <a16:creationId xmlns:a16="http://schemas.microsoft.com/office/drawing/2014/main" id="{BDD5B331-E777-40E8-B6CB-86CF102A4719}"/>
              </a:ext>
            </a:extLst>
          </p:cNvPr>
          <p:cNvSpPr/>
          <p:nvPr/>
        </p:nvSpPr>
        <p:spPr>
          <a:xfrm>
            <a:off x="4257040" y="5530514"/>
            <a:ext cx="792480" cy="565485"/>
          </a:xfrm>
          <a:custGeom>
            <a:avLst/>
            <a:gdLst>
              <a:gd name="connsiteX0" fmla="*/ 0 w 660400"/>
              <a:gd name="connsiteY0" fmla="*/ 0 h 843280"/>
              <a:gd name="connsiteX1" fmla="*/ 20320 w 660400"/>
              <a:gd name="connsiteY1" fmla="*/ 264160 h 843280"/>
              <a:gd name="connsiteX2" fmla="*/ 60960 w 660400"/>
              <a:gd name="connsiteY2" fmla="*/ 457200 h 843280"/>
              <a:gd name="connsiteX3" fmla="*/ 162560 w 660400"/>
              <a:gd name="connsiteY3" fmla="*/ 640080 h 843280"/>
              <a:gd name="connsiteX4" fmla="*/ 294640 w 660400"/>
              <a:gd name="connsiteY4" fmla="*/ 731520 h 843280"/>
              <a:gd name="connsiteX5" fmla="*/ 660400 w 660400"/>
              <a:gd name="connsiteY5" fmla="*/ 843280 h 8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00" h="843280">
                <a:moveTo>
                  <a:pt x="0" y="0"/>
                </a:moveTo>
                <a:cubicBezTo>
                  <a:pt x="5080" y="93980"/>
                  <a:pt x="10160" y="187960"/>
                  <a:pt x="20320" y="264160"/>
                </a:cubicBezTo>
                <a:cubicBezTo>
                  <a:pt x="30480" y="340360"/>
                  <a:pt x="37253" y="394547"/>
                  <a:pt x="60960" y="457200"/>
                </a:cubicBezTo>
                <a:cubicBezTo>
                  <a:pt x="84667" y="519853"/>
                  <a:pt x="123613" y="594360"/>
                  <a:pt x="162560" y="640080"/>
                </a:cubicBezTo>
                <a:cubicBezTo>
                  <a:pt x="201507" y="685800"/>
                  <a:pt x="211667" y="697653"/>
                  <a:pt x="294640" y="731520"/>
                </a:cubicBezTo>
                <a:cubicBezTo>
                  <a:pt x="377613" y="765387"/>
                  <a:pt x="519006" y="804333"/>
                  <a:pt x="660400" y="843280"/>
                </a:cubicBezTo>
              </a:path>
            </a:pathLst>
          </a:custGeom>
          <a:ln w="38100" cap="flat" cmpd="sng" algn="ctr">
            <a:solidFill>
              <a:srgbClr val="CFE3E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dirty="0"/>
          </a:p>
        </p:txBody>
      </p:sp>
      <p:sp>
        <p:nvSpPr>
          <p:cNvPr id="10" name="TextBox 9">
            <a:extLst>
              <a:ext uri="{FF2B5EF4-FFF2-40B4-BE49-F238E27FC236}">
                <a16:creationId xmlns:a16="http://schemas.microsoft.com/office/drawing/2014/main" id="{132FBBEB-21BF-4881-8272-24094D72EC76}"/>
              </a:ext>
            </a:extLst>
          </p:cNvPr>
          <p:cNvSpPr txBox="1"/>
          <p:nvPr/>
        </p:nvSpPr>
        <p:spPr>
          <a:xfrm>
            <a:off x="1814512" y="4094451"/>
            <a:ext cx="2797176" cy="1446325"/>
          </a:xfrm>
          <a:prstGeom prst="rect">
            <a:avLst/>
          </a:prstGeom>
        </p:spPr>
        <p:style>
          <a:lnRef idx="3">
            <a:schemeClr val="lt1"/>
          </a:lnRef>
          <a:fillRef idx="1">
            <a:schemeClr val="accent5"/>
          </a:fillRef>
          <a:effectRef idx="1">
            <a:schemeClr val="accent5"/>
          </a:effectRef>
          <a:fontRef idx="minor">
            <a:schemeClr val="lt1"/>
          </a:fontRef>
        </p:style>
        <p:txBody>
          <a:bodyPr vert="horz" wrap="square" lIns="91440" tIns="45720" rIns="91440" bIns="45720" rtlCol="0" anchor="ctr">
            <a:noAutofit/>
          </a:bodyPr>
          <a:lstStyle/>
          <a:p>
            <a:pPr marL="0" indent="0" algn="ctr">
              <a:buNone/>
            </a:pPr>
            <a:r>
              <a:rPr lang="nl-NL" noProof="0" dirty="0">
                <a:solidFill>
                  <a:srgbClr val="000000"/>
                </a:solidFill>
              </a:rPr>
              <a:t>Soms liggen er vele jaren tussen de kosten en baten van beleid. Daarom wordt een langere periode geanalyseerd. De vuistregel om de tijdshorizon te bepalen is om uit te gaan van de economische levensduur van een project</a:t>
            </a:r>
            <a:r>
              <a:rPr lang="nl-NL" baseline="30000" noProof="0" dirty="0">
                <a:solidFill>
                  <a:srgbClr val="000000"/>
                </a:solidFill>
              </a:rPr>
              <a:t>1</a:t>
            </a:r>
            <a:endParaRPr lang="nl-NL" noProof="0" dirty="0">
              <a:solidFill>
                <a:srgbClr val="000000"/>
              </a:solidFill>
            </a:endParaRPr>
          </a:p>
        </p:txBody>
      </p:sp>
      <p:sp>
        <p:nvSpPr>
          <p:cNvPr id="26" name="Footer Placeholder 4">
            <a:extLst>
              <a:ext uri="{FF2B5EF4-FFF2-40B4-BE49-F238E27FC236}">
                <a16:creationId xmlns:a16="http://schemas.microsoft.com/office/drawing/2014/main" id="{07BD81D7-7C51-4B1B-AAED-2F65961DAAA1}"/>
              </a:ext>
            </a:extLst>
          </p:cNvPr>
          <p:cNvSpPr>
            <a:spLocks noGrp="1"/>
          </p:cNvSpPr>
          <p:nvPr>
            <p:ph type="ftr" sz="quarter" idx="3"/>
          </p:nvPr>
        </p:nvSpPr>
        <p:spPr>
          <a:xfrm>
            <a:off x="661800" y="6686783"/>
            <a:ext cx="10868400" cy="122400"/>
          </a:xfrm>
        </p:spPr>
        <p:txBody>
          <a:bodyPr/>
          <a:lstStyle/>
          <a:p>
            <a:r>
              <a:rPr lang="nl-NL" dirty="0"/>
              <a:t>Bron: It’s Public projectervaring</a:t>
            </a:r>
          </a:p>
        </p:txBody>
      </p:sp>
    </p:spTree>
    <p:extLst>
      <p:ext uri="{BB962C8B-B14F-4D97-AF65-F5344CB8AC3E}">
        <p14:creationId xmlns:p14="http://schemas.microsoft.com/office/powerpoint/2010/main" val="403395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0BF037-7D87-47C9-AA16-EB0113F08E3C}"/>
              </a:ext>
            </a:extLst>
          </p:cNvPr>
          <p:cNvGraphicFramePr>
            <a:graphicFrameLocks noChangeAspect="1"/>
          </p:cNvGraphicFramePr>
          <p:nvPr>
            <p:custDataLst>
              <p:tags r:id="rId2"/>
            </p:custDataLst>
            <p:extLst>
              <p:ext uri="{D42A27DB-BD31-4B8C-83A1-F6EECF244321}">
                <p14:modId xmlns:p14="http://schemas.microsoft.com/office/powerpoint/2010/main" val="257975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307"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id="{D70BF037-7D87-47C9-AA16-EB0113F08E3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FD6E725A-DC03-4C16-8EA8-40789691E08D}"/>
              </a:ext>
            </a:extLst>
          </p:cNvPr>
          <p:cNvSpPr>
            <a:spLocks noGrp="1"/>
          </p:cNvSpPr>
          <p:nvPr>
            <p:ph sz="quarter" idx="31"/>
          </p:nvPr>
        </p:nvSpPr>
        <p:spPr>
          <a:xfrm>
            <a:off x="662780" y="2743199"/>
            <a:ext cx="4264394" cy="3600763"/>
          </a:xfrm>
        </p:spPr>
        <p:txBody>
          <a:bodyPr/>
          <a:lstStyle/>
          <a:p>
            <a:pPr marL="0" indent="0">
              <a:spcBef>
                <a:spcPts val="1200"/>
              </a:spcBef>
              <a:buFont typeface="Wingdings" panose="05000000000000000000" pitchFamily="2" charset="2"/>
              <a:buNone/>
            </a:pPr>
            <a:r>
              <a:rPr lang="nl-NL" dirty="0">
                <a:solidFill>
                  <a:schemeClr val="tx1"/>
                </a:solidFill>
                <a:latin typeface="+mn-lt"/>
              </a:rPr>
              <a:t>Een MKBA drukt de huidige waarde van alle toekomstige baten en lasten uit in één getal.</a:t>
            </a:r>
          </a:p>
          <a:p>
            <a:pPr marL="0" indent="0">
              <a:spcBef>
                <a:spcPts val="1200"/>
              </a:spcBef>
              <a:buFont typeface="Wingdings" panose="05000000000000000000" pitchFamily="2" charset="2"/>
              <a:buNone/>
            </a:pPr>
            <a:r>
              <a:rPr lang="nl-NL" dirty="0">
                <a:solidFill>
                  <a:schemeClr val="tx1"/>
                </a:solidFill>
                <a:latin typeface="+mn-lt"/>
              </a:rPr>
              <a:t>Het voordeel hiervan is dat kosten en baten in de tijd tegen elkaar kunnen worden afgewogen.</a:t>
            </a:r>
          </a:p>
          <a:p>
            <a:pPr marL="0" indent="0">
              <a:spcBef>
                <a:spcPts val="1200"/>
              </a:spcBef>
              <a:buFont typeface="Wingdings" panose="05000000000000000000" pitchFamily="2" charset="2"/>
              <a:buNone/>
            </a:pPr>
            <a:r>
              <a:rPr lang="nl-NL" dirty="0">
                <a:solidFill>
                  <a:schemeClr val="tx1"/>
                </a:solidFill>
                <a:latin typeface="+mn-lt"/>
              </a:rPr>
              <a:t>Een MKBA houdt ook rekening met het feit dat toekomstige uitgaven en kosten minder ‘waard’ zijn door inflatie</a:t>
            </a:r>
            <a:r>
              <a:rPr lang="nl-NL" baseline="30000" dirty="0">
                <a:solidFill>
                  <a:schemeClr val="tx1"/>
                </a:solidFill>
                <a:latin typeface="+mn-lt"/>
              </a:rPr>
              <a:t>1</a:t>
            </a:r>
            <a:r>
              <a:rPr lang="nl-NL" dirty="0">
                <a:solidFill>
                  <a:schemeClr val="tx1"/>
                </a:solidFill>
                <a:latin typeface="+mn-lt"/>
              </a:rPr>
              <a:t>.</a:t>
            </a:r>
          </a:p>
        </p:txBody>
      </p:sp>
      <p:sp>
        <p:nvSpPr>
          <p:cNvPr id="11" name="Text Placeholder 10">
            <a:extLst>
              <a:ext uri="{FF2B5EF4-FFF2-40B4-BE49-F238E27FC236}">
                <a16:creationId xmlns:a16="http://schemas.microsoft.com/office/drawing/2014/main" id="{A498962A-ACCD-4634-9B22-81E8642E22E5}"/>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8D2A9C9A-EE1D-4EC5-A0FD-1920140ED717}"/>
              </a:ext>
            </a:extLst>
          </p:cNvPr>
          <p:cNvSpPr>
            <a:spLocks noGrp="1"/>
          </p:cNvSpPr>
          <p:nvPr>
            <p:ph type="title"/>
          </p:nvPr>
        </p:nvSpPr>
        <p:spPr>
          <a:prstGeom prst="rect">
            <a:avLst/>
          </a:prstGeom>
          <a:ln>
            <a:noFill/>
          </a:ln>
          <a:extLst>
            <a:ext uri="{91240B29-F687-4F45-9708-019B960494DF}">
              <a14:hiddenLine xmlns:a14="http://schemas.microsoft.com/office/drawing/2010/main">
                <a:solidFill>
                  <a:srgbClr val="17722B"/>
                </a:solidFill>
              </a14:hiddenLine>
            </a:ext>
          </a:extLst>
        </p:spPr>
        <p:txBody>
          <a:bodyPr vert="horz"/>
          <a:lstStyle/>
          <a:p>
            <a:r>
              <a:rPr lang="nl-NL" dirty="0"/>
              <a:t>Een MKBA drukt de huidige waarde van alle toekomstige baten en lasten uit in één getal: de Netto Contante Waarde (NCW)</a:t>
            </a:r>
          </a:p>
        </p:txBody>
      </p:sp>
      <p:sp>
        <p:nvSpPr>
          <p:cNvPr id="12" name="Text Placeholder 11">
            <a:extLst>
              <a:ext uri="{FF2B5EF4-FFF2-40B4-BE49-F238E27FC236}">
                <a16:creationId xmlns:a16="http://schemas.microsoft.com/office/drawing/2014/main" id="{E0F0E12F-370A-43D3-8C5C-243E17A03977}"/>
              </a:ext>
            </a:extLst>
          </p:cNvPr>
          <p:cNvSpPr>
            <a:spLocks noGrp="1"/>
          </p:cNvSpPr>
          <p:nvPr>
            <p:ph type="body" sz="quarter" idx="20"/>
          </p:nvPr>
        </p:nvSpPr>
        <p:spPr/>
        <p:txBody>
          <a:bodyPr/>
          <a:lstStyle/>
          <a:p>
            <a:r>
              <a:rPr lang="nl-NL" dirty="0"/>
              <a:t>Hiervoor wordt de discontovoet gebruikt. De discontovoet is een percentage waarmee verwachte kosten en baten in de toekomst worden teruggerekend naar het basisjaar van het project. Het disconto kan ook worden opgevat als de rendementseis die vanuit maatschappelijk oogpunt aan een publieke investering of project moet worden gesteld. </a:t>
            </a:r>
          </a:p>
        </p:txBody>
      </p:sp>
      <p:graphicFrame>
        <p:nvGraphicFramePr>
          <p:cNvPr id="25" name="Chart 24">
            <a:extLst>
              <a:ext uri="{FF2B5EF4-FFF2-40B4-BE49-F238E27FC236}">
                <a16:creationId xmlns:a16="http://schemas.microsoft.com/office/drawing/2014/main" id="{4D6CF9E1-BAFB-4EF8-9D29-AB8258A4F7C1}"/>
              </a:ext>
            </a:extLst>
          </p:cNvPr>
          <p:cNvGraphicFramePr/>
          <p:nvPr>
            <p:custDataLst>
              <p:tags r:id="rId3"/>
            </p:custDataLst>
            <p:extLst>
              <p:ext uri="{D42A27DB-BD31-4B8C-83A1-F6EECF244321}">
                <p14:modId xmlns:p14="http://schemas.microsoft.com/office/powerpoint/2010/main" val="71328271"/>
              </p:ext>
            </p:extLst>
          </p:nvPr>
        </p:nvGraphicFramePr>
        <p:xfrm>
          <a:off x="6121400" y="2563813"/>
          <a:ext cx="5140325" cy="3022600"/>
        </p:xfrm>
        <a:graphic>
          <a:graphicData uri="http://schemas.openxmlformats.org/drawingml/2006/chart">
            <c:chart xmlns:c="http://schemas.openxmlformats.org/drawingml/2006/chart" xmlns:r="http://schemas.openxmlformats.org/officeDocument/2006/relationships" r:id="rId7"/>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09" name="Ink 108">
                <a:extLst>
                  <a:ext uri="{FF2B5EF4-FFF2-40B4-BE49-F238E27FC236}">
                    <a16:creationId xmlns:a16="http://schemas.microsoft.com/office/drawing/2014/main" id="{589D3E91-DF22-4F64-ACF5-BD88D795E770}"/>
                  </a:ext>
                </a:extLst>
              </p14:cNvPr>
              <p14:cNvContentPartPr/>
              <p14:nvPr/>
            </p14:nvContentPartPr>
            <p14:xfrm>
              <a:off x="9889427" y="5450666"/>
              <a:ext cx="360" cy="360"/>
            </p14:xfrm>
          </p:contentPart>
        </mc:Choice>
        <mc:Fallback xmlns="">
          <p:pic>
            <p:nvPicPr>
              <p:cNvPr id="109" name="Ink 108">
                <a:extLst>
                  <a:ext uri="{FF2B5EF4-FFF2-40B4-BE49-F238E27FC236}">
                    <a16:creationId xmlns:a16="http://schemas.microsoft.com/office/drawing/2014/main" id="{589D3E91-DF22-4F64-ACF5-BD88D795E770}"/>
                  </a:ext>
                </a:extLst>
              </p:cNvPr>
              <p:cNvPicPr/>
              <p:nvPr/>
            </p:nvPicPr>
            <p:blipFill>
              <a:blip r:embed="rId10"/>
              <a:stretch>
                <a:fillRect/>
              </a:stretch>
            </p:blipFill>
            <p:spPr>
              <a:xfrm>
                <a:off x="9871427" y="5342666"/>
                <a:ext cx="36000" cy="216000"/>
              </a:xfrm>
              <a:prstGeom prst="rect">
                <a:avLst/>
              </a:prstGeom>
            </p:spPr>
          </p:pic>
        </mc:Fallback>
      </mc:AlternateContent>
      <p:grpSp>
        <p:nvGrpSpPr>
          <p:cNvPr id="113" name="Group 112">
            <a:extLst>
              <a:ext uri="{FF2B5EF4-FFF2-40B4-BE49-F238E27FC236}">
                <a16:creationId xmlns:a16="http://schemas.microsoft.com/office/drawing/2014/main" id="{6F4EF59D-360A-496D-88EA-BD47C9313A0E}"/>
              </a:ext>
            </a:extLst>
          </p:cNvPr>
          <p:cNvGrpSpPr/>
          <p:nvPr/>
        </p:nvGrpSpPr>
        <p:grpSpPr>
          <a:xfrm>
            <a:off x="9338987" y="4722386"/>
            <a:ext cx="675000" cy="373320"/>
            <a:chOff x="9338987" y="4722386"/>
            <a:chExt cx="675000" cy="37332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10" name="Ink 109">
                  <a:extLst>
                    <a:ext uri="{FF2B5EF4-FFF2-40B4-BE49-F238E27FC236}">
                      <a16:creationId xmlns:a16="http://schemas.microsoft.com/office/drawing/2014/main" id="{70CAA62E-3749-4081-B9BA-B079A1EE98C1}"/>
                    </a:ext>
                  </a:extLst>
                </p14:cNvPr>
                <p14:cNvContentPartPr/>
                <p14:nvPr/>
              </p14:nvContentPartPr>
              <p14:xfrm>
                <a:off x="9338987" y="4722386"/>
                <a:ext cx="15480" cy="16560"/>
              </p14:xfrm>
            </p:contentPart>
          </mc:Choice>
          <mc:Fallback xmlns="">
            <p:pic>
              <p:nvPicPr>
                <p:cNvPr id="110" name="Ink 109">
                  <a:extLst>
                    <a:ext uri="{FF2B5EF4-FFF2-40B4-BE49-F238E27FC236}">
                      <a16:creationId xmlns:a16="http://schemas.microsoft.com/office/drawing/2014/main" id="{70CAA62E-3749-4081-B9BA-B079A1EE98C1}"/>
                    </a:ext>
                  </a:extLst>
                </p:cNvPr>
                <p:cNvPicPr/>
                <p:nvPr/>
              </p:nvPicPr>
              <p:blipFill>
                <a:blip r:embed="rId12"/>
                <a:stretch>
                  <a:fillRect/>
                </a:stretch>
              </p:blipFill>
              <p:spPr>
                <a:xfrm>
                  <a:off x="9321347" y="4614746"/>
                  <a:ext cx="51120" cy="232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11" name="Ink 110">
                  <a:extLst>
                    <a:ext uri="{FF2B5EF4-FFF2-40B4-BE49-F238E27FC236}">
                      <a16:creationId xmlns:a16="http://schemas.microsoft.com/office/drawing/2014/main" id="{99EBB4E5-D37C-44EF-B9C6-56FF2ECC61E7}"/>
                    </a:ext>
                  </a:extLst>
                </p14:cNvPr>
                <p14:cNvContentPartPr/>
                <p14:nvPr/>
              </p14:nvContentPartPr>
              <p14:xfrm>
                <a:off x="10013627" y="5095346"/>
                <a:ext cx="360" cy="360"/>
              </p14:xfrm>
            </p:contentPart>
          </mc:Choice>
          <mc:Fallback xmlns="">
            <p:pic>
              <p:nvPicPr>
                <p:cNvPr id="111" name="Ink 110">
                  <a:extLst>
                    <a:ext uri="{FF2B5EF4-FFF2-40B4-BE49-F238E27FC236}">
                      <a16:creationId xmlns:a16="http://schemas.microsoft.com/office/drawing/2014/main" id="{99EBB4E5-D37C-44EF-B9C6-56FF2ECC61E7}"/>
                    </a:ext>
                  </a:extLst>
                </p:cNvPr>
                <p:cNvPicPr/>
                <p:nvPr/>
              </p:nvPicPr>
              <p:blipFill>
                <a:blip r:embed="rId14"/>
                <a:stretch>
                  <a:fillRect/>
                </a:stretch>
              </p:blipFill>
              <p:spPr>
                <a:xfrm>
                  <a:off x="9995627" y="4987346"/>
                  <a:ext cx="36000" cy="216000"/>
                </a:xfrm>
                <a:prstGeom prst="rect">
                  <a:avLst/>
                </a:prstGeom>
              </p:spPr>
            </p:pic>
          </mc:Fallback>
        </mc:AlternateContent>
      </p:grpSp>
      <p:cxnSp>
        <p:nvCxnSpPr>
          <p:cNvPr id="115" name="Straight Connector 114">
            <a:extLst>
              <a:ext uri="{FF2B5EF4-FFF2-40B4-BE49-F238E27FC236}">
                <a16:creationId xmlns:a16="http://schemas.microsoft.com/office/drawing/2014/main" id="{4BA07B39-8150-4135-9458-8F15D211379D}"/>
              </a:ext>
            </a:extLst>
          </p:cNvPr>
          <p:cNvCxnSpPr/>
          <p:nvPr/>
        </p:nvCxnSpPr>
        <p:spPr>
          <a:xfrm flipH="1">
            <a:off x="6121400" y="2563813"/>
            <a:ext cx="25400" cy="3439425"/>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6" name="TextBox 115">
            <a:extLst>
              <a:ext uri="{FF2B5EF4-FFF2-40B4-BE49-F238E27FC236}">
                <a16:creationId xmlns:a16="http://schemas.microsoft.com/office/drawing/2014/main" id="{A4E9E17B-152F-4B8F-B6F7-B9836691AB13}"/>
              </a:ext>
            </a:extLst>
          </p:cNvPr>
          <p:cNvSpPr txBox="1"/>
          <p:nvPr/>
        </p:nvSpPr>
        <p:spPr>
          <a:xfrm>
            <a:off x="5261499" y="1934869"/>
            <a:ext cx="2852691" cy="460231"/>
          </a:xfrm>
          <a:prstGeom prst="rect">
            <a:avLst/>
          </a:prstGeom>
        </p:spPr>
        <p:txBody>
          <a:bodyPr vert="horz" wrap="square" lIns="91440" tIns="45720" rIns="91440" bIns="45720" rtlCol="0">
            <a:noAutofit/>
          </a:bodyPr>
          <a:lstStyle/>
          <a:p>
            <a:pPr marL="0" indent="0" algn="l">
              <a:buNone/>
            </a:pPr>
            <a:r>
              <a:rPr lang="nl-NL" b="1" noProof="0" dirty="0"/>
              <a:t>Contante waarde jaar 0</a:t>
            </a:r>
          </a:p>
        </p:txBody>
      </p:sp>
      <p:sp>
        <p:nvSpPr>
          <p:cNvPr id="117" name="TextBox 116">
            <a:extLst>
              <a:ext uri="{FF2B5EF4-FFF2-40B4-BE49-F238E27FC236}">
                <a16:creationId xmlns:a16="http://schemas.microsoft.com/office/drawing/2014/main" id="{1CEE13F8-F0E3-442B-B7DC-5B426BD1FA36}"/>
              </a:ext>
            </a:extLst>
          </p:cNvPr>
          <p:cNvSpPr txBox="1"/>
          <p:nvPr/>
        </p:nvSpPr>
        <p:spPr>
          <a:xfrm>
            <a:off x="10225596" y="4558583"/>
            <a:ext cx="827103" cy="460231"/>
          </a:xfrm>
          <a:prstGeom prst="rect">
            <a:avLst/>
          </a:prstGeom>
        </p:spPr>
        <p:txBody>
          <a:bodyPr vert="horz" wrap="square" lIns="91440" tIns="45720" rIns="91440" bIns="45720" rtlCol="0">
            <a:noAutofit/>
          </a:bodyPr>
          <a:lstStyle/>
          <a:p>
            <a:pPr marL="0" indent="0" algn="l">
              <a:buNone/>
            </a:pPr>
            <a:r>
              <a:rPr lang="nl-NL" noProof="0" dirty="0"/>
              <a:t>Kosten</a:t>
            </a:r>
          </a:p>
        </p:txBody>
      </p:sp>
      <p:sp>
        <p:nvSpPr>
          <p:cNvPr id="118" name="TextBox 117">
            <a:extLst>
              <a:ext uri="{FF2B5EF4-FFF2-40B4-BE49-F238E27FC236}">
                <a16:creationId xmlns:a16="http://schemas.microsoft.com/office/drawing/2014/main" id="{DCDBF086-B5FD-41F6-9CB7-6ED6E3DE525E}"/>
              </a:ext>
            </a:extLst>
          </p:cNvPr>
          <p:cNvSpPr txBox="1"/>
          <p:nvPr/>
        </p:nvSpPr>
        <p:spPr>
          <a:xfrm>
            <a:off x="10196605" y="2282968"/>
            <a:ext cx="827103" cy="460231"/>
          </a:xfrm>
          <a:prstGeom prst="rect">
            <a:avLst/>
          </a:prstGeom>
        </p:spPr>
        <p:txBody>
          <a:bodyPr vert="horz" wrap="square" lIns="91440" tIns="45720" rIns="91440" bIns="45720" rtlCol="0">
            <a:noAutofit/>
          </a:bodyPr>
          <a:lstStyle/>
          <a:p>
            <a:pPr marL="0" indent="0" algn="l">
              <a:buNone/>
            </a:pPr>
            <a:r>
              <a:rPr lang="nl-NL" noProof="0" dirty="0"/>
              <a:t>Baten</a:t>
            </a:r>
          </a:p>
        </p:txBody>
      </p:sp>
      <p:sp>
        <p:nvSpPr>
          <p:cNvPr id="3" name="Freeform: Shape 2">
            <a:extLst>
              <a:ext uri="{FF2B5EF4-FFF2-40B4-BE49-F238E27FC236}">
                <a16:creationId xmlns:a16="http://schemas.microsoft.com/office/drawing/2014/main" id="{21140749-07B3-456A-9F0B-06F32FEE373E}"/>
              </a:ext>
            </a:extLst>
          </p:cNvPr>
          <p:cNvSpPr/>
          <p:nvPr/>
        </p:nvSpPr>
        <p:spPr>
          <a:xfrm>
            <a:off x="1020932" y="1639870"/>
            <a:ext cx="995520" cy="544037"/>
          </a:xfrm>
          <a:custGeom>
            <a:avLst/>
            <a:gdLst>
              <a:gd name="connsiteX0" fmla="*/ 0 w 995520"/>
              <a:gd name="connsiteY0" fmla="*/ 481893 h 544037"/>
              <a:gd name="connsiteX1" fmla="*/ 577049 w 995520"/>
              <a:gd name="connsiteY1" fmla="*/ 2499 h 544037"/>
              <a:gd name="connsiteX2" fmla="*/ 958788 w 995520"/>
              <a:gd name="connsiteY2" fmla="*/ 304340 h 544037"/>
              <a:gd name="connsiteX3" fmla="*/ 958788 w 995520"/>
              <a:gd name="connsiteY3" fmla="*/ 544037 h 544037"/>
            </a:gdLst>
            <a:ahLst/>
            <a:cxnLst>
              <a:cxn ang="0">
                <a:pos x="connsiteX0" y="connsiteY0"/>
              </a:cxn>
              <a:cxn ang="0">
                <a:pos x="connsiteX1" y="connsiteY1"/>
              </a:cxn>
              <a:cxn ang="0">
                <a:pos x="connsiteX2" y="connsiteY2"/>
              </a:cxn>
              <a:cxn ang="0">
                <a:pos x="connsiteX3" y="connsiteY3"/>
              </a:cxn>
            </a:cxnLst>
            <a:rect l="l" t="t" r="r" b="b"/>
            <a:pathLst>
              <a:path w="995520" h="544037">
                <a:moveTo>
                  <a:pt x="0" y="481893"/>
                </a:moveTo>
                <a:cubicBezTo>
                  <a:pt x="208625" y="256992"/>
                  <a:pt x="417251" y="32091"/>
                  <a:pt x="577049" y="2499"/>
                </a:cubicBezTo>
                <a:cubicBezTo>
                  <a:pt x="736847" y="-27093"/>
                  <a:pt x="895165" y="214084"/>
                  <a:pt x="958788" y="304340"/>
                </a:cubicBezTo>
                <a:cubicBezTo>
                  <a:pt x="1022411" y="394596"/>
                  <a:pt x="990599" y="469316"/>
                  <a:pt x="958788" y="544037"/>
                </a:cubicBezTo>
              </a:path>
            </a:pathLst>
          </a:custGeom>
          <a:noFill/>
          <a:ln w="9525" cap="flat">
            <a:noFill/>
            <a:prstDash val="solid"/>
            <a:miter/>
          </a:ln>
        </p:spPr>
        <p:txBody>
          <a:bodyPr rtlCol="0" anchor="ctr"/>
          <a:lstStyle/>
          <a:p>
            <a:pPr algn="ctr"/>
            <a:endParaRPr lang="nl-NL"/>
          </a:p>
        </p:txBody>
      </p:sp>
      <p:sp>
        <p:nvSpPr>
          <p:cNvPr id="6" name="TextBox 5">
            <a:extLst>
              <a:ext uri="{FF2B5EF4-FFF2-40B4-BE49-F238E27FC236}">
                <a16:creationId xmlns:a16="http://schemas.microsoft.com/office/drawing/2014/main" id="{2CD400F4-5A31-4867-B554-5F84B5800D28}"/>
              </a:ext>
            </a:extLst>
          </p:cNvPr>
          <p:cNvSpPr txBox="1"/>
          <p:nvPr/>
        </p:nvSpPr>
        <p:spPr>
          <a:xfrm>
            <a:off x="5637276" y="2980944"/>
            <a:ext cx="914400" cy="914400"/>
          </a:xfrm>
          <a:prstGeom prst="rect">
            <a:avLst/>
          </a:prstGeom>
        </p:spPr>
        <p:txBody>
          <a:bodyPr vert="horz" wrap="square" lIns="91440" tIns="45720" rIns="91440" bIns="45720" rtlCol="0">
            <a:noAutofit/>
          </a:bodyPr>
          <a:lstStyle/>
          <a:p>
            <a:pPr algn="l"/>
            <a:endParaRPr lang="nl-NL" noProof="0" dirty="0"/>
          </a:p>
        </p:txBody>
      </p:sp>
      <p:sp>
        <p:nvSpPr>
          <p:cNvPr id="10" name="Freeform: Shape 9">
            <a:extLst>
              <a:ext uri="{FF2B5EF4-FFF2-40B4-BE49-F238E27FC236}">
                <a16:creationId xmlns:a16="http://schemas.microsoft.com/office/drawing/2014/main" id="{21B86ABE-D9E1-4695-8C9B-DC2DE8D623E0}"/>
              </a:ext>
            </a:extLst>
          </p:cNvPr>
          <p:cNvSpPr/>
          <p:nvPr/>
        </p:nvSpPr>
        <p:spPr>
          <a:xfrm>
            <a:off x="6307789" y="3065419"/>
            <a:ext cx="1636776" cy="476499"/>
          </a:xfrm>
          <a:custGeom>
            <a:avLst/>
            <a:gdLst>
              <a:gd name="connsiteX0" fmla="*/ 1636776 w 1636776"/>
              <a:gd name="connsiteY0" fmla="*/ 476499 h 476499"/>
              <a:gd name="connsiteX1" fmla="*/ 987552 w 1636776"/>
              <a:gd name="connsiteY1" fmla="*/ 28443 h 476499"/>
              <a:gd name="connsiteX2" fmla="*/ 0 w 1636776"/>
              <a:gd name="connsiteY2" fmla="*/ 83307 h 476499"/>
            </a:gdLst>
            <a:ahLst/>
            <a:cxnLst>
              <a:cxn ang="0">
                <a:pos x="connsiteX0" y="connsiteY0"/>
              </a:cxn>
              <a:cxn ang="0">
                <a:pos x="connsiteX1" y="connsiteY1"/>
              </a:cxn>
              <a:cxn ang="0">
                <a:pos x="connsiteX2" y="connsiteY2"/>
              </a:cxn>
            </a:cxnLst>
            <a:rect l="l" t="t" r="r" b="b"/>
            <a:pathLst>
              <a:path w="1636776" h="476499">
                <a:moveTo>
                  <a:pt x="1636776" y="476499"/>
                </a:moveTo>
                <a:cubicBezTo>
                  <a:pt x="1448562" y="285237"/>
                  <a:pt x="1260348" y="93975"/>
                  <a:pt x="987552" y="28443"/>
                </a:cubicBezTo>
                <a:cubicBezTo>
                  <a:pt x="714756" y="-37089"/>
                  <a:pt x="357378" y="23109"/>
                  <a:pt x="0" y="83307"/>
                </a:cubicBez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a:p>
        </p:txBody>
      </p:sp>
      <p:sp>
        <p:nvSpPr>
          <p:cNvPr id="32" name="Freeform: Shape 31">
            <a:extLst>
              <a:ext uri="{FF2B5EF4-FFF2-40B4-BE49-F238E27FC236}">
                <a16:creationId xmlns:a16="http://schemas.microsoft.com/office/drawing/2014/main" id="{33135397-4ED5-425C-BD3E-3974FB24DD7F}"/>
              </a:ext>
            </a:extLst>
          </p:cNvPr>
          <p:cNvSpPr/>
          <p:nvPr/>
        </p:nvSpPr>
        <p:spPr>
          <a:xfrm>
            <a:off x="6307789" y="2563813"/>
            <a:ext cx="2624789" cy="322725"/>
          </a:xfrm>
          <a:custGeom>
            <a:avLst/>
            <a:gdLst>
              <a:gd name="connsiteX0" fmla="*/ 1636776 w 1636776"/>
              <a:gd name="connsiteY0" fmla="*/ 476499 h 476499"/>
              <a:gd name="connsiteX1" fmla="*/ 987552 w 1636776"/>
              <a:gd name="connsiteY1" fmla="*/ 28443 h 476499"/>
              <a:gd name="connsiteX2" fmla="*/ 0 w 1636776"/>
              <a:gd name="connsiteY2" fmla="*/ 83307 h 476499"/>
            </a:gdLst>
            <a:ahLst/>
            <a:cxnLst>
              <a:cxn ang="0">
                <a:pos x="connsiteX0" y="connsiteY0"/>
              </a:cxn>
              <a:cxn ang="0">
                <a:pos x="connsiteX1" y="connsiteY1"/>
              </a:cxn>
              <a:cxn ang="0">
                <a:pos x="connsiteX2" y="connsiteY2"/>
              </a:cxn>
            </a:cxnLst>
            <a:rect l="l" t="t" r="r" b="b"/>
            <a:pathLst>
              <a:path w="1636776" h="476499">
                <a:moveTo>
                  <a:pt x="1636776" y="476499"/>
                </a:moveTo>
                <a:cubicBezTo>
                  <a:pt x="1448562" y="285237"/>
                  <a:pt x="1260348" y="93975"/>
                  <a:pt x="987552" y="28443"/>
                </a:cubicBezTo>
                <a:cubicBezTo>
                  <a:pt x="714756" y="-37089"/>
                  <a:pt x="357378" y="23109"/>
                  <a:pt x="0" y="83307"/>
                </a:cubicBez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a:p>
        </p:txBody>
      </p:sp>
      <p:sp>
        <p:nvSpPr>
          <p:cNvPr id="33" name="Freeform: Shape 32">
            <a:extLst>
              <a:ext uri="{FF2B5EF4-FFF2-40B4-BE49-F238E27FC236}">
                <a16:creationId xmlns:a16="http://schemas.microsoft.com/office/drawing/2014/main" id="{6360511F-DE7F-4D05-9C7F-16722E20E5CC}"/>
              </a:ext>
            </a:extLst>
          </p:cNvPr>
          <p:cNvSpPr/>
          <p:nvPr/>
        </p:nvSpPr>
        <p:spPr>
          <a:xfrm>
            <a:off x="6307789" y="2827169"/>
            <a:ext cx="2100913" cy="384881"/>
          </a:xfrm>
          <a:custGeom>
            <a:avLst/>
            <a:gdLst>
              <a:gd name="connsiteX0" fmla="*/ 1636776 w 1636776"/>
              <a:gd name="connsiteY0" fmla="*/ 476499 h 476499"/>
              <a:gd name="connsiteX1" fmla="*/ 987552 w 1636776"/>
              <a:gd name="connsiteY1" fmla="*/ 28443 h 476499"/>
              <a:gd name="connsiteX2" fmla="*/ 0 w 1636776"/>
              <a:gd name="connsiteY2" fmla="*/ 83307 h 476499"/>
            </a:gdLst>
            <a:ahLst/>
            <a:cxnLst>
              <a:cxn ang="0">
                <a:pos x="connsiteX0" y="connsiteY0"/>
              </a:cxn>
              <a:cxn ang="0">
                <a:pos x="connsiteX1" y="connsiteY1"/>
              </a:cxn>
              <a:cxn ang="0">
                <a:pos x="connsiteX2" y="connsiteY2"/>
              </a:cxn>
            </a:cxnLst>
            <a:rect l="l" t="t" r="r" b="b"/>
            <a:pathLst>
              <a:path w="1636776" h="476499">
                <a:moveTo>
                  <a:pt x="1636776" y="476499"/>
                </a:moveTo>
                <a:cubicBezTo>
                  <a:pt x="1448562" y="285237"/>
                  <a:pt x="1260348" y="93975"/>
                  <a:pt x="987552" y="28443"/>
                </a:cubicBezTo>
                <a:cubicBezTo>
                  <a:pt x="714756" y="-37089"/>
                  <a:pt x="357378" y="23109"/>
                  <a:pt x="0" y="83307"/>
                </a:cubicBez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a:p>
        </p:txBody>
      </p:sp>
      <p:sp>
        <p:nvSpPr>
          <p:cNvPr id="35" name="Freeform: Shape 34">
            <a:extLst>
              <a:ext uri="{FF2B5EF4-FFF2-40B4-BE49-F238E27FC236}">
                <a16:creationId xmlns:a16="http://schemas.microsoft.com/office/drawing/2014/main" id="{3E15EF89-C120-427E-AA59-0A37FBBBA965}"/>
              </a:ext>
            </a:extLst>
          </p:cNvPr>
          <p:cNvSpPr/>
          <p:nvPr/>
        </p:nvSpPr>
        <p:spPr>
          <a:xfrm flipV="1">
            <a:off x="6334268" y="5049199"/>
            <a:ext cx="1071652" cy="854319"/>
          </a:xfrm>
          <a:custGeom>
            <a:avLst/>
            <a:gdLst>
              <a:gd name="connsiteX0" fmla="*/ 1636776 w 1636776"/>
              <a:gd name="connsiteY0" fmla="*/ 476499 h 476499"/>
              <a:gd name="connsiteX1" fmla="*/ 987552 w 1636776"/>
              <a:gd name="connsiteY1" fmla="*/ 28443 h 476499"/>
              <a:gd name="connsiteX2" fmla="*/ 0 w 1636776"/>
              <a:gd name="connsiteY2" fmla="*/ 83307 h 476499"/>
              <a:gd name="connsiteX0" fmla="*/ 1636776 w 1636776"/>
              <a:gd name="connsiteY0" fmla="*/ 431941 h 431941"/>
              <a:gd name="connsiteX1" fmla="*/ 903756 w 1636776"/>
              <a:gd name="connsiteY1" fmla="*/ 56985 h 431941"/>
              <a:gd name="connsiteX2" fmla="*/ 0 w 1636776"/>
              <a:gd name="connsiteY2" fmla="*/ 38749 h 431941"/>
              <a:gd name="connsiteX0" fmla="*/ 1636776 w 1636776"/>
              <a:gd name="connsiteY0" fmla="*/ 426855 h 426855"/>
              <a:gd name="connsiteX1" fmla="*/ 903756 w 1636776"/>
              <a:gd name="connsiteY1" fmla="*/ 65605 h 426855"/>
              <a:gd name="connsiteX2" fmla="*/ 0 w 1636776"/>
              <a:gd name="connsiteY2" fmla="*/ 33663 h 426855"/>
            </a:gdLst>
            <a:ahLst/>
            <a:cxnLst>
              <a:cxn ang="0">
                <a:pos x="connsiteX0" y="connsiteY0"/>
              </a:cxn>
              <a:cxn ang="0">
                <a:pos x="connsiteX1" y="connsiteY1"/>
              </a:cxn>
              <a:cxn ang="0">
                <a:pos x="connsiteX2" y="connsiteY2"/>
              </a:cxn>
            </a:cxnLst>
            <a:rect l="l" t="t" r="r" b="b"/>
            <a:pathLst>
              <a:path w="1636776" h="426855">
                <a:moveTo>
                  <a:pt x="1636776" y="426855"/>
                </a:moveTo>
                <a:cubicBezTo>
                  <a:pt x="1448562" y="235593"/>
                  <a:pt x="1176552" y="131137"/>
                  <a:pt x="903756" y="65605"/>
                </a:cubicBezTo>
                <a:cubicBezTo>
                  <a:pt x="630960" y="73"/>
                  <a:pt x="357378" y="-26535"/>
                  <a:pt x="0" y="33663"/>
                </a:cubicBez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a:p>
        </p:txBody>
      </p:sp>
      <p:sp>
        <p:nvSpPr>
          <p:cNvPr id="37" name="Freeform: Shape 36">
            <a:extLst>
              <a:ext uri="{FF2B5EF4-FFF2-40B4-BE49-F238E27FC236}">
                <a16:creationId xmlns:a16="http://schemas.microsoft.com/office/drawing/2014/main" id="{AE075E84-5AD7-4342-9FB0-6CD938BEFF29}"/>
              </a:ext>
            </a:extLst>
          </p:cNvPr>
          <p:cNvSpPr/>
          <p:nvPr/>
        </p:nvSpPr>
        <p:spPr>
          <a:xfrm flipV="1">
            <a:off x="6353508" y="5273826"/>
            <a:ext cx="598228" cy="418350"/>
          </a:xfrm>
          <a:custGeom>
            <a:avLst/>
            <a:gdLst>
              <a:gd name="connsiteX0" fmla="*/ 1636776 w 1636776"/>
              <a:gd name="connsiteY0" fmla="*/ 476499 h 476499"/>
              <a:gd name="connsiteX1" fmla="*/ 987552 w 1636776"/>
              <a:gd name="connsiteY1" fmla="*/ 28443 h 476499"/>
              <a:gd name="connsiteX2" fmla="*/ 0 w 1636776"/>
              <a:gd name="connsiteY2" fmla="*/ 83307 h 476499"/>
              <a:gd name="connsiteX0" fmla="*/ 1636776 w 1636776"/>
              <a:gd name="connsiteY0" fmla="*/ 415378 h 415378"/>
              <a:gd name="connsiteX1" fmla="*/ 1103762 w 1636776"/>
              <a:gd name="connsiteY1" fmla="*/ 101886 h 415378"/>
              <a:gd name="connsiteX2" fmla="*/ 0 w 1636776"/>
              <a:gd name="connsiteY2" fmla="*/ 22186 h 415378"/>
              <a:gd name="connsiteX0" fmla="*/ 1520566 w 1520566"/>
              <a:gd name="connsiteY0" fmla="*/ 408458 h 408458"/>
              <a:gd name="connsiteX1" fmla="*/ 987552 w 1520566"/>
              <a:gd name="connsiteY1" fmla="*/ 94966 h 408458"/>
              <a:gd name="connsiteX2" fmla="*/ 0 w 1520566"/>
              <a:gd name="connsiteY2" fmla="*/ 23676 h 408458"/>
              <a:gd name="connsiteX0" fmla="*/ 1520566 w 1520566"/>
              <a:gd name="connsiteY0" fmla="*/ 384782 h 384782"/>
              <a:gd name="connsiteX1" fmla="*/ 987552 w 1520566"/>
              <a:gd name="connsiteY1" fmla="*/ 71290 h 384782"/>
              <a:gd name="connsiteX2" fmla="*/ 0 w 1520566"/>
              <a:gd name="connsiteY2" fmla="*/ 0 h 384782"/>
            </a:gdLst>
            <a:ahLst/>
            <a:cxnLst>
              <a:cxn ang="0">
                <a:pos x="connsiteX0" y="connsiteY0"/>
              </a:cxn>
              <a:cxn ang="0">
                <a:pos x="connsiteX1" y="connsiteY1"/>
              </a:cxn>
              <a:cxn ang="0">
                <a:pos x="connsiteX2" y="connsiteY2"/>
              </a:cxn>
            </a:cxnLst>
            <a:rect l="l" t="t" r="r" b="b"/>
            <a:pathLst>
              <a:path w="1520566" h="384782">
                <a:moveTo>
                  <a:pt x="1520566" y="384782"/>
                </a:moveTo>
                <a:cubicBezTo>
                  <a:pt x="1332352" y="193520"/>
                  <a:pt x="1260348" y="136822"/>
                  <a:pt x="987552" y="71290"/>
                </a:cubicBezTo>
                <a:cubicBezTo>
                  <a:pt x="714756" y="5758"/>
                  <a:pt x="233031" y="18375"/>
                  <a:pt x="0" y="0"/>
                </a:cubicBez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dirty="0"/>
          </a:p>
        </p:txBody>
      </p:sp>
      <p:sp>
        <p:nvSpPr>
          <p:cNvPr id="15" name="TextBox 14">
            <a:extLst>
              <a:ext uri="{FF2B5EF4-FFF2-40B4-BE49-F238E27FC236}">
                <a16:creationId xmlns:a16="http://schemas.microsoft.com/office/drawing/2014/main" id="{2E50B452-3B10-49A2-B05C-6397E91D529D}"/>
              </a:ext>
            </a:extLst>
          </p:cNvPr>
          <p:cNvSpPr txBox="1"/>
          <p:nvPr/>
        </p:nvSpPr>
        <p:spPr>
          <a:xfrm>
            <a:off x="11533188" y="5450666"/>
            <a:ext cx="914400" cy="914400"/>
          </a:xfrm>
          <a:prstGeom prst="rect">
            <a:avLst/>
          </a:prstGeom>
        </p:spPr>
        <p:txBody>
          <a:bodyPr vert="horz" wrap="none" lIns="91440" tIns="45720" rIns="91440" bIns="45720" rtlCol="0">
            <a:noAutofit/>
          </a:bodyPr>
          <a:lstStyle/>
          <a:p>
            <a:pPr algn="l"/>
            <a:endParaRPr lang="nl-NL" noProof="0" dirty="0"/>
          </a:p>
        </p:txBody>
      </p:sp>
      <p:sp>
        <p:nvSpPr>
          <p:cNvPr id="26" name="Footer Placeholder 4">
            <a:extLst>
              <a:ext uri="{FF2B5EF4-FFF2-40B4-BE49-F238E27FC236}">
                <a16:creationId xmlns:a16="http://schemas.microsoft.com/office/drawing/2014/main" id="{D59FE758-2A35-4CE3-90D7-6B8C38E0C556}"/>
              </a:ext>
            </a:extLst>
          </p:cNvPr>
          <p:cNvSpPr>
            <a:spLocks noGrp="1"/>
          </p:cNvSpPr>
          <p:nvPr>
            <p:ph type="ftr" sz="quarter" idx="3"/>
          </p:nvPr>
        </p:nvSpPr>
        <p:spPr>
          <a:xfrm>
            <a:off x="661800" y="6686783"/>
            <a:ext cx="10868400" cy="122400"/>
          </a:xfrm>
        </p:spPr>
        <p:txBody>
          <a:bodyPr/>
          <a:lstStyle/>
          <a:p>
            <a:r>
              <a:rPr lang="nl-NL" dirty="0"/>
              <a:t>Bron: It’s Public projectervaring</a:t>
            </a:r>
          </a:p>
        </p:txBody>
      </p:sp>
    </p:spTree>
    <p:extLst>
      <p:ext uri="{BB962C8B-B14F-4D97-AF65-F5344CB8AC3E}">
        <p14:creationId xmlns:p14="http://schemas.microsoft.com/office/powerpoint/2010/main" val="283506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1B5B552-EACF-40FB-A68B-445D75067797}"/>
              </a:ext>
            </a:extLst>
          </p:cNvPr>
          <p:cNvGraphicFramePr>
            <a:graphicFrameLocks noChangeAspect="1"/>
          </p:cNvGraphicFramePr>
          <p:nvPr>
            <p:custDataLst>
              <p:tags r:id="rId2"/>
            </p:custDataLst>
            <p:extLst>
              <p:ext uri="{D42A27DB-BD31-4B8C-83A1-F6EECF244321}">
                <p14:modId xmlns:p14="http://schemas.microsoft.com/office/powerpoint/2010/main" val="301222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920" name="think-cell Slide" r:id="rId6" imgW="425" imgH="424" progId="TCLayout.ActiveDocument.1">
                  <p:embed/>
                </p:oleObj>
              </mc:Choice>
              <mc:Fallback>
                <p:oleObj name="think-cell Slide" r:id="rId6" imgW="425" imgH="424" progId="TCLayout.ActiveDocument.1">
                  <p:embed/>
                  <p:pic>
                    <p:nvPicPr>
                      <p:cNvPr id="11" name="Object 10" hidden="1">
                        <a:extLst>
                          <a:ext uri="{FF2B5EF4-FFF2-40B4-BE49-F238E27FC236}">
                            <a16:creationId xmlns:a16="http://schemas.microsoft.com/office/drawing/2014/main" id="{A1B5B552-EACF-40FB-A68B-445D750677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E9EF68C-66E9-447A-8149-2F223BA3CC7C}"/>
              </a:ext>
            </a:extLst>
          </p:cNvPr>
          <p:cNvSpPr/>
          <p:nvPr>
            <p:custDataLst>
              <p:tags r:id="rId3"/>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en-US"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Content Placeholder 8">
            <a:extLst>
              <a:ext uri="{FF2B5EF4-FFF2-40B4-BE49-F238E27FC236}">
                <a16:creationId xmlns:a16="http://schemas.microsoft.com/office/drawing/2014/main" id="{59399050-30E8-4431-8DB4-4AADE0B5A7B7}"/>
              </a:ext>
            </a:extLst>
          </p:cNvPr>
          <p:cNvSpPr>
            <a:spLocks noGrp="1"/>
          </p:cNvSpPr>
          <p:nvPr>
            <p:ph sz="quarter" idx="31"/>
          </p:nvPr>
        </p:nvSpPr>
        <p:spPr>
          <a:xfrm>
            <a:off x="662780" y="2209435"/>
            <a:ext cx="3434400" cy="4738294"/>
          </a:xfrm>
        </p:spPr>
        <p:txBody>
          <a:bodyPr/>
          <a:lstStyle/>
          <a:p>
            <a:pPr>
              <a:spcBef>
                <a:spcPts val="1200"/>
              </a:spcBef>
            </a:pPr>
            <a:r>
              <a:rPr lang="nl-NL" dirty="0">
                <a:latin typeface="+mj-lt"/>
              </a:rPr>
              <a:t>Een MKBA kent verschillende soorten onzekerheden, bijvoorbeeld:</a:t>
            </a:r>
          </a:p>
          <a:p>
            <a:pPr lvl="1">
              <a:spcBef>
                <a:spcPts val="600"/>
              </a:spcBef>
            </a:pPr>
            <a:r>
              <a:rPr lang="nl-NL" dirty="0">
                <a:latin typeface="+mj-lt"/>
              </a:rPr>
              <a:t>Onzekerheid </a:t>
            </a:r>
            <a:r>
              <a:rPr lang="nl-NL" b="0" i="0" u="none" strike="noStrike" baseline="0" dirty="0">
                <a:solidFill>
                  <a:srgbClr val="000000"/>
                </a:solidFill>
                <a:latin typeface="+mj-lt"/>
              </a:rPr>
              <a:t>over de ontwikkeling van de variabelen die baten/kosten bepalen;</a:t>
            </a:r>
          </a:p>
          <a:p>
            <a:pPr lvl="1">
              <a:spcBef>
                <a:spcPts val="600"/>
              </a:spcBef>
            </a:pPr>
            <a:r>
              <a:rPr lang="nl-NL" b="0" i="0" u="none" strike="noStrike" baseline="0" dirty="0">
                <a:solidFill>
                  <a:srgbClr val="000000"/>
                </a:solidFill>
                <a:latin typeface="+mj-lt"/>
              </a:rPr>
              <a:t>Onzekerheid van precieze werking van het systeem dat modelmatig is weergegeven. </a:t>
            </a:r>
          </a:p>
          <a:p>
            <a:pPr>
              <a:spcBef>
                <a:spcPts val="1200"/>
              </a:spcBef>
            </a:pPr>
            <a:r>
              <a:rPr lang="nl-NL" dirty="0">
                <a:latin typeface="+mj-lt"/>
              </a:rPr>
              <a:t>Door een gevoeligheidsanalyse uit te voeren wordt duidelijk hoe gevoelig de uitkomst van de MKBA is voor veranderingen in de aannames.</a:t>
            </a:r>
          </a:p>
          <a:p>
            <a:pPr marL="0" indent="0">
              <a:buNone/>
            </a:pPr>
            <a:endParaRPr lang="nl-NL" dirty="0">
              <a:latin typeface="+mj-lt"/>
            </a:endParaRPr>
          </a:p>
          <a:p>
            <a:pPr marL="0" indent="0">
              <a:buNone/>
            </a:pPr>
            <a:endParaRPr lang="nl-NL" dirty="0">
              <a:latin typeface="+mj-lt"/>
            </a:endParaRPr>
          </a:p>
          <a:p>
            <a:pPr marL="0" indent="0">
              <a:buNone/>
            </a:pPr>
            <a:endParaRPr lang="nl-NL" dirty="0">
              <a:latin typeface="+mj-lt"/>
            </a:endParaRPr>
          </a:p>
        </p:txBody>
      </p:sp>
      <p:sp>
        <p:nvSpPr>
          <p:cNvPr id="10" name="Text Placeholder 9">
            <a:extLst>
              <a:ext uri="{FF2B5EF4-FFF2-40B4-BE49-F238E27FC236}">
                <a16:creationId xmlns:a16="http://schemas.microsoft.com/office/drawing/2014/main" id="{F0D65614-7287-45CE-AB3E-4C01F23AC8AA}"/>
              </a:ext>
            </a:extLst>
          </p:cNvPr>
          <p:cNvSpPr>
            <a:spLocks noGrp="1"/>
          </p:cNvSpPr>
          <p:nvPr>
            <p:ph type="body" sz="quarter" idx="34"/>
          </p:nvPr>
        </p:nvSpPr>
        <p:spPr>
          <a:xfrm>
            <a:off x="4378800" y="2001364"/>
            <a:ext cx="7149600" cy="360000"/>
          </a:xfrm>
        </p:spPr>
        <p:txBody>
          <a:bodyPr/>
          <a:lstStyle/>
          <a:p>
            <a:r>
              <a:rPr lang="nl-NL" dirty="0"/>
              <a:t>Voorbeeld uitkomsten risicoanalyse bij een investering in infrastructuur</a:t>
            </a:r>
          </a:p>
        </p:txBody>
      </p:sp>
      <p:sp>
        <p:nvSpPr>
          <p:cNvPr id="12" name="Text Placeholder 11">
            <a:extLst>
              <a:ext uri="{FF2B5EF4-FFF2-40B4-BE49-F238E27FC236}">
                <a16:creationId xmlns:a16="http://schemas.microsoft.com/office/drawing/2014/main" id="{F8257308-BCE5-44CB-8CE6-2D8B756FA374}"/>
              </a:ext>
            </a:extLst>
          </p:cNvPr>
          <p:cNvSpPr>
            <a:spLocks noGrp="1"/>
          </p:cNvSpPr>
          <p:nvPr>
            <p:ph type="body" sz="quarter" idx="14"/>
          </p:nvPr>
        </p:nvSpPr>
        <p:spPr/>
        <p:txBody>
          <a:bodyPr/>
          <a:lstStyle/>
          <a:p>
            <a:pPr marL="0" indent="0">
              <a:buNone/>
            </a:pPr>
            <a:r>
              <a:rPr lang="nl-NL" b="1" dirty="0"/>
              <a:t>Voorbeeld van risicoanalyse van uitkomst MKBA bij de aanleg van een metrolijn</a:t>
            </a:r>
          </a:p>
        </p:txBody>
      </p:sp>
      <p:sp>
        <p:nvSpPr>
          <p:cNvPr id="5" name="Title 4">
            <a:extLst>
              <a:ext uri="{FF2B5EF4-FFF2-40B4-BE49-F238E27FC236}">
                <a16:creationId xmlns:a16="http://schemas.microsoft.com/office/drawing/2014/main" id="{6EF65B5F-CB0E-4B69-9784-882937C0CFC9}"/>
              </a:ext>
            </a:extLst>
          </p:cNvPr>
          <p:cNvSpPr>
            <a:spLocks noGrp="1"/>
          </p:cNvSpPr>
          <p:nvPr>
            <p:ph type="title"/>
          </p:nvPr>
        </p:nvSpPr>
        <p:spPr/>
        <p:txBody>
          <a:bodyPr vert="horz"/>
          <a:lstStyle/>
          <a:p>
            <a:r>
              <a:rPr lang="nl-NL" dirty="0"/>
              <a:t>Om de belangrijkste onzekerheden inzichtelijk te maken wordt ook altijd een gevoeligheidsanalyse uitgevoerd</a:t>
            </a:r>
          </a:p>
        </p:txBody>
      </p:sp>
      <p:sp>
        <p:nvSpPr>
          <p:cNvPr id="6" name="Slide Number Placeholder 5">
            <a:extLst>
              <a:ext uri="{FF2B5EF4-FFF2-40B4-BE49-F238E27FC236}">
                <a16:creationId xmlns:a16="http://schemas.microsoft.com/office/drawing/2014/main" id="{94C31E03-FCCF-4F6B-8018-0144DF2DDC37}"/>
              </a:ext>
            </a:extLst>
          </p:cNvPr>
          <p:cNvSpPr>
            <a:spLocks noGrp="1"/>
          </p:cNvSpPr>
          <p:nvPr>
            <p:ph type="sldNum" sz="quarter" idx="12"/>
          </p:nvPr>
        </p:nvSpPr>
        <p:spPr/>
        <p:txBody>
          <a:bodyPr/>
          <a:lstStyle/>
          <a:p>
            <a:fld id="{992CD0B2-8AB2-4C6C-8876-E15753662C9B}" type="slidenum">
              <a:rPr lang="nl-NL" noProof="0" smtClean="0"/>
              <a:pPr/>
              <a:t>7</a:t>
            </a:fld>
            <a:endParaRPr lang="nl-NL" noProof="0" dirty="0"/>
          </a:p>
        </p:txBody>
      </p:sp>
      <p:graphicFrame>
        <p:nvGraphicFramePr>
          <p:cNvPr id="22" name="Table 22">
            <a:extLst>
              <a:ext uri="{FF2B5EF4-FFF2-40B4-BE49-F238E27FC236}">
                <a16:creationId xmlns:a16="http://schemas.microsoft.com/office/drawing/2014/main" id="{FCA64037-DCE7-4281-B7FF-E93E443FB5D1}"/>
              </a:ext>
            </a:extLst>
          </p:cNvPr>
          <p:cNvGraphicFramePr>
            <a:graphicFrameLocks noGrp="1"/>
          </p:cNvGraphicFramePr>
          <p:nvPr>
            <p:extLst>
              <p:ext uri="{D42A27DB-BD31-4B8C-83A1-F6EECF244321}">
                <p14:modId xmlns:p14="http://schemas.microsoft.com/office/powerpoint/2010/main" val="2539007208"/>
              </p:ext>
            </p:extLst>
          </p:nvPr>
        </p:nvGraphicFramePr>
        <p:xfrm>
          <a:off x="4996543" y="2605491"/>
          <a:ext cx="5059872" cy="3397262"/>
        </p:xfrm>
        <a:graphic>
          <a:graphicData uri="http://schemas.openxmlformats.org/drawingml/2006/table">
            <a:tbl>
              <a:tblPr firstRow="1" bandRow="1">
                <a:tableStyleId>{5C22544A-7EE6-4342-B048-85BDC9FD1C3A}</a:tableStyleId>
              </a:tblPr>
              <a:tblGrid>
                <a:gridCol w="604157">
                  <a:extLst>
                    <a:ext uri="{9D8B030D-6E8A-4147-A177-3AD203B41FA5}">
                      <a16:colId xmlns:a16="http://schemas.microsoft.com/office/drawing/2014/main" val="256738278"/>
                    </a:ext>
                  </a:extLst>
                </a:gridCol>
                <a:gridCol w="891143">
                  <a:extLst>
                    <a:ext uri="{9D8B030D-6E8A-4147-A177-3AD203B41FA5}">
                      <a16:colId xmlns:a16="http://schemas.microsoft.com/office/drawing/2014/main" val="1807030688"/>
                    </a:ext>
                  </a:extLst>
                </a:gridCol>
                <a:gridCol w="891143">
                  <a:extLst>
                    <a:ext uri="{9D8B030D-6E8A-4147-A177-3AD203B41FA5}">
                      <a16:colId xmlns:a16="http://schemas.microsoft.com/office/drawing/2014/main" val="4224955883"/>
                    </a:ext>
                  </a:extLst>
                </a:gridCol>
                <a:gridCol w="891143">
                  <a:extLst>
                    <a:ext uri="{9D8B030D-6E8A-4147-A177-3AD203B41FA5}">
                      <a16:colId xmlns:a16="http://schemas.microsoft.com/office/drawing/2014/main" val="3134472881"/>
                    </a:ext>
                  </a:extLst>
                </a:gridCol>
                <a:gridCol w="891143">
                  <a:extLst>
                    <a:ext uri="{9D8B030D-6E8A-4147-A177-3AD203B41FA5}">
                      <a16:colId xmlns:a16="http://schemas.microsoft.com/office/drawing/2014/main" val="2299124703"/>
                    </a:ext>
                  </a:extLst>
                </a:gridCol>
                <a:gridCol w="891143">
                  <a:extLst>
                    <a:ext uri="{9D8B030D-6E8A-4147-A177-3AD203B41FA5}">
                      <a16:colId xmlns:a16="http://schemas.microsoft.com/office/drawing/2014/main" val="3034201337"/>
                    </a:ext>
                  </a:extLst>
                </a:gridCol>
              </a:tblGrid>
              <a:tr h="310634">
                <a:tc>
                  <a:txBody>
                    <a:bodyPr/>
                    <a:lstStyle/>
                    <a:p>
                      <a:pPr algn="ctr"/>
                      <a:endParaRPr lang="nl-NL" sz="1200" b="1"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nl-NL" sz="1200" b="1" dirty="0">
                          <a:solidFill>
                            <a:srgbClr val="000000"/>
                          </a:solidFill>
                        </a:rPr>
                        <a:t>-10%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nl-NL" sz="1200" b="1" dirty="0">
                          <a:solidFill>
                            <a:srgbClr val="000000"/>
                          </a:solidFill>
                        </a:rPr>
                        <a:t>-5%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nl-NL" sz="1200" b="1" dirty="0">
                          <a:solidFill>
                            <a:srgbClr val="000000"/>
                          </a:solidFill>
                        </a:rPr>
                        <a:t>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nl-NL" sz="1200" b="1" dirty="0">
                          <a:solidFill>
                            <a:srgbClr val="000000"/>
                          </a:solidFill>
                        </a:rPr>
                        <a:t>+5%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nl-NL" sz="1200" b="1" dirty="0">
                          <a:solidFill>
                            <a:srgbClr val="000000"/>
                          </a:solidFill>
                        </a:rPr>
                        <a:t>+10%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15896606"/>
                  </a:ext>
                </a:extLst>
              </a:tr>
              <a:tr h="514438">
                <a:tc>
                  <a:txBody>
                    <a:bodyPr/>
                    <a:lstStyle/>
                    <a:p>
                      <a:pPr algn="l"/>
                      <a:r>
                        <a:rPr lang="nl-NL" sz="1200" b="1" dirty="0">
                          <a:solidFill>
                            <a:srgbClr val="000000"/>
                          </a:solidFill>
                        </a:rPr>
                        <a:t>-20%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327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390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453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516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578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extLst>
                  <a:ext uri="{0D108BD9-81ED-4DB2-BD59-A6C34878D82A}">
                    <a16:rowId xmlns:a16="http://schemas.microsoft.com/office/drawing/2014/main" val="1590340254"/>
                  </a:ext>
                </a:extLst>
              </a:tr>
              <a:tr h="514438">
                <a:tc>
                  <a:txBody>
                    <a:bodyPr/>
                    <a:lstStyle/>
                    <a:p>
                      <a:pPr algn="l"/>
                      <a:r>
                        <a:rPr lang="nl-NL" sz="1200" b="1" dirty="0">
                          <a:solidFill>
                            <a:srgbClr val="000000"/>
                          </a:solidFill>
                        </a:rPr>
                        <a:t>-10%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101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164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226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289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352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extLst>
                  <a:ext uri="{0D108BD9-81ED-4DB2-BD59-A6C34878D82A}">
                    <a16:rowId xmlns:a16="http://schemas.microsoft.com/office/drawing/2014/main" val="3652783468"/>
                  </a:ext>
                </a:extLst>
              </a:tr>
              <a:tr h="514438">
                <a:tc>
                  <a:txBody>
                    <a:bodyPr/>
                    <a:lstStyle/>
                    <a:p>
                      <a:pPr algn="l"/>
                      <a:r>
                        <a:rPr lang="nl-NL" sz="1200" b="1" dirty="0">
                          <a:solidFill>
                            <a:srgbClr val="000000"/>
                          </a:solidFill>
                        </a:rPr>
                        <a:t>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b"/>
                      <a:r>
                        <a:rPr lang="en-NL" sz="1100" b="0" i="0" u="none" strike="noStrike" dirty="0">
                          <a:solidFill>
                            <a:srgbClr val="000000"/>
                          </a:solidFill>
                          <a:effectLst/>
                          <a:latin typeface="+mn-lt"/>
                        </a:rPr>
                        <a:t>-126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0" i="0" u="none" strike="noStrike">
                          <a:solidFill>
                            <a:srgbClr val="000000"/>
                          </a:solidFill>
                          <a:effectLst/>
                          <a:latin typeface="+mn-lt"/>
                        </a:rPr>
                        <a:t>-63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0" i="0" u="none" strike="noStrike" dirty="0">
                          <a:solidFill>
                            <a:srgbClr val="000000"/>
                          </a:solidFill>
                          <a:effectLst/>
                          <a:latin typeface="+mn-lt"/>
                        </a:rPr>
                        <a:t>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63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100" b="0" i="0" u="none" strike="noStrike" dirty="0">
                          <a:solidFill>
                            <a:srgbClr val="000000"/>
                          </a:solidFill>
                          <a:effectLst/>
                          <a:latin typeface="+mn-lt"/>
                        </a:rPr>
                        <a:t>+</a:t>
                      </a:r>
                      <a:r>
                        <a:rPr lang="en-NL" sz="1100" b="0" i="0" u="none" strike="noStrike" dirty="0">
                          <a:solidFill>
                            <a:srgbClr val="000000"/>
                          </a:solidFill>
                          <a:effectLst/>
                          <a:latin typeface="+mn-lt"/>
                        </a:rPr>
                        <a:t>126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7016277"/>
                  </a:ext>
                </a:extLst>
              </a:tr>
              <a:tr h="514438">
                <a:tc>
                  <a:txBody>
                    <a:bodyPr/>
                    <a:lstStyle/>
                    <a:p>
                      <a:pPr algn="l"/>
                      <a:r>
                        <a:rPr lang="nl-NL" sz="1200" b="1" dirty="0">
                          <a:solidFill>
                            <a:srgbClr val="000000"/>
                          </a:solidFill>
                        </a:rPr>
                        <a:t>+10%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b"/>
                      <a:r>
                        <a:rPr lang="en-NL" sz="1100" b="0" i="0" u="none" strike="noStrike" dirty="0">
                          <a:solidFill>
                            <a:srgbClr val="000000"/>
                          </a:solidFill>
                          <a:effectLst/>
                          <a:latin typeface="+mn-lt"/>
                        </a:rPr>
                        <a:t>-352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0" i="0" u="none" strike="noStrike">
                          <a:solidFill>
                            <a:srgbClr val="000000"/>
                          </a:solidFill>
                          <a:effectLst/>
                          <a:latin typeface="+mn-lt"/>
                        </a:rPr>
                        <a:t>-289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0" i="0" u="none" strike="noStrike" dirty="0">
                          <a:solidFill>
                            <a:srgbClr val="000000"/>
                          </a:solidFill>
                          <a:effectLst/>
                          <a:latin typeface="+mn-lt"/>
                        </a:rPr>
                        <a:t>-226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0" i="0" u="none" strike="noStrike">
                          <a:solidFill>
                            <a:srgbClr val="000000"/>
                          </a:solidFill>
                          <a:effectLst/>
                          <a:latin typeface="+mn-lt"/>
                        </a:rPr>
                        <a:t>-164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0" i="0" u="none" strike="noStrike" dirty="0">
                          <a:solidFill>
                            <a:srgbClr val="000000"/>
                          </a:solidFill>
                          <a:effectLst/>
                          <a:latin typeface="+mn-lt"/>
                        </a:rPr>
                        <a:t>-101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3677157491"/>
                  </a:ext>
                </a:extLst>
              </a:tr>
              <a:tr h="514438">
                <a:tc>
                  <a:txBody>
                    <a:bodyPr/>
                    <a:lstStyle/>
                    <a:p>
                      <a:pPr algn="l"/>
                      <a:r>
                        <a:rPr lang="nl-NL" sz="1200" b="1" dirty="0">
                          <a:solidFill>
                            <a:srgbClr val="000000"/>
                          </a:solidFill>
                        </a:rPr>
                        <a:t>+20%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b"/>
                      <a:r>
                        <a:rPr lang="en-NL" sz="1100" b="0" i="0" u="none" strike="noStrike" dirty="0">
                          <a:solidFill>
                            <a:srgbClr val="000000"/>
                          </a:solidFill>
                          <a:effectLst/>
                          <a:latin typeface="+mn-lt"/>
                        </a:rPr>
                        <a:t>-578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0" i="0" u="none" strike="noStrike">
                          <a:solidFill>
                            <a:srgbClr val="000000"/>
                          </a:solidFill>
                          <a:effectLst/>
                          <a:latin typeface="+mn-lt"/>
                        </a:rPr>
                        <a:t>-516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0" i="0" u="none" strike="noStrike">
                          <a:solidFill>
                            <a:srgbClr val="000000"/>
                          </a:solidFill>
                          <a:effectLst/>
                          <a:latin typeface="+mn-lt"/>
                        </a:rPr>
                        <a:t>-453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0" i="0" u="none" strike="noStrike" dirty="0">
                          <a:solidFill>
                            <a:srgbClr val="000000"/>
                          </a:solidFill>
                          <a:effectLst/>
                          <a:latin typeface="+mn-lt"/>
                        </a:rPr>
                        <a:t>-390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0" i="0" u="none" strike="noStrike" dirty="0">
                          <a:solidFill>
                            <a:srgbClr val="000000"/>
                          </a:solidFill>
                          <a:effectLst/>
                          <a:latin typeface="+mn-lt"/>
                        </a:rPr>
                        <a:t>-327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526492036"/>
                  </a:ext>
                </a:extLst>
              </a:tr>
              <a:tr h="514438">
                <a:tc>
                  <a:txBody>
                    <a:bodyPr/>
                    <a:lstStyle/>
                    <a:p>
                      <a:pPr algn="l"/>
                      <a:r>
                        <a:rPr lang="nl-NL" sz="1200" b="1" dirty="0">
                          <a:solidFill>
                            <a:srgbClr val="000000"/>
                          </a:solidFill>
                        </a:rPr>
                        <a:t>+30%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fontAlgn="b"/>
                      <a:r>
                        <a:rPr lang="en-NL" sz="1100" b="0" i="0" u="none" strike="noStrike" dirty="0">
                          <a:solidFill>
                            <a:srgbClr val="000000"/>
                          </a:solidFill>
                          <a:effectLst/>
                          <a:latin typeface="+mn-lt"/>
                        </a:rPr>
                        <a:t>-805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0" i="0" u="none" strike="noStrike">
                          <a:solidFill>
                            <a:srgbClr val="000000"/>
                          </a:solidFill>
                          <a:effectLst/>
                          <a:latin typeface="+mn-lt"/>
                        </a:rPr>
                        <a:t>-742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0" i="0" u="none" strike="noStrike">
                          <a:solidFill>
                            <a:srgbClr val="000000"/>
                          </a:solidFill>
                          <a:effectLst/>
                          <a:latin typeface="+mn-lt"/>
                        </a:rPr>
                        <a:t>-679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0" i="0" u="none" strike="noStrike">
                          <a:solidFill>
                            <a:srgbClr val="000000"/>
                          </a:solidFill>
                          <a:effectLst/>
                          <a:latin typeface="+mn-lt"/>
                        </a:rPr>
                        <a:t>-617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0" i="0" u="none" strike="noStrike" dirty="0">
                          <a:solidFill>
                            <a:srgbClr val="000000"/>
                          </a:solidFill>
                          <a:effectLst/>
                          <a:latin typeface="+mn-lt"/>
                        </a:rPr>
                        <a:t>-554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1309514539"/>
                  </a:ext>
                </a:extLst>
              </a:tr>
            </a:tbl>
          </a:graphicData>
        </a:graphic>
      </p:graphicFrame>
      <p:sp>
        <p:nvSpPr>
          <p:cNvPr id="154" name="TextBox 153">
            <a:extLst>
              <a:ext uri="{FF2B5EF4-FFF2-40B4-BE49-F238E27FC236}">
                <a16:creationId xmlns:a16="http://schemas.microsoft.com/office/drawing/2014/main" id="{CD9F6A4F-F8E5-439C-A8FA-013B3DD90A7A}"/>
              </a:ext>
            </a:extLst>
          </p:cNvPr>
          <p:cNvSpPr txBox="1"/>
          <p:nvPr/>
        </p:nvSpPr>
        <p:spPr>
          <a:xfrm>
            <a:off x="7135198" y="2410629"/>
            <a:ext cx="2262332" cy="187193"/>
          </a:xfrm>
          <a:prstGeom prst="rect">
            <a:avLst/>
          </a:prstGeom>
        </p:spPr>
        <p:txBody>
          <a:bodyPr vert="horz" wrap="square" lIns="0" tIns="45720" rIns="0" bIns="45720" rtlCol="0">
            <a:noAutofit/>
          </a:bodyPr>
          <a:lstStyle/>
          <a:p>
            <a:pPr marL="0" indent="0" algn="l">
              <a:buNone/>
            </a:pPr>
            <a:r>
              <a:rPr lang="nl-NL" sz="1200" b="1" noProof="0" dirty="0">
                <a:solidFill>
                  <a:srgbClr val="000000"/>
                </a:solidFill>
                <a:latin typeface="+mj-lt"/>
              </a:rPr>
              <a:t>Aantal reizigers</a:t>
            </a:r>
            <a:r>
              <a:rPr lang="en-NL" sz="1200" b="1" noProof="0" dirty="0">
                <a:solidFill>
                  <a:srgbClr val="000000"/>
                </a:solidFill>
                <a:latin typeface="+mj-lt"/>
              </a:rPr>
              <a:t>k</a:t>
            </a:r>
            <a:r>
              <a:rPr lang="nl-NL" sz="1200" b="1" noProof="0" dirty="0">
                <a:solidFill>
                  <a:srgbClr val="000000"/>
                </a:solidFill>
                <a:latin typeface="+mj-lt"/>
              </a:rPr>
              <a:t>m</a:t>
            </a:r>
          </a:p>
        </p:txBody>
      </p:sp>
      <p:sp>
        <p:nvSpPr>
          <p:cNvPr id="159" name="TextBox 158">
            <a:extLst>
              <a:ext uri="{FF2B5EF4-FFF2-40B4-BE49-F238E27FC236}">
                <a16:creationId xmlns:a16="http://schemas.microsoft.com/office/drawing/2014/main" id="{027F614F-5474-4C69-9D8B-43D9D349104A}"/>
              </a:ext>
            </a:extLst>
          </p:cNvPr>
          <p:cNvSpPr txBox="1"/>
          <p:nvPr/>
        </p:nvSpPr>
        <p:spPr>
          <a:xfrm rot="16200000">
            <a:off x="4182029" y="4150713"/>
            <a:ext cx="1107440" cy="251941"/>
          </a:xfrm>
          <a:prstGeom prst="rect">
            <a:avLst/>
          </a:prstGeom>
        </p:spPr>
        <p:txBody>
          <a:bodyPr vert="horz" wrap="square" lIns="0" tIns="45720" rIns="0" bIns="45720" rtlCol="0">
            <a:noAutofit/>
          </a:bodyPr>
          <a:lstStyle/>
          <a:p>
            <a:pPr marL="0" indent="0" algn="l">
              <a:buNone/>
            </a:pPr>
            <a:r>
              <a:rPr lang="nl-NL" sz="1200" b="1" noProof="0" dirty="0">
                <a:solidFill>
                  <a:srgbClr val="000000"/>
                </a:solidFill>
                <a:latin typeface="+mj-lt"/>
              </a:rPr>
              <a:t>Aanlegkosten</a:t>
            </a:r>
          </a:p>
        </p:txBody>
      </p:sp>
      <p:sp>
        <p:nvSpPr>
          <p:cNvPr id="15" name="Speech Bubble: Rectangle 14">
            <a:extLst>
              <a:ext uri="{FF2B5EF4-FFF2-40B4-BE49-F238E27FC236}">
                <a16:creationId xmlns:a16="http://schemas.microsoft.com/office/drawing/2014/main" id="{E12D0DA4-14E4-48E1-B4D5-906224A588CC}"/>
              </a:ext>
            </a:extLst>
          </p:cNvPr>
          <p:cNvSpPr/>
          <p:nvPr/>
        </p:nvSpPr>
        <p:spPr>
          <a:xfrm>
            <a:off x="7526479" y="4324085"/>
            <a:ext cx="932688" cy="269966"/>
          </a:xfrm>
          <a:prstGeom prst="wedgeRectCallout">
            <a:avLst>
              <a:gd name="adj1" fmla="val 2148"/>
              <a:gd name="adj2" fmla="val -84791"/>
            </a:avLst>
          </a:prstGeom>
          <a:solidFill>
            <a:schemeClr val="accent2">
              <a:lumMod val="60000"/>
              <a:lumOff val="40000"/>
            </a:schemeClr>
          </a:solidFill>
          <a:ln>
            <a:solidFill>
              <a:schemeClr val="bg1"/>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N</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a:t>
            </a:r>
            <a:r>
              <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 = </a:t>
            </a:r>
            <a:r>
              <a:rPr kumimoji="0" lang="en-GB"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1.000</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6" name="Footer Placeholder 4">
            <a:extLst>
              <a:ext uri="{FF2B5EF4-FFF2-40B4-BE49-F238E27FC236}">
                <a16:creationId xmlns:a16="http://schemas.microsoft.com/office/drawing/2014/main" id="{1A45F083-EE5C-4004-AA1B-CA39472A409C}"/>
              </a:ext>
            </a:extLst>
          </p:cNvPr>
          <p:cNvSpPr>
            <a:spLocks noGrp="1"/>
          </p:cNvSpPr>
          <p:nvPr>
            <p:ph type="ftr" sz="quarter" idx="3"/>
          </p:nvPr>
        </p:nvSpPr>
        <p:spPr>
          <a:xfrm>
            <a:off x="661800" y="6686783"/>
            <a:ext cx="10868400" cy="122400"/>
          </a:xfrm>
        </p:spPr>
        <p:txBody>
          <a:bodyPr/>
          <a:lstStyle/>
          <a:p>
            <a:r>
              <a:rPr lang="nl-NL" dirty="0"/>
              <a:t>Bron: It’s Public projectervaring</a:t>
            </a:r>
          </a:p>
        </p:txBody>
      </p:sp>
    </p:spTree>
    <p:extLst>
      <p:ext uri="{BB962C8B-B14F-4D97-AF65-F5344CB8AC3E}">
        <p14:creationId xmlns:p14="http://schemas.microsoft.com/office/powerpoint/2010/main" val="351873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75ED1B6-C2E7-43A0-A034-A78B69087F31}"/>
              </a:ext>
            </a:extLst>
          </p:cNvPr>
          <p:cNvGraphicFramePr>
            <a:graphicFrameLocks noChangeAspect="1"/>
          </p:cNvGraphicFramePr>
          <p:nvPr>
            <p:custDataLst>
              <p:tags r:id="rId2"/>
            </p:custDataLst>
            <p:extLst>
              <p:ext uri="{D42A27DB-BD31-4B8C-83A1-F6EECF244321}">
                <p14:modId xmlns:p14="http://schemas.microsoft.com/office/powerpoint/2010/main" val="4193095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567"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1C3CF6DD-F10A-47AA-B735-35DC80BEF6BD}"/>
              </a:ext>
            </a:extLst>
          </p:cNvPr>
          <p:cNvSpPr>
            <a:spLocks noGrp="1"/>
          </p:cNvSpPr>
          <p:nvPr>
            <p:ph type="body" sz="quarter" idx="20"/>
          </p:nvPr>
        </p:nvSpPr>
        <p:spPr/>
        <p:txBody>
          <a:bodyPr/>
          <a:lstStyle/>
          <a:p>
            <a:endParaRPr lang="nl-NL"/>
          </a:p>
        </p:txBody>
      </p:sp>
      <p:sp>
        <p:nvSpPr>
          <p:cNvPr id="5" name="Slide Number Placeholder 4">
            <a:extLst>
              <a:ext uri="{FF2B5EF4-FFF2-40B4-BE49-F238E27FC236}">
                <a16:creationId xmlns:a16="http://schemas.microsoft.com/office/drawing/2014/main" id="{63F107A9-396C-4EBF-BF32-E9C8A8D7B92C}"/>
              </a:ext>
            </a:extLst>
          </p:cNvPr>
          <p:cNvSpPr>
            <a:spLocks noGrp="1"/>
          </p:cNvSpPr>
          <p:nvPr>
            <p:ph type="sldNum" sz="quarter" idx="12"/>
          </p:nvPr>
        </p:nvSpPr>
        <p:spPr/>
        <p:txBody>
          <a:bodyPr/>
          <a:lstStyle/>
          <a:p>
            <a:fld id="{992CD0B2-8AB2-4C6C-8876-E15753662C9B}" type="slidenum">
              <a:rPr lang="nl-NL" noProof="0" smtClean="0"/>
              <a:pPr/>
              <a:t>8</a:t>
            </a:fld>
            <a:endParaRPr lang="nl-NL" noProof="0" dirty="0"/>
          </a:p>
        </p:txBody>
      </p:sp>
      <p:sp>
        <p:nvSpPr>
          <p:cNvPr id="6" name="Text Placeholder 5">
            <a:extLst>
              <a:ext uri="{FF2B5EF4-FFF2-40B4-BE49-F238E27FC236}">
                <a16:creationId xmlns:a16="http://schemas.microsoft.com/office/drawing/2014/main" id="{2E7CD21A-8D38-4DAB-A6C6-6B26C95914BC}"/>
              </a:ext>
            </a:extLst>
          </p:cNvPr>
          <p:cNvSpPr>
            <a:spLocks noGrp="1"/>
          </p:cNvSpPr>
          <p:nvPr>
            <p:ph type="body" sz="quarter" idx="14"/>
          </p:nvPr>
        </p:nvSpPr>
        <p:spPr/>
        <p:txBody>
          <a:bodyPr/>
          <a:lstStyle/>
          <a:p>
            <a:r>
              <a:rPr lang="nl-NL" dirty="0"/>
              <a:t>Gebruik van MKBA per projectfase</a:t>
            </a:r>
          </a:p>
        </p:txBody>
      </p:sp>
      <p:sp>
        <p:nvSpPr>
          <p:cNvPr id="7" name="Title 6">
            <a:extLst>
              <a:ext uri="{FF2B5EF4-FFF2-40B4-BE49-F238E27FC236}">
                <a16:creationId xmlns:a16="http://schemas.microsoft.com/office/drawing/2014/main" id="{26F28C28-3AD9-4409-8448-060A41A54827}"/>
              </a:ext>
            </a:extLst>
          </p:cNvPr>
          <p:cNvSpPr>
            <a:spLocks noGrp="1"/>
          </p:cNvSpPr>
          <p:nvPr>
            <p:ph type="title"/>
          </p:nvPr>
        </p:nvSpPr>
        <p:spPr/>
        <p:txBody>
          <a:bodyPr vert="horz"/>
          <a:lstStyle/>
          <a:p>
            <a:r>
              <a:rPr lang="nl-NL" dirty="0" err="1"/>
              <a:t>MKBA’s</a:t>
            </a:r>
            <a:r>
              <a:rPr lang="nl-NL" dirty="0"/>
              <a:t> worden met name gebruikt in besluitvormings- en voorbereidingsfase van project/beleid</a:t>
            </a:r>
          </a:p>
        </p:txBody>
      </p:sp>
      <p:sp>
        <p:nvSpPr>
          <p:cNvPr id="18" name="Arrow: Pentagon 17">
            <a:extLst>
              <a:ext uri="{FF2B5EF4-FFF2-40B4-BE49-F238E27FC236}">
                <a16:creationId xmlns:a16="http://schemas.microsoft.com/office/drawing/2014/main" id="{658A370B-3C47-4637-9CBA-665AD6D5D3C0}"/>
              </a:ext>
            </a:extLst>
          </p:cNvPr>
          <p:cNvSpPr/>
          <p:nvPr/>
        </p:nvSpPr>
        <p:spPr>
          <a:xfrm>
            <a:off x="661800" y="1962470"/>
            <a:ext cx="2878513" cy="462212"/>
          </a:xfrm>
          <a:prstGeom prst="homePlate">
            <a:avLst/>
          </a:prstGeom>
          <a:solidFill>
            <a:srgbClr val="22777B"/>
          </a:solidFill>
          <a:ln w="4266" cap="flat">
            <a:noFill/>
            <a:prstDash val="solid"/>
            <a:miter/>
          </a:ln>
        </p:spPr>
        <p:txBody>
          <a:bodyPr rot="0" spcFirstLastPara="0" vertOverflow="overflow" horzOverflow="overflow" vert="horz" wrap="square" lIns="396000" tIns="0" rIns="0" bIns="0" numCol="1" spcCol="0" rtlCol="0" fromWordArt="0" anchor="ctr" anchorCtr="0" forceAA="0" compatLnSpc="1">
            <a:prstTxWarp prst="textNoShape">
              <a:avLst/>
            </a:prstTxWarp>
            <a:noAutofit/>
          </a:bodyPr>
          <a:lstStyle/>
          <a:p>
            <a:pPr marL="0" indent="0">
              <a:buNone/>
            </a:pPr>
            <a:r>
              <a:rPr lang="nl-NL" b="1" dirty="0">
                <a:solidFill>
                  <a:srgbClr val="FFFFFF"/>
                </a:solidFill>
              </a:rPr>
              <a:t>Voorbereiding</a:t>
            </a:r>
          </a:p>
        </p:txBody>
      </p:sp>
      <p:sp>
        <p:nvSpPr>
          <p:cNvPr id="20" name="Arrow: Chevron 19">
            <a:extLst>
              <a:ext uri="{FF2B5EF4-FFF2-40B4-BE49-F238E27FC236}">
                <a16:creationId xmlns:a16="http://schemas.microsoft.com/office/drawing/2014/main" id="{7574E380-AC58-457F-82CF-C36114F00457}"/>
              </a:ext>
            </a:extLst>
          </p:cNvPr>
          <p:cNvSpPr/>
          <p:nvPr/>
        </p:nvSpPr>
        <p:spPr>
          <a:xfrm>
            <a:off x="3508375" y="1962470"/>
            <a:ext cx="5416550" cy="462212"/>
          </a:xfrm>
          <a:prstGeom prst="chevron">
            <a:avLst/>
          </a:prstGeom>
          <a:solidFill>
            <a:srgbClr val="22777B"/>
          </a:solidFill>
          <a:ln w="4266" cap="flat">
            <a:noFill/>
            <a:prstDash val="solid"/>
            <a:miter/>
          </a:ln>
        </p:spPr>
        <p:txBody>
          <a:bodyPr rot="0" spcFirstLastPara="0" vertOverflow="overflow" horzOverflow="overflow" vert="horz" wrap="square" lIns="396000" tIns="0" rIns="0" bIns="0" numCol="1" spcCol="0" rtlCol="0" fromWordArt="0" anchor="ctr" anchorCtr="0" forceAA="0" compatLnSpc="1">
            <a:prstTxWarp prst="textNoShape">
              <a:avLst/>
            </a:prstTxWarp>
            <a:noAutofit/>
          </a:bodyPr>
          <a:lstStyle/>
          <a:p>
            <a:pPr marL="0" indent="0">
              <a:buNone/>
            </a:pPr>
            <a:r>
              <a:rPr lang="nl-NL" b="1" dirty="0">
                <a:solidFill>
                  <a:srgbClr val="FFFFFF"/>
                </a:solidFill>
              </a:rPr>
              <a:t>Besluitvorming</a:t>
            </a:r>
          </a:p>
        </p:txBody>
      </p:sp>
      <p:grpSp>
        <p:nvGrpSpPr>
          <p:cNvPr id="53" name="Group 52">
            <a:extLst>
              <a:ext uri="{FF2B5EF4-FFF2-40B4-BE49-F238E27FC236}">
                <a16:creationId xmlns:a16="http://schemas.microsoft.com/office/drawing/2014/main" id="{4DC10299-8C7E-40A6-9F27-4C4AF5CB35C9}"/>
              </a:ext>
            </a:extLst>
          </p:cNvPr>
          <p:cNvGrpSpPr/>
          <p:nvPr/>
        </p:nvGrpSpPr>
        <p:grpSpPr>
          <a:xfrm>
            <a:off x="8818139" y="1962470"/>
            <a:ext cx="2710103" cy="462212"/>
            <a:chOff x="8272195" y="1699963"/>
            <a:chExt cx="3256048" cy="462212"/>
          </a:xfrm>
        </p:grpSpPr>
        <p:sp>
          <p:nvSpPr>
            <p:cNvPr id="24" name="Arrow: Chevron 23">
              <a:extLst>
                <a:ext uri="{FF2B5EF4-FFF2-40B4-BE49-F238E27FC236}">
                  <a16:creationId xmlns:a16="http://schemas.microsoft.com/office/drawing/2014/main" id="{FEBF3871-752C-4FCE-91E8-F59777330D52}"/>
                </a:ext>
              </a:extLst>
            </p:cNvPr>
            <p:cNvSpPr/>
            <p:nvPr/>
          </p:nvSpPr>
          <p:spPr>
            <a:xfrm>
              <a:off x="8272195" y="1699963"/>
              <a:ext cx="1684765" cy="462212"/>
            </a:xfrm>
            <a:prstGeom prst="chevron">
              <a:avLst/>
            </a:prstGeom>
            <a:solidFill>
              <a:srgbClr val="22777B"/>
            </a:solidFill>
            <a:ln w="4266" cap="flat">
              <a:noFill/>
              <a:prstDash val="solid"/>
              <a:miter/>
            </a:ln>
          </p:spPr>
          <p:txBody>
            <a:bodyPr rot="0" spcFirstLastPara="0" vertOverflow="overflow" horzOverflow="overflow" vert="horz" wrap="square" lIns="396000" tIns="0" rIns="0" bIns="0" numCol="1" spcCol="0" rtlCol="0" fromWordArt="0" anchor="ctr" anchorCtr="0" forceAA="0" compatLnSpc="1">
              <a:prstTxWarp prst="textNoShape">
                <a:avLst/>
              </a:prstTxWarp>
              <a:noAutofit/>
            </a:bodyPr>
            <a:lstStyle/>
            <a:p>
              <a:pPr marL="0" indent="0">
                <a:buNone/>
              </a:pPr>
              <a:endParaRPr lang="nl-NL" b="1" dirty="0">
                <a:solidFill>
                  <a:srgbClr val="FFFFFF"/>
                </a:solidFill>
              </a:endParaRPr>
            </a:p>
          </p:txBody>
        </p:sp>
        <p:sp>
          <p:nvSpPr>
            <p:cNvPr id="25" name="Arrow: Chevron 24">
              <a:extLst>
                <a:ext uri="{FF2B5EF4-FFF2-40B4-BE49-F238E27FC236}">
                  <a16:creationId xmlns:a16="http://schemas.microsoft.com/office/drawing/2014/main" id="{ACFB5C42-B2D7-458D-A5FE-9EBE05C0A0F0}"/>
                </a:ext>
              </a:extLst>
            </p:cNvPr>
            <p:cNvSpPr/>
            <p:nvPr/>
          </p:nvSpPr>
          <p:spPr>
            <a:xfrm>
              <a:off x="9843478" y="1699963"/>
              <a:ext cx="1684765" cy="462212"/>
            </a:xfrm>
            <a:prstGeom prst="chevron">
              <a:avLst/>
            </a:prstGeom>
            <a:solidFill>
              <a:srgbClr val="22777B"/>
            </a:solidFill>
            <a:ln w="4266" cap="flat">
              <a:noFill/>
              <a:prstDash val="solid"/>
              <a:miter/>
            </a:ln>
          </p:spPr>
          <p:txBody>
            <a:bodyPr rot="0" spcFirstLastPara="0" vertOverflow="overflow" horzOverflow="overflow" vert="horz" wrap="square" lIns="396000" tIns="0" rIns="0" bIns="0" numCol="1" spcCol="0" rtlCol="0" fromWordArt="0" anchor="ctr" anchorCtr="0" forceAA="0" compatLnSpc="1">
              <a:prstTxWarp prst="textNoShape">
                <a:avLst/>
              </a:prstTxWarp>
              <a:noAutofit/>
            </a:bodyPr>
            <a:lstStyle/>
            <a:p>
              <a:pPr marL="0" indent="0">
                <a:buNone/>
              </a:pPr>
              <a:endParaRPr lang="nl-NL" b="1" dirty="0">
                <a:solidFill>
                  <a:srgbClr val="FFFFFF"/>
                </a:solidFill>
              </a:endParaRPr>
            </a:p>
          </p:txBody>
        </p:sp>
      </p:grpSp>
      <p:pic>
        <p:nvPicPr>
          <p:cNvPr id="28" name="Graphic 27" descr="Lightbulb and gear with solid fill">
            <a:extLst>
              <a:ext uri="{FF2B5EF4-FFF2-40B4-BE49-F238E27FC236}">
                <a16:creationId xmlns:a16="http://schemas.microsoft.com/office/drawing/2014/main" id="{25640A01-8AA8-4C3F-9814-ABE6557384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425" y="2036413"/>
            <a:ext cx="314325" cy="314325"/>
          </a:xfrm>
          <a:prstGeom prst="rect">
            <a:avLst/>
          </a:prstGeom>
        </p:spPr>
      </p:pic>
      <p:pic>
        <p:nvPicPr>
          <p:cNvPr id="34" name="Graphic 33" descr="Signpost with solid fill">
            <a:extLst>
              <a:ext uri="{FF2B5EF4-FFF2-40B4-BE49-F238E27FC236}">
                <a16:creationId xmlns:a16="http://schemas.microsoft.com/office/drawing/2014/main" id="{14FB4999-F691-4606-B145-E15998D69D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12165" y="1996649"/>
            <a:ext cx="388800" cy="388800"/>
          </a:xfrm>
          <a:prstGeom prst="rect">
            <a:avLst/>
          </a:prstGeom>
        </p:spPr>
      </p:pic>
      <p:pic>
        <p:nvPicPr>
          <p:cNvPr id="38" name="Graphic 37" descr="Crane with solid fill">
            <a:extLst>
              <a:ext uri="{FF2B5EF4-FFF2-40B4-BE49-F238E27FC236}">
                <a16:creationId xmlns:a16="http://schemas.microsoft.com/office/drawing/2014/main" id="{A91FC67F-DF50-4EFD-9CA5-6E1B1345B7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21621" y="2036414"/>
            <a:ext cx="271144" cy="271144"/>
          </a:xfrm>
          <a:prstGeom prst="rect">
            <a:avLst/>
          </a:prstGeom>
        </p:spPr>
      </p:pic>
      <p:pic>
        <p:nvPicPr>
          <p:cNvPr id="40" name="Graphic 39" descr="Magnifying glass with solid fill">
            <a:extLst>
              <a:ext uri="{FF2B5EF4-FFF2-40B4-BE49-F238E27FC236}">
                <a16:creationId xmlns:a16="http://schemas.microsoft.com/office/drawing/2014/main" id="{6A6BFFD6-ADFE-440B-9FFF-FEAACA80FD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79493" y="2060248"/>
            <a:ext cx="247309" cy="247309"/>
          </a:xfrm>
          <a:prstGeom prst="rect">
            <a:avLst/>
          </a:prstGeom>
        </p:spPr>
      </p:pic>
      <p:grpSp>
        <p:nvGrpSpPr>
          <p:cNvPr id="54" name="Group 53">
            <a:extLst>
              <a:ext uri="{FF2B5EF4-FFF2-40B4-BE49-F238E27FC236}">
                <a16:creationId xmlns:a16="http://schemas.microsoft.com/office/drawing/2014/main" id="{59D2CD89-FF59-4192-A3F2-D536039E0F20}"/>
              </a:ext>
            </a:extLst>
          </p:cNvPr>
          <p:cNvGrpSpPr/>
          <p:nvPr/>
        </p:nvGrpSpPr>
        <p:grpSpPr>
          <a:xfrm>
            <a:off x="664788" y="2633609"/>
            <a:ext cx="10862424" cy="3743637"/>
            <a:chOff x="664789" y="2236117"/>
            <a:chExt cx="10862424" cy="4107845"/>
          </a:xfrm>
        </p:grpSpPr>
        <p:sp>
          <p:nvSpPr>
            <p:cNvPr id="41" name="Content Placeholder 1">
              <a:extLst>
                <a:ext uri="{FF2B5EF4-FFF2-40B4-BE49-F238E27FC236}">
                  <a16:creationId xmlns:a16="http://schemas.microsoft.com/office/drawing/2014/main" id="{392116E8-1EEA-4988-A370-8404B2BAA951}"/>
                </a:ext>
              </a:extLst>
            </p:cNvPr>
            <p:cNvSpPr txBox="1">
              <a:spLocks/>
            </p:cNvSpPr>
            <p:nvPr/>
          </p:nvSpPr>
          <p:spPr>
            <a:xfrm>
              <a:off x="664789" y="2236117"/>
              <a:ext cx="2670818" cy="4107845"/>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b="1" dirty="0"/>
                <a:t>Verbeteren plannen</a:t>
              </a:r>
            </a:p>
            <a:p>
              <a:pPr marL="0" indent="0">
                <a:spcBef>
                  <a:spcPts val="1200"/>
                </a:spcBef>
                <a:buNone/>
              </a:pPr>
              <a:r>
                <a:rPr lang="nl-NL" dirty="0"/>
                <a:t>Een MKBA kan helpen om plannen te verbeteren: </a:t>
              </a:r>
            </a:p>
            <a:p>
              <a:pPr>
                <a:spcBef>
                  <a:spcPts val="1200"/>
                </a:spcBef>
              </a:pPr>
              <a:r>
                <a:rPr lang="nl-NL" dirty="0"/>
                <a:t>Vergelijking van effecten per scenario.</a:t>
              </a:r>
            </a:p>
            <a:p>
              <a:pPr>
                <a:spcBef>
                  <a:spcPts val="1200"/>
                </a:spcBef>
              </a:pPr>
              <a:r>
                <a:rPr lang="nl-NL" dirty="0"/>
                <a:t>Inzicht welke onderdelen van plan aangepast kunnen worden om maatschappelijk rendement te verhogen.</a:t>
              </a:r>
            </a:p>
          </p:txBody>
        </p:sp>
        <p:sp>
          <p:nvSpPr>
            <p:cNvPr id="42" name="Content Placeholder 1">
              <a:extLst>
                <a:ext uri="{FF2B5EF4-FFF2-40B4-BE49-F238E27FC236}">
                  <a16:creationId xmlns:a16="http://schemas.microsoft.com/office/drawing/2014/main" id="{9716971D-606A-45D5-8FA8-2E87218189D7}"/>
                </a:ext>
              </a:extLst>
            </p:cNvPr>
            <p:cNvSpPr txBox="1">
              <a:spLocks/>
            </p:cNvSpPr>
            <p:nvPr/>
          </p:nvSpPr>
          <p:spPr>
            <a:xfrm>
              <a:off x="3441700" y="2236117"/>
              <a:ext cx="5233809" cy="4107845"/>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b="1" dirty="0"/>
                <a:t>Faciliteren besluitvorming</a:t>
              </a:r>
            </a:p>
            <a:p>
              <a:pPr marL="0" indent="0">
                <a:spcBef>
                  <a:spcPts val="1200"/>
                </a:spcBef>
                <a:buNone/>
              </a:pPr>
              <a:r>
                <a:rPr lang="nl-NL" dirty="0"/>
                <a:t>Tijdens de besluitvorming kan een MKBA helpen op welke manier middelen het beste kunnen worden ingezet:</a:t>
              </a:r>
            </a:p>
            <a:p>
              <a:pPr>
                <a:spcBef>
                  <a:spcPts val="1200"/>
                </a:spcBef>
              </a:pPr>
              <a:r>
                <a:rPr lang="nl-NL" dirty="0"/>
                <a:t>Besluit over doorgang projecten.</a:t>
              </a:r>
            </a:p>
            <a:p>
              <a:pPr>
                <a:spcBef>
                  <a:spcPts val="1200"/>
                </a:spcBef>
              </a:pPr>
              <a:r>
                <a:rPr lang="nl-NL" dirty="0"/>
                <a:t>Bekostigingsdiscussies (door inzichtelijk te maken waar de verwachten baten vallen kan het gesprek over bekostiging beter worden gevoerd).</a:t>
              </a:r>
            </a:p>
            <a:p>
              <a:pPr marL="0" indent="0">
                <a:spcBef>
                  <a:spcPts val="1200"/>
                </a:spcBef>
                <a:buNone/>
              </a:pPr>
              <a:endParaRPr lang="nl-NL" dirty="0"/>
            </a:p>
          </p:txBody>
        </p:sp>
        <p:sp>
          <p:nvSpPr>
            <p:cNvPr id="43" name="Content Placeholder 1">
              <a:extLst>
                <a:ext uri="{FF2B5EF4-FFF2-40B4-BE49-F238E27FC236}">
                  <a16:creationId xmlns:a16="http://schemas.microsoft.com/office/drawing/2014/main" id="{A9489C72-A6A5-4C0C-B917-1ECF0503FC53}"/>
                </a:ext>
              </a:extLst>
            </p:cNvPr>
            <p:cNvSpPr txBox="1">
              <a:spLocks/>
            </p:cNvSpPr>
            <p:nvPr/>
          </p:nvSpPr>
          <p:spPr>
            <a:xfrm>
              <a:off x="8818141" y="2236117"/>
              <a:ext cx="2709072" cy="4107845"/>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b="1" dirty="0"/>
                <a:t>Uitvoering en evaluatie</a:t>
              </a:r>
            </a:p>
            <a:p>
              <a:pPr marL="0" indent="0">
                <a:spcBef>
                  <a:spcPts val="1200"/>
                </a:spcBef>
                <a:buNone/>
              </a:pPr>
              <a:r>
                <a:rPr lang="nl-NL" dirty="0"/>
                <a:t>Tijdens uitvoering en evaluatie spelen </a:t>
              </a:r>
              <a:r>
                <a:rPr lang="nl-NL" dirty="0" err="1"/>
                <a:t>MKBA’s</a:t>
              </a:r>
              <a:r>
                <a:rPr lang="nl-NL" dirty="0"/>
                <a:t> een beperkte rol.</a:t>
              </a:r>
            </a:p>
            <a:p>
              <a:pPr marL="0" indent="0">
                <a:spcBef>
                  <a:spcPts val="1200"/>
                </a:spcBef>
                <a:buNone/>
              </a:pPr>
              <a:r>
                <a:rPr lang="nl-NL" dirty="0"/>
                <a:t>Wel kan tijdens evaluatie worden nagegaan welke voorspelde effecten wel/niet zijn gerealiseerd.</a:t>
              </a:r>
            </a:p>
            <a:p>
              <a:pPr marL="0" indent="0">
                <a:spcBef>
                  <a:spcPts val="1200"/>
                </a:spcBef>
                <a:buNone/>
              </a:pPr>
              <a:r>
                <a:rPr lang="nl-NL" dirty="0"/>
                <a:t>Dat kan dienen in de voorbereiding van toekomstige plannen.</a:t>
              </a:r>
            </a:p>
          </p:txBody>
        </p:sp>
      </p:grpSp>
      <p:sp>
        <p:nvSpPr>
          <p:cNvPr id="52" name="Arrow: Chevron 51">
            <a:extLst>
              <a:ext uri="{FF2B5EF4-FFF2-40B4-BE49-F238E27FC236}">
                <a16:creationId xmlns:a16="http://schemas.microsoft.com/office/drawing/2014/main" id="{447978F7-406B-4F3E-A64E-26F723F408A4}"/>
              </a:ext>
            </a:extLst>
          </p:cNvPr>
          <p:cNvSpPr/>
          <p:nvPr/>
        </p:nvSpPr>
        <p:spPr>
          <a:xfrm>
            <a:off x="8675508" y="1962470"/>
            <a:ext cx="1684765" cy="462212"/>
          </a:xfrm>
          <a:prstGeom prst="chevron">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396000" tIns="0" rIns="0" bIns="0" numCol="1" spcCol="0" rtlCol="0" fromWordArt="0" anchor="ctr" anchorCtr="0" forceAA="0" compatLnSpc="1">
            <a:prstTxWarp prst="textNoShape">
              <a:avLst/>
            </a:prstTxWarp>
            <a:noAutofit/>
          </a:bodyPr>
          <a:lstStyle/>
          <a:p>
            <a:pPr marL="0" indent="0">
              <a:buNone/>
            </a:pPr>
            <a:r>
              <a:rPr lang="nl-NL" b="1" dirty="0">
                <a:solidFill>
                  <a:srgbClr val="FFFFFF"/>
                </a:solidFill>
              </a:rPr>
              <a:t>Uitvoering</a:t>
            </a:r>
          </a:p>
        </p:txBody>
      </p:sp>
      <p:sp>
        <p:nvSpPr>
          <p:cNvPr id="55" name="Arrow: Chevron 54">
            <a:extLst>
              <a:ext uri="{FF2B5EF4-FFF2-40B4-BE49-F238E27FC236}">
                <a16:creationId xmlns:a16="http://schemas.microsoft.com/office/drawing/2014/main" id="{CA6093C5-AB10-4AC8-955F-791DB8A74627}"/>
              </a:ext>
            </a:extLst>
          </p:cNvPr>
          <p:cNvSpPr/>
          <p:nvPr/>
        </p:nvSpPr>
        <p:spPr>
          <a:xfrm>
            <a:off x="10046229" y="1962470"/>
            <a:ext cx="1684765" cy="462212"/>
          </a:xfrm>
          <a:prstGeom prst="chevron">
            <a:avLst/>
          </a:prstGeom>
          <a:noFill/>
          <a:ln w="4266" cap="flat">
            <a:noFill/>
            <a:prstDash val="solid"/>
            <a:miter/>
          </a:ln>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396000" tIns="0" rIns="0" bIns="0" numCol="1" spcCol="0" rtlCol="0" fromWordArt="0" anchor="ctr" anchorCtr="0" forceAA="0" compatLnSpc="1">
            <a:prstTxWarp prst="textNoShape">
              <a:avLst/>
            </a:prstTxWarp>
            <a:noAutofit/>
          </a:bodyPr>
          <a:lstStyle/>
          <a:p>
            <a:pPr marL="0" indent="0">
              <a:buNone/>
            </a:pPr>
            <a:r>
              <a:rPr lang="nl-NL" b="1" dirty="0">
                <a:solidFill>
                  <a:srgbClr val="FFFFFF"/>
                </a:solidFill>
              </a:rPr>
              <a:t>Evaluatie</a:t>
            </a:r>
          </a:p>
        </p:txBody>
      </p:sp>
    </p:spTree>
    <p:extLst>
      <p:ext uri="{BB962C8B-B14F-4D97-AF65-F5344CB8AC3E}">
        <p14:creationId xmlns:p14="http://schemas.microsoft.com/office/powerpoint/2010/main" val="203668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118333A-6385-4FDE-99F6-01FD330934AD}"/>
              </a:ext>
            </a:extLst>
          </p:cNvPr>
          <p:cNvGraphicFramePr>
            <a:graphicFrameLocks noChangeAspect="1"/>
          </p:cNvGraphicFramePr>
          <p:nvPr>
            <p:custDataLst>
              <p:tags r:id="rId2"/>
            </p:custDataLst>
            <p:extLst>
              <p:ext uri="{D42A27DB-BD31-4B8C-83A1-F6EECF244321}">
                <p14:modId xmlns:p14="http://schemas.microsoft.com/office/powerpoint/2010/main" val="17530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015"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id="{3118333A-6385-4FDE-99F6-01FD330934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F7E8AF7-B7EB-42AC-B6E4-7C45817CD701}"/>
              </a:ext>
            </a:extLst>
          </p:cNvPr>
          <p:cNvSpPr/>
          <p:nvPr>
            <p:custDataLst>
              <p:tags r:id="rId3"/>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kumimoji="0" lang="nl-NL" sz="2800" b="1" u="none" strike="noStrike" kern="1200" cap="none" spc="0" normalizeH="0" noProof="0" dirty="0">
              <a:ln>
                <a:noFill/>
              </a:ln>
              <a:effectLst/>
              <a:uLnTx/>
              <a:uFillTx/>
              <a:ea typeface="+mj-ea"/>
              <a:cs typeface="+mj-cs"/>
              <a:sym typeface="Corbel" panose="020B0503020204020204" pitchFamily="34" charset="0"/>
            </a:endParaRPr>
          </a:p>
        </p:txBody>
      </p:sp>
      <p:sp>
        <p:nvSpPr>
          <p:cNvPr id="11" name="Text Placeholder 10">
            <a:extLst>
              <a:ext uri="{FF2B5EF4-FFF2-40B4-BE49-F238E27FC236}">
                <a16:creationId xmlns:a16="http://schemas.microsoft.com/office/drawing/2014/main" id="{9A31F2FE-981E-4403-A0E3-EC550A4EB8AB}"/>
              </a:ext>
            </a:extLst>
          </p:cNvPr>
          <p:cNvSpPr>
            <a:spLocks noGrp="1"/>
          </p:cNvSpPr>
          <p:nvPr>
            <p:ph type="body" sz="quarter" idx="20"/>
          </p:nvPr>
        </p:nvSpPr>
        <p:spPr/>
        <p:txBody>
          <a:bodyPr/>
          <a:lstStyle/>
          <a:p>
            <a:r>
              <a:rPr lang="nl-NL" dirty="0"/>
              <a:t>Naast deze werkwijzers is er een werkwijzer MKBA Digitale Overheid (SEO, </a:t>
            </a:r>
            <a:r>
              <a:rPr lang="nl-NL" dirty="0" err="1"/>
              <a:t>Ecorys</a:t>
            </a:r>
            <a:r>
              <a:rPr lang="nl-NL" dirty="0"/>
              <a:t>, </a:t>
            </a:r>
            <a:r>
              <a:rPr lang="nl-NL" dirty="0" err="1"/>
              <a:t>FvZEA</a:t>
            </a:r>
            <a:r>
              <a:rPr lang="nl-NL" dirty="0"/>
              <a:t>; 2019), Werkwijzer MKBA bij MIRT verkenningen (Rijkswaterstaat, 2018). Anno 2022 wordt er gewerkt aan een werkwijzer in het justitie &amp; veiligheidsdomein</a:t>
            </a:r>
          </a:p>
        </p:txBody>
      </p:sp>
      <p:sp>
        <p:nvSpPr>
          <p:cNvPr id="33" name="Footer Placeholder 4">
            <a:extLst>
              <a:ext uri="{FF2B5EF4-FFF2-40B4-BE49-F238E27FC236}">
                <a16:creationId xmlns:a16="http://schemas.microsoft.com/office/drawing/2014/main" id="{7B6DA241-391E-4E42-89DC-3E50BFAB06D6}"/>
              </a:ext>
            </a:extLst>
          </p:cNvPr>
          <p:cNvSpPr>
            <a:spLocks noGrp="1"/>
          </p:cNvSpPr>
          <p:nvPr>
            <p:ph type="ftr" sz="quarter" idx="3"/>
          </p:nvPr>
        </p:nvSpPr>
        <p:spPr/>
        <p:txBody>
          <a:bodyPr/>
          <a:lstStyle/>
          <a:p>
            <a:r>
              <a:rPr lang="nl-NL" dirty="0"/>
              <a:t>Bron: Desk research; It’s Public projectervaring</a:t>
            </a:r>
          </a:p>
        </p:txBody>
      </p:sp>
      <p:sp>
        <p:nvSpPr>
          <p:cNvPr id="4" name="Slide Number Placeholder 3">
            <a:extLst>
              <a:ext uri="{FF2B5EF4-FFF2-40B4-BE49-F238E27FC236}">
                <a16:creationId xmlns:a16="http://schemas.microsoft.com/office/drawing/2014/main" id="{FD263261-59BF-4EAB-9BB6-C862106D65E0}"/>
              </a:ext>
            </a:extLst>
          </p:cNvPr>
          <p:cNvSpPr>
            <a:spLocks noGrp="1"/>
          </p:cNvSpPr>
          <p:nvPr>
            <p:ph type="sldNum" sz="quarter" idx="12"/>
          </p:nvPr>
        </p:nvSpPr>
        <p:spPr/>
        <p:txBody>
          <a:bodyPr/>
          <a:lstStyle/>
          <a:p>
            <a:fld id="{DACF5B80-9BA5-46BF-AFF0-42D157F37955}" type="slidenum">
              <a:rPr lang="nl-NL" smtClean="0"/>
              <a:t>9</a:t>
            </a:fld>
            <a:endParaRPr lang="nl-NL" dirty="0"/>
          </a:p>
        </p:txBody>
      </p:sp>
      <p:sp>
        <p:nvSpPr>
          <p:cNvPr id="3" name="Title 2">
            <a:extLst>
              <a:ext uri="{FF2B5EF4-FFF2-40B4-BE49-F238E27FC236}">
                <a16:creationId xmlns:a16="http://schemas.microsoft.com/office/drawing/2014/main" id="{F86F09F9-0190-45E9-8AF1-EFD8A35D30FA}"/>
              </a:ext>
            </a:extLst>
          </p:cNvPr>
          <p:cNvSpPr>
            <a:spLocks noGrp="1"/>
          </p:cNvSpPr>
          <p:nvPr>
            <p:ph type="title"/>
          </p:nvPr>
        </p:nvSpPr>
        <p:spPr/>
        <p:txBody>
          <a:bodyPr vert="horz"/>
          <a:lstStyle/>
          <a:p>
            <a:r>
              <a:rPr lang="nl-NL" dirty="0"/>
              <a:t>Algemene Leidraad schetst kaders waaraan een volledige MKBA moet voldoen, er zijn ook werkwijzers voor verschillende domeinen</a:t>
            </a:r>
          </a:p>
        </p:txBody>
      </p:sp>
      <p:pic>
        <p:nvPicPr>
          <p:cNvPr id="31" name="Picture 30">
            <a:hlinkClick r:id="rId7"/>
            <a:extLst>
              <a:ext uri="{FF2B5EF4-FFF2-40B4-BE49-F238E27FC236}">
                <a16:creationId xmlns:a16="http://schemas.microsoft.com/office/drawing/2014/main" id="{5BEFDE3E-C4E8-431B-B104-94750A99A801}"/>
              </a:ext>
            </a:extLst>
          </p:cNvPr>
          <p:cNvPicPr>
            <a:picLocks noChangeAspect="1"/>
          </p:cNvPicPr>
          <p:nvPr/>
        </p:nvPicPr>
        <p:blipFill>
          <a:blip r:embed="rId8"/>
          <a:stretch>
            <a:fillRect/>
          </a:stretch>
        </p:blipFill>
        <p:spPr>
          <a:xfrm rot="21420000">
            <a:off x="741597" y="2340223"/>
            <a:ext cx="2250109" cy="3222441"/>
          </a:xfrm>
          <a:prstGeom prst="rect">
            <a:avLst/>
          </a:prstGeom>
          <a:ln w="9525">
            <a:solidFill>
              <a:srgbClr val="22777B"/>
            </a:solidFill>
          </a:ln>
        </p:spPr>
      </p:pic>
      <p:pic>
        <p:nvPicPr>
          <p:cNvPr id="10" name="Picture 9">
            <a:hlinkClick r:id="rId9"/>
            <a:extLst>
              <a:ext uri="{FF2B5EF4-FFF2-40B4-BE49-F238E27FC236}">
                <a16:creationId xmlns:a16="http://schemas.microsoft.com/office/drawing/2014/main" id="{FA603D23-180E-473A-9406-97A29F7AFA9C}"/>
              </a:ext>
            </a:extLst>
          </p:cNvPr>
          <p:cNvPicPr>
            <a:picLocks noChangeAspect="1"/>
          </p:cNvPicPr>
          <p:nvPr/>
        </p:nvPicPr>
        <p:blipFill rotWithShape="1">
          <a:blip r:embed="rId10"/>
          <a:srcRect b="3624"/>
          <a:stretch/>
        </p:blipFill>
        <p:spPr>
          <a:xfrm rot="21420000">
            <a:off x="3646223" y="2913506"/>
            <a:ext cx="2283767" cy="3108232"/>
          </a:xfrm>
          <a:prstGeom prst="rect">
            <a:avLst/>
          </a:prstGeom>
        </p:spPr>
      </p:pic>
      <p:pic>
        <p:nvPicPr>
          <p:cNvPr id="12" name="Picture 11">
            <a:hlinkClick r:id="rId11"/>
            <a:extLst>
              <a:ext uri="{FF2B5EF4-FFF2-40B4-BE49-F238E27FC236}">
                <a16:creationId xmlns:a16="http://schemas.microsoft.com/office/drawing/2014/main" id="{EAA052D7-0096-4C66-BA63-6E6473F8066A}"/>
              </a:ext>
            </a:extLst>
          </p:cNvPr>
          <p:cNvPicPr>
            <a:picLocks noChangeAspect="1"/>
          </p:cNvPicPr>
          <p:nvPr/>
        </p:nvPicPr>
        <p:blipFill rotWithShape="1">
          <a:blip r:embed="rId12"/>
          <a:srcRect t="931" b="2398"/>
          <a:stretch/>
        </p:blipFill>
        <p:spPr>
          <a:xfrm rot="21420000">
            <a:off x="6545538" y="2307545"/>
            <a:ext cx="2269822" cy="3124800"/>
          </a:xfrm>
          <a:prstGeom prst="rect">
            <a:avLst/>
          </a:prstGeom>
          <a:ln w="9525">
            <a:solidFill>
              <a:srgbClr val="22777B"/>
            </a:solidFill>
          </a:ln>
        </p:spPr>
      </p:pic>
      <p:sp>
        <p:nvSpPr>
          <p:cNvPr id="35" name="Text Placeholder 16">
            <a:extLst>
              <a:ext uri="{FF2B5EF4-FFF2-40B4-BE49-F238E27FC236}">
                <a16:creationId xmlns:a16="http://schemas.microsoft.com/office/drawing/2014/main" id="{BAB72FF2-00E4-4798-B84C-32EE90F53C21}"/>
              </a:ext>
            </a:extLst>
          </p:cNvPr>
          <p:cNvSpPr txBox="1">
            <a:spLocks/>
          </p:cNvSpPr>
          <p:nvPr/>
        </p:nvSpPr>
        <p:spPr>
          <a:xfrm rot="21420000">
            <a:off x="673814" y="1831600"/>
            <a:ext cx="3434400" cy="360000"/>
          </a:xfrm>
          <a:prstGeom prst="rect">
            <a:avLst/>
          </a:prstGeom>
        </p:spPr>
        <p:txBody>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b="1" dirty="0"/>
              <a:t>Algemene Leidraad</a:t>
            </a:r>
          </a:p>
        </p:txBody>
      </p:sp>
      <p:sp>
        <p:nvSpPr>
          <p:cNvPr id="36" name="Text Placeholder 16">
            <a:extLst>
              <a:ext uri="{FF2B5EF4-FFF2-40B4-BE49-F238E27FC236}">
                <a16:creationId xmlns:a16="http://schemas.microsoft.com/office/drawing/2014/main" id="{945A697C-BFD7-43BE-957D-36132C5DAAB8}"/>
              </a:ext>
            </a:extLst>
          </p:cNvPr>
          <p:cNvSpPr txBox="1">
            <a:spLocks/>
          </p:cNvSpPr>
          <p:nvPr/>
        </p:nvSpPr>
        <p:spPr>
          <a:xfrm rot="21420000">
            <a:off x="3537931" y="2426649"/>
            <a:ext cx="2247727" cy="360000"/>
          </a:xfrm>
          <a:prstGeom prst="rect">
            <a:avLst/>
          </a:prstGeom>
        </p:spPr>
        <p:txBody>
          <a:bodyPr anchor="ct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None/>
            </a:pPr>
            <a:r>
              <a:rPr lang="nl-NL" b="1" dirty="0"/>
              <a:t>Werkwijzer sociaal domein</a:t>
            </a:r>
          </a:p>
        </p:txBody>
      </p:sp>
      <p:sp>
        <p:nvSpPr>
          <p:cNvPr id="37" name="Text Placeholder 16">
            <a:extLst>
              <a:ext uri="{FF2B5EF4-FFF2-40B4-BE49-F238E27FC236}">
                <a16:creationId xmlns:a16="http://schemas.microsoft.com/office/drawing/2014/main" id="{ADFB5FB4-6291-4FF4-BC04-374AC884042F}"/>
              </a:ext>
            </a:extLst>
          </p:cNvPr>
          <p:cNvSpPr txBox="1">
            <a:spLocks/>
          </p:cNvSpPr>
          <p:nvPr/>
        </p:nvSpPr>
        <p:spPr>
          <a:xfrm rot="-180000">
            <a:off x="6374916" y="1906966"/>
            <a:ext cx="2313138" cy="360000"/>
          </a:xfrm>
          <a:prstGeom prst="rect">
            <a:avLst/>
          </a:prstGeom>
        </p:spPr>
        <p:txBody>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None/>
            </a:pPr>
            <a:r>
              <a:rPr lang="nl-NL" b="1" dirty="0"/>
              <a:t>Werkwijzer milieu</a:t>
            </a:r>
          </a:p>
        </p:txBody>
      </p:sp>
      <p:sp>
        <p:nvSpPr>
          <p:cNvPr id="39" name="Text Placeholder 16">
            <a:extLst>
              <a:ext uri="{FF2B5EF4-FFF2-40B4-BE49-F238E27FC236}">
                <a16:creationId xmlns:a16="http://schemas.microsoft.com/office/drawing/2014/main" id="{B08EFA32-BF71-4BE6-8CB1-097A3980A0B9}"/>
              </a:ext>
            </a:extLst>
          </p:cNvPr>
          <p:cNvSpPr txBox="1">
            <a:spLocks/>
          </p:cNvSpPr>
          <p:nvPr/>
        </p:nvSpPr>
        <p:spPr>
          <a:xfrm rot="21420000">
            <a:off x="9074460" y="2245508"/>
            <a:ext cx="2313138" cy="360000"/>
          </a:xfrm>
          <a:prstGeom prst="rect">
            <a:avLst/>
          </a:prstGeom>
        </p:spPr>
        <p:txBody>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None/>
            </a:pPr>
            <a:r>
              <a:rPr lang="nl-NL" b="1" dirty="0"/>
              <a:t>Werkwijzer natuur</a:t>
            </a:r>
          </a:p>
        </p:txBody>
      </p:sp>
      <p:sp>
        <p:nvSpPr>
          <p:cNvPr id="5" name="TextBox 4">
            <a:extLst>
              <a:ext uri="{FF2B5EF4-FFF2-40B4-BE49-F238E27FC236}">
                <a16:creationId xmlns:a16="http://schemas.microsoft.com/office/drawing/2014/main" id="{275B29DA-8911-4BAC-9CA4-6AABBEB98960}"/>
              </a:ext>
            </a:extLst>
          </p:cNvPr>
          <p:cNvSpPr txBox="1"/>
          <p:nvPr/>
        </p:nvSpPr>
        <p:spPr>
          <a:xfrm>
            <a:off x="2089801" y="6193987"/>
            <a:ext cx="3662929" cy="451115"/>
          </a:xfrm>
          <a:prstGeom prst="rect">
            <a:avLst/>
          </a:prstGeom>
        </p:spPr>
        <p:txBody>
          <a:bodyPr vert="horz" wrap="square" lIns="91440" tIns="45720" rIns="91440" bIns="45720" rtlCol="0">
            <a:noAutofit/>
          </a:bodyPr>
          <a:lstStyle/>
          <a:p>
            <a:pPr marL="0" indent="0" algn="l">
              <a:buNone/>
            </a:pPr>
            <a:r>
              <a:rPr lang="nl-NL" b="1" noProof="0" dirty="0"/>
              <a:t>Klik op de kaft om naar de publicatie te gaan</a:t>
            </a:r>
          </a:p>
        </p:txBody>
      </p:sp>
      <p:sp>
        <p:nvSpPr>
          <p:cNvPr id="6" name="Freeform: Shape 5">
            <a:extLst>
              <a:ext uri="{FF2B5EF4-FFF2-40B4-BE49-F238E27FC236}">
                <a16:creationId xmlns:a16="http://schemas.microsoft.com/office/drawing/2014/main" id="{7467BFEF-41F3-4A46-8584-5AC659449720}"/>
              </a:ext>
            </a:extLst>
          </p:cNvPr>
          <p:cNvSpPr/>
          <p:nvPr/>
        </p:nvSpPr>
        <p:spPr>
          <a:xfrm>
            <a:off x="1535837" y="5752730"/>
            <a:ext cx="506027" cy="541538"/>
          </a:xfrm>
          <a:custGeom>
            <a:avLst/>
            <a:gdLst>
              <a:gd name="connsiteX0" fmla="*/ 506027 w 506027"/>
              <a:gd name="connsiteY0" fmla="*/ 541538 h 541538"/>
              <a:gd name="connsiteX1" fmla="*/ 337351 w 506027"/>
              <a:gd name="connsiteY1" fmla="*/ 506027 h 541538"/>
              <a:gd name="connsiteX2" fmla="*/ 62144 w 506027"/>
              <a:gd name="connsiteY2" fmla="*/ 204187 h 541538"/>
              <a:gd name="connsiteX3" fmla="*/ 0 w 506027"/>
              <a:gd name="connsiteY3" fmla="*/ 0 h 541538"/>
            </a:gdLst>
            <a:ahLst/>
            <a:cxnLst>
              <a:cxn ang="0">
                <a:pos x="connsiteX0" y="connsiteY0"/>
              </a:cxn>
              <a:cxn ang="0">
                <a:pos x="connsiteX1" y="connsiteY1"/>
              </a:cxn>
              <a:cxn ang="0">
                <a:pos x="connsiteX2" y="connsiteY2"/>
              </a:cxn>
              <a:cxn ang="0">
                <a:pos x="connsiteX3" y="connsiteY3"/>
              </a:cxn>
            </a:cxnLst>
            <a:rect l="l" t="t" r="r" b="b"/>
            <a:pathLst>
              <a:path w="506027" h="541538">
                <a:moveTo>
                  <a:pt x="506027" y="541538"/>
                </a:moveTo>
                <a:lnTo>
                  <a:pt x="337351" y="506027"/>
                </a:lnTo>
                <a:cubicBezTo>
                  <a:pt x="263371" y="449802"/>
                  <a:pt x="118369" y="288525"/>
                  <a:pt x="62144" y="204187"/>
                </a:cubicBezTo>
                <a:cubicBezTo>
                  <a:pt x="5919" y="119849"/>
                  <a:pt x="2959" y="59924"/>
                  <a:pt x="0" y="0"/>
                </a:cubicBezTo>
              </a:path>
            </a:pathLst>
          </a:custGeom>
          <a:ln w="28575" cap="flat" cmpd="sng" algn="ctr">
            <a:solidFill>
              <a:schemeClr val="dk1"/>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nl-NL"/>
          </a:p>
        </p:txBody>
      </p:sp>
      <p:pic>
        <p:nvPicPr>
          <p:cNvPr id="13" name="Picture 12">
            <a:hlinkClick r:id="rId13"/>
            <a:extLst>
              <a:ext uri="{FF2B5EF4-FFF2-40B4-BE49-F238E27FC236}">
                <a16:creationId xmlns:a16="http://schemas.microsoft.com/office/drawing/2014/main" id="{C8ED680D-9930-40C6-B93F-638481D4D91A}"/>
              </a:ext>
            </a:extLst>
          </p:cNvPr>
          <p:cNvPicPr>
            <a:picLocks noChangeAspect="1"/>
          </p:cNvPicPr>
          <p:nvPr/>
        </p:nvPicPr>
        <p:blipFill rotWithShape="1">
          <a:blip r:embed="rId14"/>
          <a:srcRect t="1067" b="705"/>
          <a:stretch/>
        </p:blipFill>
        <p:spPr>
          <a:xfrm rot="21414442">
            <a:off x="9258692" y="2646060"/>
            <a:ext cx="2225121" cy="3124800"/>
          </a:xfrm>
          <a:prstGeom prst="rect">
            <a:avLst/>
          </a:prstGeom>
          <a:ln w="9525">
            <a:solidFill>
              <a:srgbClr val="22777B"/>
            </a:solidFill>
          </a:ln>
        </p:spPr>
      </p:pic>
    </p:spTree>
    <p:extLst>
      <p:ext uri="{BB962C8B-B14F-4D97-AF65-F5344CB8AC3E}">
        <p14:creationId xmlns:p14="http://schemas.microsoft.com/office/powerpoint/2010/main" val="1042819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6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4&quot;&gt;&lt;elem m_fUsage=&quot;2.94782108509000062568E+00&quot;&gt;&lt;m_msothmcolidx val=&quot;0&quot;/&gt;&lt;m_rgb r=&quot;BF&quot; g=&quot;21&quot; b=&quot;1E&quot;/&gt;&lt;/elem&gt;&lt;elem m_fUsage=&quot;2.06254897658100055935E+00&quot;&gt;&lt;m_msothmcolidx val=&quot;0&quot;/&gt;&lt;m_rgb r=&quot;17&quot; g=&quot;72&quot; b=&quot;2B&quot;/&gt;&lt;/elem&gt;&lt;elem m_fUsage=&quot;2.01729690000000028149E+00&quot;&gt;&lt;m_msothmcolidx val=&quot;0&quot;/&gt;&lt;m_rgb r=&quot;FF&quot; g=&quot;E5&quot; b=&quot;E5&quot;/&gt;&lt;/elem&gt;&lt;elem m_fUsage=&quot;6.84653792832900287557E-01&quot;&gt;&lt;m_msothmcolidx val=&quot;0&quot;/&gt;&lt;m_rgb r=&quot;D5&quot; g=&quot;EA&quot; b=&quot;CC&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BnHAevZYpnfmXCYwxUED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dLij62CEBRBhp_Kmb.ZqH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02FdIgs8W7DZ6A_djuqE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jq1zqooXSmwTXKr_UOL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w0axvhHPYn6cQODm4s6W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ZM.Zdh6BTSuyoXRZFrY4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nwruUoXng4H9wjqBHnJ9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Cu.5t5BFg5wAk9vTv1bs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dsUpGfQgQtthxUM8aGOza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B15TCOkbYfAg8ZM8x6i0M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8_1n_JSRClafY1Dsri9F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H_WNQF38gxXXRPJXZJk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VEffdf63zwrofvKkfIyf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Gu5t1ieMR.cCRVg8a9U2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aW7Cib0HKGy4ZAi2KLe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EydG9GwyiZpLWX5yrIuT9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BnHAevZYpnfmXCYwxUED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iw0axvhHPYn6cQODm4s6W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ZM.Zdh6BTSuyoXRZFrY4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KFWPqj8pq1gDazk9j0Cc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nwruUoXng4H9wjqBHnJ9g"/>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9525" cap="flat">
          <a:noFill/>
          <a:prstDash val="solid"/>
          <a:miter/>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defRPr smtClean="0"/>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MKBA werkversie 1.0" id="{2F2A948D-6D7F-4B54-A495-9DB795356979}" vid="{E3D8D475-850E-4927-8397-17B288EC1B82}"/>
    </a:ext>
  </a:extLst>
</a:theme>
</file>

<file path=ppt/theme/theme2.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MKBA werkversie 1.1</Template>
  <TotalTime>0</TotalTime>
  <Words>5062</Words>
  <Application>Microsoft Office PowerPoint</Application>
  <PresentationFormat>Widescreen</PresentationFormat>
  <Paragraphs>500</Paragraphs>
  <Slides>25</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9" baseType="lpstr">
      <vt:lpstr>Wingdings</vt:lpstr>
      <vt:lpstr>Corbel</vt:lpstr>
      <vt:lpstr>itspublic 20200925</vt:lpstr>
      <vt:lpstr>think-cell Slide</vt:lpstr>
      <vt:lpstr>Verbeter je project of beleid, begin met een MKBA</vt:lpstr>
      <vt:lpstr>In een MKBA worden zoveel mogelijk effecten van beleid op de maatschappij in beeld gebracht </vt:lpstr>
      <vt:lpstr>Agenda</vt:lpstr>
      <vt:lpstr>Dé onderscheidende factor van een MKBA is dat alle maatschappelijke effecten worden meegenomen (en niet alleen directe effecten)</vt:lpstr>
      <vt:lpstr>Het effect van project/beleid wordt altijd bepaald ten opzichte van een nul-scenario (‘wat als je het niet doet?’)</vt:lpstr>
      <vt:lpstr>Een MKBA drukt de huidige waarde van alle toekomstige baten en lasten uit in één getal: de Netto Contante Waarde (NCW)</vt:lpstr>
      <vt:lpstr>Om de belangrijkste onzekerheden inzichtelijk te maken wordt ook altijd een gevoeligheidsanalyse uitgevoerd</vt:lpstr>
      <vt:lpstr>MKBA’s worden met name gebruikt in besluitvormings- en voorbereidingsfase van project/beleid</vt:lpstr>
      <vt:lpstr>Algemene Leidraad schetst kaders waaraan een volledige MKBA moet voldoen, er zijn ook werkwijzers voor verschillende domeinen</vt:lpstr>
      <vt:lpstr>In sommige gevallen zijn andere instrumenten passender of kan een lichtere vorm worden ingezet</vt:lpstr>
      <vt:lpstr>Agenda</vt:lpstr>
      <vt:lpstr>Stappenplan om zelf aan de slag te gaan met een lichte MKBA</vt:lpstr>
      <vt:lpstr>Voorbeeldcasus: De bouw van een sporthal in de gemeente Lenten</vt:lpstr>
      <vt:lpstr>Een goede probleemanalyse draagt er aan bij dat de oplossing aansluit bij het probleem of de kans</vt:lpstr>
      <vt:lpstr>Het nul-scenario maakt de toekomstige situatie inzichtelijk als er niets verandert</vt:lpstr>
      <vt:lpstr>Zoom-in: nul-scenario sporthal gemeente Lenten</vt:lpstr>
      <vt:lpstr>Het beleidsalternatief beschrijft de toekomstige situatie wanneer het project of beleid is geïmplementeerd</vt:lpstr>
      <vt:lpstr>Breng de totale maatschappelijke kosten in kaart</vt:lpstr>
      <vt:lpstr>Breng alle effecten in kaart en druk deze uit in euro’s</vt:lpstr>
      <vt:lpstr>Zoom-in: waardering van effecten</vt:lpstr>
      <vt:lpstr>Breng in kaart wat je nog niet zeker weet en wat de invloed daarvan is</vt:lpstr>
      <vt:lpstr>Inzichtelijke rapportage is essentieel om de boodschap over te brengen</vt:lpstr>
      <vt:lpstr>Hulp nodig? It’s Public kan op verschillende manieren bijdragen</vt:lpstr>
      <vt:lpstr>Bronnen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MKBA: Maatschappelijke kosten-batenanalyse</dc:title>
  <dc:creator>Jerien den Blanken</dc:creator>
  <dc:description/>
  <cp:lastModifiedBy>Hugo den Breejen</cp:lastModifiedBy>
  <cp:revision>116</cp:revision>
  <dcterms:created xsi:type="dcterms:W3CDTF">2022-01-03T15:28:07Z</dcterms:created>
  <dcterms:modified xsi:type="dcterms:W3CDTF">2022-03-09T19:58:38Z</dcterms:modified>
</cp:coreProperties>
</file>