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heme/theme3.xml" ContentType="application/vnd.openxmlformats-officedocument.them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charts/chart4.xml" ContentType="application/vnd.openxmlformats-officedocument.drawingml.chart+xml"/>
  <Override PartName="/ppt/tags/tag150.xml" ContentType="application/vnd.openxmlformats-officedocument.presentationml.tags+xml"/>
  <Override PartName="/ppt/tags/tag151.xml" ContentType="application/vnd.openxmlformats-officedocument.presentationml.tags+xml"/>
  <Override PartName="/ppt/charts/chart5.xml" ContentType="application/vnd.openxmlformats-officedocument.drawingml.chart+xml"/>
  <Override PartName="/ppt/tags/tag152.xml" ContentType="application/vnd.openxmlformats-officedocument.presentationml.tags+xml"/>
  <Override PartName="/ppt/tags/tag153.xml" ContentType="application/vnd.openxmlformats-officedocument.presentationml.tags+xml"/>
  <Override PartName="/ppt/charts/chart6.xml" ContentType="application/vnd.openxmlformats-officedocument.drawingml.chart+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charts/chart9.xml" ContentType="application/vnd.openxmlformats-officedocument.drawingml.chart+xml"/>
  <Override PartName="/ppt/charts/chart10.xml" ContentType="application/vnd.openxmlformats-officedocument.drawingml.chart+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charts/chart25.xml" ContentType="application/vnd.openxmlformats-officedocument.drawingml.chart+xml"/>
  <Override PartName="/ppt/charts/chart26.xml" ContentType="application/vnd.openxmlformats-officedocument.drawingml.chart+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charts/chart27.xml" ContentType="application/vnd.openxmlformats-officedocument.drawingml.chart+xml"/>
  <Override PartName="/ppt/charts/chart28.xml" ContentType="application/vnd.openxmlformats-officedocument.drawingml.chart+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charts/chart29.xml" ContentType="application/vnd.openxmlformats-officedocument.drawingml.chart+xml"/>
  <Override PartName="/ppt/charts/chart30.xml" ContentType="application/vnd.openxmlformats-officedocument.drawingml.chart+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charts/chart31.xml" ContentType="application/vnd.openxmlformats-officedocument.drawingml.chart+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charts/chart32.xml" ContentType="application/vnd.openxmlformats-officedocument.drawingml.chart+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charts/chart33.xml" ContentType="application/vnd.openxmlformats-officedocument.drawingml.chart+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charts/chart34.xml" ContentType="application/vnd.openxmlformats-officedocument.drawingml.chart+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charts/chart35.xml" ContentType="application/vnd.openxmlformats-officedocument.drawingml.chart+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charts/chart36.xml" ContentType="application/vnd.openxmlformats-officedocument.drawingml.chart+xml"/>
  <Override PartName="/ppt/tags/tag359.xml" ContentType="application/vnd.openxmlformats-officedocument.presentationml.tags+xml"/>
  <Override PartName="/ppt/tags/tag360.xml" ContentType="application/vnd.openxmlformats-officedocument.presentationml.tags+xml"/>
  <Override PartName="/ppt/notesSlides/notesSlide1.xml" ContentType="application/vnd.openxmlformats-officedocument.presentationml.notesSlide+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charts/chart37.xml" ContentType="application/vnd.openxmlformats-officedocument.drawingml.chart+xml"/>
  <Override PartName="/ppt/tags/tag37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0" r:id="rId2"/>
  </p:sldMasterIdLst>
  <p:notesMasterIdLst>
    <p:notesMasterId r:id="rId38"/>
  </p:notesMasterIdLst>
  <p:sldIdLst>
    <p:sldId id="271" r:id="rId3"/>
    <p:sldId id="3397" r:id="rId4"/>
    <p:sldId id="3414" r:id="rId5"/>
    <p:sldId id="3356" r:id="rId6"/>
    <p:sldId id="3373" r:id="rId7"/>
    <p:sldId id="3418" r:id="rId8"/>
    <p:sldId id="3419" r:id="rId9"/>
    <p:sldId id="3420" r:id="rId10"/>
    <p:sldId id="3421" r:id="rId11"/>
    <p:sldId id="3415" r:id="rId12"/>
    <p:sldId id="3358" r:id="rId13"/>
    <p:sldId id="3401" r:id="rId14"/>
    <p:sldId id="3363" r:id="rId15"/>
    <p:sldId id="3364" r:id="rId16"/>
    <p:sldId id="3370" r:id="rId17"/>
    <p:sldId id="3372" r:id="rId18"/>
    <p:sldId id="3366" r:id="rId19"/>
    <p:sldId id="3367" r:id="rId20"/>
    <p:sldId id="3368" r:id="rId21"/>
    <p:sldId id="3375" r:id="rId22"/>
    <p:sldId id="3376" r:id="rId23"/>
    <p:sldId id="3382" r:id="rId24"/>
    <p:sldId id="3416" r:id="rId25"/>
    <p:sldId id="3424" r:id="rId26"/>
    <p:sldId id="3392" r:id="rId27"/>
    <p:sldId id="3393" r:id="rId28"/>
    <p:sldId id="3394" r:id="rId29"/>
    <p:sldId id="3396" r:id="rId30"/>
    <p:sldId id="3395" r:id="rId31"/>
    <p:sldId id="3405" r:id="rId32"/>
    <p:sldId id="3417" r:id="rId33"/>
    <p:sldId id="262" r:id="rId34"/>
    <p:sldId id="3384" r:id="rId35"/>
    <p:sldId id="263" r:id="rId36"/>
    <p:sldId id="3407" r:id="rId37"/>
  </p:sldIdLst>
  <p:sldSz cx="12192000" cy="6858000"/>
  <p:notesSz cx="7315200" cy="9601200"/>
  <p:custDataLst>
    <p:tags r:id="rId39"/>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E94"/>
    <a:srgbClr val="CFE3E6"/>
    <a:srgbClr val="A6A6A6"/>
    <a:srgbClr val="FBFBFB"/>
    <a:srgbClr val="FDFDFD"/>
    <a:srgbClr val="F2F2F2"/>
    <a:srgbClr val="7F7F7F"/>
    <a:srgbClr val="FFF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653" autoAdjust="0"/>
    <p:restoredTop sz="94279" autoAdjust="0"/>
  </p:normalViewPr>
  <p:slideViewPr>
    <p:cSldViewPr snapToGrid="0" showGuides="1">
      <p:cViewPr>
        <p:scale>
          <a:sx n="66" d="100"/>
          <a:sy n="66" d="100"/>
        </p:scale>
        <p:origin x="260" y="196"/>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1.xlsb"/></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Binary_Worksheet32.xlsb"/></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Binary_Worksheet33.xlsb"/></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Binary_Worksheet34.xlsb"/></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Binary_Worksheet35.xlsb"/></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Binary_Worksheet36.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24061597690085E-2"/>
          <c:y val="7.2022160664819951E-2"/>
          <c:w val="0.94995187680461979"/>
          <c:h val="0.85595567867036015"/>
        </c:manualLayout>
      </c:layout>
      <c:barChart>
        <c:barDir val="col"/>
        <c:grouping val="clustered"/>
        <c:varyColors val="0"/>
        <c:ser>
          <c:idx val="0"/>
          <c:order val="0"/>
          <c:spPr>
            <a:solidFill>
              <a:schemeClr val="accent5"/>
            </a:solidFill>
            <a:ln w="9525" algn="ctr">
              <a:solidFill>
                <a:schemeClr val="bg1"/>
              </a:solidFill>
              <a:prstDash val="solid"/>
            </a:ln>
          </c:spPr>
          <c:invertIfNegative val="0"/>
          <c:val>
            <c:numRef>
              <c:f>Sheet1!$A$1:$J$1</c:f>
              <c:numCache>
                <c:formatCode>General</c:formatCode>
                <c:ptCount val="10"/>
                <c:pt idx="0">
                  <c:v>0</c:v>
                </c:pt>
                <c:pt idx="1">
                  <c:v>0</c:v>
                </c:pt>
                <c:pt idx="2">
                  <c:v>0</c:v>
                </c:pt>
                <c:pt idx="3">
                  <c:v>0</c:v>
                </c:pt>
                <c:pt idx="4">
                  <c:v>10</c:v>
                </c:pt>
                <c:pt idx="5">
                  <c:v>0</c:v>
                </c:pt>
                <c:pt idx="6">
                  <c:v>0</c:v>
                </c:pt>
                <c:pt idx="7">
                  <c:v>0</c:v>
                </c:pt>
                <c:pt idx="8">
                  <c:v>0</c:v>
                </c:pt>
                <c:pt idx="9">
                  <c:v>0</c:v>
                </c:pt>
              </c:numCache>
            </c:numRef>
          </c:val>
          <c:extLst>
            <c:ext xmlns:c16="http://schemas.microsoft.com/office/drawing/2014/chart" uri="{C3380CC4-5D6E-409C-BE32-E72D297353CC}">
              <c16:uniqueId val="{00000000-22B7-4F2D-89F4-CCDAFA0B7CA4}"/>
            </c:ext>
          </c:extLst>
        </c:ser>
        <c:ser>
          <c:idx val="1"/>
          <c:order val="1"/>
          <c:spPr>
            <a:solidFill>
              <a:schemeClr val="accent2"/>
            </a:solidFill>
            <a:ln w="9525" algn="ctr">
              <a:solidFill>
                <a:schemeClr val="bg1"/>
              </a:solidFill>
              <a:prstDash val="solid"/>
            </a:ln>
          </c:spPr>
          <c:invertIfNegative val="0"/>
          <c:val>
            <c:numRef>
              <c:f>Sheet1!$A$2:$J$2</c:f>
              <c:numCache>
                <c:formatCode>General</c:formatCode>
                <c:ptCount val="10"/>
                <c:pt idx="4">
                  <c:v>10</c:v>
                </c:pt>
              </c:numCache>
            </c:numRef>
          </c:val>
          <c:extLst>
            <c:ext xmlns:c16="http://schemas.microsoft.com/office/drawing/2014/chart" uri="{C3380CC4-5D6E-409C-BE32-E72D297353CC}">
              <c16:uniqueId val="{00000001-22B7-4F2D-89F4-CCDAFA0B7CA4}"/>
            </c:ext>
          </c:extLst>
        </c:ser>
        <c:dLbls>
          <c:showLegendKey val="0"/>
          <c:showVal val="0"/>
          <c:showCatName val="0"/>
          <c:showSerName val="0"/>
          <c:showPercent val="0"/>
          <c:showBubbleSize val="0"/>
        </c:dLbls>
        <c:gapWidth val="80"/>
        <c:axId val="1356617743"/>
        <c:axId val="1"/>
      </c:barChart>
      <c:catAx>
        <c:axId val="1356617743"/>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10"/>
          <c:min val="0"/>
        </c:scaling>
        <c:delete val="1"/>
        <c:axPos val="l"/>
        <c:numFmt formatCode="General" sourceLinked="1"/>
        <c:majorTickMark val="out"/>
        <c:minorTickMark val="none"/>
        <c:tickLblPos val="nextTo"/>
        <c:crossAx val="1356617743"/>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373338397265473E-2"/>
          <c:y val="3.1476997578692496E-2"/>
          <c:w val="0.90125332320546903"/>
          <c:h val="0.8704600484261501"/>
        </c:manualLayout>
      </c:layout>
      <c:scatterChart>
        <c:scatterStyle val="lineMarker"/>
        <c:varyColors val="0"/>
        <c:ser>
          <c:idx val="0"/>
          <c:order val="0"/>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38.749999999999979</c:v>
                </c:pt>
                <c:pt idx="1">
                  <c:v>38.749999999999979</c:v>
                </c:pt>
                <c:pt idx="2">
                  <c:v>38.749999999999979</c:v>
                </c:pt>
                <c:pt idx="3">
                  <c:v>38.749999999999979</c:v>
                </c:pt>
                <c:pt idx="4">
                  <c:v>38.749999999999979</c:v>
                </c:pt>
                <c:pt idx="5">
                  <c:v>38.749999999999979</c:v>
                </c:pt>
                <c:pt idx="6">
                  <c:v>38.749999999999979</c:v>
                </c:pt>
                <c:pt idx="7">
                  <c:v>38.749999999999979</c:v>
                </c:pt>
                <c:pt idx="8">
                  <c:v>38.749999999999979</c:v>
                </c:pt>
                <c:pt idx="9">
                  <c:v>38.749999999999979</c:v>
                </c:pt>
                <c:pt idx="10">
                  <c:v>38.749999999999979</c:v>
                </c:pt>
                <c:pt idx="11">
                  <c:v>38.749999999999979</c:v>
                </c:pt>
                <c:pt idx="12">
                  <c:v>38.749999999999979</c:v>
                </c:pt>
                <c:pt idx="13">
                  <c:v>38.749999999999979</c:v>
                </c:pt>
                <c:pt idx="14">
                  <c:v>38.749999999999979</c:v>
                </c:pt>
                <c:pt idx="15">
                  <c:v>38.749999999999979</c:v>
                </c:pt>
                <c:pt idx="16">
                  <c:v>38.749999999999979</c:v>
                </c:pt>
                <c:pt idx="17">
                  <c:v>38.749999999999979</c:v>
                </c:pt>
                <c:pt idx="18">
                  <c:v>38.749999999999979</c:v>
                </c:pt>
                <c:pt idx="19">
                  <c:v>38.749999999999979</c:v>
                </c:pt>
                <c:pt idx="20">
                  <c:v>38.749999999999979</c:v>
                </c:pt>
                <c:pt idx="21">
                  <c:v>38.749999999999979</c:v>
                </c:pt>
                <c:pt idx="22">
                  <c:v>38.749999999999979</c:v>
                </c:pt>
                <c:pt idx="23">
                  <c:v>38.749999999999979</c:v>
                </c:pt>
                <c:pt idx="24">
                  <c:v>38.749999999999979</c:v>
                </c:pt>
                <c:pt idx="25">
                  <c:v>38.749999999999979</c:v>
                </c:pt>
                <c:pt idx="26">
                  <c:v>38.749999999999979</c:v>
                </c:pt>
                <c:pt idx="27">
                  <c:v>38.749999999999979</c:v>
                </c:pt>
                <c:pt idx="28">
                  <c:v>38.749999999999979</c:v>
                </c:pt>
                <c:pt idx="29">
                  <c:v>38.749999999999979</c:v>
                </c:pt>
                <c:pt idx="30">
                  <c:v>38.749999999999979</c:v>
                </c:pt>
                <c:pt idx="31">
                  <c:v>38.749999999999979</c:v>
                </c:pt>
                <c:pt idx="32">
                  <c:v>38.749999999999979</c:v>
                </c:pt>
                <c:pt idx="33">
                  <c:v>38.749999999999979</c:v>
                </c:pt>
                <c:pt idx="34">
                  <c:v>38.749999999999979</c:v>
                </c:pt>
                <c:pt idx="35">
                  <c:v>38.749999999999979</c:v>
                </c:pt>
                <c:pt idx="36">
                  <c:v>38.749999999999979</c:v>
                </c:pt>
                <c:pt idx="37">
                  <c:v>38.749999999999979</c:v>
                </c:pt>
                <c:pt idx="38">
                  <c:v>38.749999999999979</c:v>
                </c:pt>
                <c:pt idx="39">
                  <c:v>38.749999999999979</c:v>
                </c:pt>
                <c:pt idx="40">
                  <c:v>38.749999999999979</c:v>
                </c:pt>
                <c:pt idx="41">
                  <c:v>38.749999999999979</c:v>
                </c:pt>
                <c:pt idx="42">
                  <c:v>38.749999999999979</c:v>
                </c:pt>
                <c:pt idx="43">
                  <c:v>38.749999999999979</c:v>
                </c:pt>
                <c:pt idx="44">
                  <c:v>38.749999999999979</c:v>
                </c:pt>
                <c:pt idx="45">
                  <c:v>38.749999999999979</c:v>
                </c:pt>
                <c:pt idx="46">
                  <c:v>38.749999999999979</c:v>
                </c:pt>
                <c:pt idx="47">
                  <c:v>38.749999999999979</c:v>
                </c:pt>
                <c:pt idx="48">
                  <c:v>38.749999999999979</c:v>
                </c:pt>
                <c:pt idx="49">
                  <c:v>38.749999999999979</c:v>
                </c:pt>
                <c:pt idx="50">
                  <c:v>38.749999999999979</c:v>
                </c:pt>
                <c:pt idx="51">
                  <c:v>38.749999999999979</c:v>
                </c:pt>
                <c:pt idx="52">
                  <c:v>38.749999999999979</c:v>
                </c:pt>
                <c:pt idx="53">
                  <c:v>38.749999999999979</c:v>
                </c:pt>
                <c:pt idx="54">
                  <c:v>38.749999999999979</c:v>
                </c:pt>
                <c:pt idx="55">
                  <c:v>38.749999999999979</c:v>
                </c:pt>
                <c:pt idx="56">
                  <c:v>38.749999999999979</c:v>
                </c:pt>
                <c:pt idx="57">
                  <c:v>38.749999999999979</c:v>
                </c:pt>
                <c:pt idx="58">
                  <c:v>38.749999999999979</c:v>
                </c:pt>
                <c:pt idx="59">
                  <c:v>38.749999999999979</c:v>
                </c:pt>
                <c:pt idx="60">
                  <c:v>38.749999999999979</c:v>
                </c:pt>
                <c:pt idx="61">
                  <c:v>38.749999999999979</c:v>
                </c:pt>
                <c:pt idx="62">
                  <c:v>38.749999999999979</c:v>
                </c:pt>
                <c:pt idx="63">
                  <c:v>38.749999999999979</c:v>
                </c:pt>
                <c:pt idx="64">
                  <c:v>38.749999999999979</c:v>
                </c:pt>
                <c:pt idx="65">
                  <c:v>38.749999999999979</c:v>
                </c:pt>
                <c:pt idx="66">
                  <c:v>38.749999999999979</c:v>
                </c:pt>
                <c:pt idx="67">
                  <c:v>38.749999999999979</c:v>
                </c:pt>
                <c:pt idx="68">
                  <c:v>38.749999999999979</c:v>
                </c:pt>
                <c:pt idx="69">
                  <c:v>38.749999999999979</c:v>
                </c:pt>
                <c:pt idx="70">
                  <c:v>38.749999999999979</c:v>
                </c:pt>
                <c:pt idx="71">
                  <c:v>38.749999999999979</c:v>
                </c:pt>
                <c:pt idx="72">
                  <c:v>38.749999999999979</c:v>
                </c:pt>
                <c:pt idx="73">
                  <c:v>38.749999999999979</c:v>
                </c:pt>
                <c:pt idx="74">
                  <c:v>38.749999999999979</c:v>
                </c:pt>
                <c:pt idx="75">
                  <c:v>38.749999999999979</c:v>
                </c:pt>
                <c:pt idx="76">
                  <c:v>38.749999999999979</c:v>
                </c:pt>
                <c:pt idx="77">
                  <c:v>38.749999999999979</c:v>
                </c:pt>
                <c:pt idx="78">
                  <c:v>38.749999999999979</c:v>
                </c:pt>
                <c:pt idx="79">
                  <c:v>38.749999999999979</c:v>
                </c:pt>
                <c:pt idx="80">
                  <c:v>38.749999999999979</c:v>
                </c:pt>
                <c:pt idx="81">
                  <c:v>38.749999999999979</c:v>
                </c:pt>
                <c:pt idx="82">
                  <c:v>38.749999999999979</c:v>
                </c:pt>
                <c:pt idx="83">
                  <c:v>38.749999999999979</c:v>
                </c:pt>
                <c:pt idx="84">
                  <c:v>38.749999999999979</c:v>
                </c:pt>
                <c:pt idx="85">
                  <c:v>38.749999999999979</c:v>
                </c:pt>
                <c:pt idx="86">
                  <c:v>38.749999999999979</c:v>
                </c:pt>
                <c:pt idx="87">
                  <c:v>38.749999999999979</c:v>
                </c:pt>
                <c:pt idx="88">
                  <c:v>38.749999999999979</c:v>
                </c:pt>
                <c:pt idx="89">
                  <c:v>38.749999999999979</c:v>
                </c:pt>
                <c:pt idx="90">
                  <c:v>38.749999999999979</c:v>
                </c:pt>
                <c:pt idx="91">
                  <c:v>38.749999999999979</c:v>
                </c:pt>
                <c:pt idx="92">
                  <c:v>38.749999999999979</c:v>
                </c:pt>
                <c:pt idx="93">
                  <c:v>38.749999999999979</c:v>
                </c:pt>
                <c:pt idx="94">
                  <c:v>38.749999999999979</c:v>
                </c:pt>
                <c:pt idx="95">
                  <c:v>38.749999999999979</c:v>
                </c:pt>
                <c:pt idx="96">
                  <c:v>38.749999999999979</c:v>
                </c:pt>
                <c:pt idx="97">
                  <c:v>38.749999999999979</c:v>
                </c:pt>
                <c:pt idx="98">
                  <c:v>38.749999999999979</c:v>
                </c:pt>
                <c:pt idx="99">
                  <c:v>38.749999999999979</c:v>
                </c:pt>
              </c:numCache>
            </c:numRef>
          </c:yVal>
          <c:smooth val="0"/>
          <c:extLst>
            <c:ext xmlns:c16="http://schemas.microsoft.com/office/drawing/2014/chart" uri="{C3380CC4-5D6E-409C-BE32-E72D297353CC}">
              <c16:uniqueId val="{00000000-8BE7-43B5-8D28-2EA7ED3AE746}"/>
            </c:ext>
          </c:extLst>
        </c:ser>
        <c:dLbls>
          <c:showLegendKey val="0"/>
          <c:showVal val="0"/>
          <c:showCatName val="0"/>
          <c:showSerName val="0"/>
          <c:showPercent val="0"/>
          <c:showBubbleSize val="0"/>
        </c:dLbls>
        <c:axId val="585756575"/>
        <c:axId val="1"/>
      </c:scatterChart>
      <c:valAx>
        <c:axId val="585756575"/>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85"/>
          <c:min val="0"/>
        </c:scaling>
        <c:delete val="1"/>
        <c:axPos val="l"/>
        <c:numFmt formatCode="General" sourceLinked="1"/>
        <c:majorTickMark val="out"/>
        <c:minorTickMark val="none"/>
        <c:tickLblPos val="nextTo"/>
        <c:crossAx val="585756575"/>
        <c:crosses val="min"/>
        <c:crossBetween val="midCat"/>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25637181409293E-2"/>
          <c:y val="2.9731275014293884E-2"/>
          <c:w val="0.90254872563718136"/>
          <c:h val="0.87764436821040592"/>
        </c:manualLayout>
      </c:layout>
      <c:scatterChart>
        <c:scatterStyle val="lineMarker"/>
        <c:varyColors val="0"/>
        <c:ser>
          <c:idx val="0"/>
          <c:order val="0"/>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1.0199999999999991</c:v>
                </c:pt>
                <c:pt idx="1">
                  <c:v>1.0199999999999991</c:v>
                </c:pt>
                <c:pt idx="2">
                  <c:v>1.0199999999999991</c:v>
                </c:pt>
                <c:pt idx="3">
                  <c:v>1.0199999999999991</c:v>
                </c:pt>
                <c:pt idx="4">
                  <c:v>1.0199999999999991</c:v>
                </c:pt>
                <c:pt idx="5">
                  <c:v>1.0199999999999991</c:v>
                </c:pt>
                <c:pt idx="6">
                  <c:v>1.0199999999999991</c:v>
                </c:pt>
                <c:pt idx="7">
                  <c:v>1.0199999999999991</c:v>
                </c:pt>
                <c:pt idx="8">
                  <c:v>1.0199999999999991</c:v>
                </c:pt>
                <c:pt idx="9">
                  <c:v>1.0199999999999991</c:v>
                </c:pt>
                <c:pt idx="10">
                  <c:v>1.0199999999999991</c:v>
                </c:pt>
                <c:pt idx="11">
                  <c:v>1.0199999999999991</c:v>
                </c:pt>
                <c:pt idx="12">
                  <c:v>1.0199999999999991</c:v>
                </c:pt>
                <c:pt idx="13">
                  <c:v>1.0199999999999991</c:v>
                </c:pt>
                <c:pt idx="14">
                  <c:v>1.0199999999999991</c:v>
                </c:pt>
                <c:pt idx="15">
                  <c:v>1.0199999999999991</c:v>
                </c:pt>
                <c:pt idx="16">
                  <c:v>1.0199999999999991</c:v>
                </c:pt>
                <c:pt idx="17">
                  <c:v>1.0199999999999991</c:v>
                </c:pt>
                <c:pt idx="18">
                  <c:v>1.0199999999999991</c:v>
                </c:pt>
                <c:pt idx="19">
                  <c:v>1.0199999999999991</c:v>
                </c:pt>
                <c:pt idx="20">
                  <c:v>1.0199999999999991</c:v>
                </c:pt>
                <c:pt idx="21">
                  <c:v>1.0199999999999991</c:v>
                </c:pt>
                <c:pt idx="22">
                  <c:v>1.0199999999999991</c:v>
                </c:pt>
                <c:pt idx="23">
                  <c:v>1.0199999999999991</c:v>
                </c:pt>
                <c:pt idx="24">
                  <c:v>1.0199999999999991</c:v>
                </c:pt>
                <c:pt idx="25">
                  <c:v>1.0199999999999991</c:v>
                </c:pt>
                <c:pt idx="26">
                  <c:v>1.0199999999999991</c:v>
                </c:pt>
                <c:pt idx="27">
                  <c:v>1.0199999999999991</c:v>
                </c:pt>
                <c:pt idx="28">
                  <c:v>1.0199999999999991</c:v>
                </c:pt>
                <c:pt idx="29">
                  <c:v>1.0199999999999991</c:v>
                </c:pt>
                <c:pt idx="30">
                  <c:v>1.0199999999999991</c:v>
                </c:pt>
                <c:pt idx="31">
                  <c:v>1.0199999999999991</c:v>
                </c:pt>
                <c:pt idx="32">
                  <c:v>1.0199999999999991</c:v>
                </c:pt>
                <c:pt idx="33">
                  <c:v>1.0199999999999991</c:v>
                </c:pt>
                <c:pt idx="34">
                  <c:v>1.0199999999999991</c:v>
                </c:pt>
                <c:pt idx="35">
                  <c:v>1.0199999999999991</c:v>
                </c:pt>
                <c:pt idx="36">
                  <c:v>1.0199999999999991</c:v>
                </c:pt>
                <c:pt idx="37">
                  <c:v>1.0199999999999991</c:v>
                </c:pt>
                <c:pt idx="38">
                  <c:v>1.0199999999999991</c:v>
                </c:pt>
                <c:pt idx="39">
                  <c:v>1.0199999999999991</c:v>
                </c:pt>
                <c:pt idx="40">
                  <c:v>1.0199999999999991</c:v>
                </c:pt>
                <c:pt idx="41">
                  <c:v>1.0199999999999991</c:v>
                </c:pt>
                <c:pt idx="42">
                  <c:v>1.0199999999999991</c:v>
                </c:pt>
                <c:pt idx="43">
                  <c:v>1.0199999999999991</c:v>
                </c:pt>
                <c:pt idx="44">
                  <c:v>1.0199999999999991</c:v>
                </c:pt>
                <c:pt idx="45">
                  <c:v>1.0199999999999991</c:v>
                </c:pt>
                <c:pt idx="46">
                  <c:v>1.0199999999999991</c:v>
                </c:pt>
                <c:pt idx="47">
                  <c:v>1.0199999999999991</c:v>
                </c:pt>
                <c:pt idx="48">
                  <c:v>1.0199999999999991</c:v>
                </c:pt>
                <c:pt idx="49">
                  <c:v>1.0199999999999991</c:v>
                </c:pt>
                <c:pt idx="50">
                  <c:v>1.0199999999999991</c:v>
                </c:pt>
                <c:pt idx="51">
                  <c:v>1.0199999999999991</c:v>
                </c:pt>
                <c:pt idx="52">
                  <c:v>1.0199999999999991</c:v>
                </c:pt>
                <c:pt idx="53">
                  <c:v>1.0199999999999991</c:v>
                </c:pt>
                <c:pt idx="54">
                  <c:v>1.0199999999999991</c:v>
                </c:pt>
                <c:pt idx="55">
                  <c:v>1.0199999999999991</c:v>
                </c:pt>
                <c:pt idx="56">
                  <c:v>1.0199999999999991</c:v>
                </c:pt>
                <c:pt idx="57">
                  <c:v>1.0199999999999991</c:v>
                </c:pt>
                <c:pt idx="58">
                  <c:v>1.0199999999999991</c:v>
                </c:pt>
                <c:pt idx="59">
                  <c:v>1.0199999999999991</c:v>
                </c:pt>
                <c:pt idx="60">
                  <c:v>1.0199999999999991</c:v>
                </c:pt>
                <c:pt idx="61">
                  <c:v>1.0199999999999991</c:v>
                </c:pt>
                <c:pt idx="62">
                  <c:v>1.0199999999999991</c:v>
                </c:pt>
                <c:pt idx="63">
                  <c:v>1.0199999999999991</c:v>
                </c:pt>
                <c:pt idx="64">
                  <c:v>1.0199999999999991</c:v>
                </c:pt>
                <c:pt idx="65">
                  <c:v>1.0199999999999991</c:v>
                </c:pt>
                <c:pt idx="66">
                  <c:v>1.0199999999999991</c:v>
                </c:pt>
                <c:pt idx="67">
                  <c:v>1.0199999999999991</c:v>
                </c:pt>
                <c:pt idx="68">
                  <c:v>1.0199999999999991</c:v>
                </c:pt>
                <c:pt idx="69">
                  <c:v>1.0199999999999991</c:v>
                </c:pt>
                <c:pt idx="70">
                  <c:v>1.0199999999999991</c:v>
                </c:pt>
                <c:pt idx="71">
                  <c:v>1.0199999999999991</c:v>
                </c:pt>
                <c:pt idx="72">
                  <c:v>1.0199999999999991</c:v>
                </c:pt>
                <c:pt idx="73">
                  <c:v>1.0199999999999991</c:v>
                </c:pt>
                <c:pt idx="74">
                  <c:v>1.0199999999999991</c:v>
                </c:pt>
                <c:pt idx="75">
                  <c:v>1.0199999999999991</c:v>
                </c:pt>
                <c:pt idx="76">
                  <c:v>1.0199999999999991</c:v>
                </c:pt>
                <c:pt idx="77">
                  <c:v>1.0199999999999991</c:v>
                </c:pt>
                <c:pt idx="78">
                  <c:v>1.0199999999999991</c:v>
                </c:pt>
                <c:pt idx="79">
                  <c:v>1.0199999999999991</c:v>
                </c:pt>
                <c:pt idx="80">
                  <c:v>1.0199999999999991</c:v>
                </c:pt>
                <c:pt idx="81">
                  <c:v>1.0199999999999991</c:v>
                </c:pt>
                <c:pt idx="82">
                  <c:v>1.0199999999999991</c:v>
                </c:pt>
                <c:pt idx="83">
                  <c:v>1.0199999999999991</c:v>
                </c:pt>
                <c:pt idx="84">
                  <c:v>1.0199999999999991</c:v>
                </c:pt>
                <c:pt idx="85">
                  <c:v>1.0199999999999991</c:v>
                </c:pt>
                <c:pt idx="86">
                  <c:v>1.0199999999999991</c:v>
                </c:pt>
                <c:pt idx="87">
                  <c:v>1.0199999999999991</c:v>
                </c:pt>
                <c:pt idx="88">
                  <c:v>1.0199999999999991</c:v>
                </c:pt>
                <c:pt idx="89">
                  <c:v>1.0199999999999991</c:v>
                </c:pt>
                <c:pt idx="90">
                  <c:v>1.0199999999999991</c:v>
                </c:pt>
                <c:pt idx="91">
                  <c:v>1.0199999999999991</c:v>
                </c:pt>
                <c:pt idx="92">
                  <c:v>1.0199999999999991</c:v>
                </c:pt>
                <c:pt idx="93">
                  <c:v>1.0199999999999991</c:v>
                </c:pt>
                <c:pt idx="94">
                  <c:v>1.0199999999999991</c:v>
                </c:pt>
                <c:pt idx="95">
                  <c:v>1.0199999999999991</c:v>
                </c:pt>
                <c:pt idx="96">
                  <c:v>1.0199999999999991</c:v>
                </c:pt>
                <c:pt idx="97">
                  <c:v>1.0199999999999991</c:v>
                </c:pt>
                <c:pt idx="98">
                  <c:v>1.0199999999999991</c:v>
                </c:pt>
                <c:pt idx="99">
                  <c:v>1.0199999999999991</c:v>
                </c:pt>
              </c:numCache>
            </c:numRef>
          </c:yVal>
          <c:smooth val="0"/>
          <c:extLst>
            <c:ext xmlns:c16="http://schemas.microsoft.com/office/drawing/2014/chart" uri="{C3380CC4-5D6E-409C-BE32-E72D297353CC}">
              <c16:uniqueId val="{00000000-491C-4874-A2D5-E676A2DFE28F}"/>
            </c:ext>
          </c:extLst>
        </c:ser>
        <c:ser>
          <c:idx val="1"/>
          <c:order val="1"/>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Sheet1!$A$3:$CV$3</c:f>
              <c:numCache>
                <c:formatCode>General</c:formatCode>
                <c:ptCount val="100"/>
                <c:pt idx="0">
                  <c:v>4.0000000000000018</c:v>
                </c:pt>
                <c:pt idx="1">
                  <c:v>4.0000000000000018</c:v>
                </c:pt>
                <c:pt idx="2">
                  <c:v>4.0000000000000018</c:v>
                </c:pt>
                <c:pt idx="3">
                  <c:v>4.0000000000000018</c:v>
                </c:pt>
                <c:pt idx="4">
                  <c:v>4.0000000000000018</c:v>
                </c:pt>
                <c:pt idx="5">
                  <c:v>4.0000000000000018</c:v>
                </c:pt>
                <c:pt idx="6">
                  <c:v>4.0000000000000018</c:v>
                </c:pt>
                <c:pt idx="7">
                  <c:v>4.0000000000000018</c:v>
                </c:pt>
                <c:pt idx="8">
                  <c:v>4.0000000000000018</c:v>
                </c:pt>
                <c:pt idx="9">
                  <c:v>4.0000000000000018</c:v>
                </c:pt>
                <c:pt idx="10">
                  <c:v>4.0000000000000018</c:v>
                </c:pt>
                <c:pt idx="11">
                  <c:v>4.0000000000000018</c:v>
                </c:pt>
                <c:pt idx="12">
                  <c:v>4.0000000000000018</c:v>
                </c:pt>
                <c:pt idx="13">
                  <c:v>4.0000000000000018</c:v>
                </c:pt>
                <c:pt idx="14">
                  <c:v>4.0000000000000018</c:v>
                </c:pt>
                <c:pt idx="15">
                  <c:v>4.0000000000000018</c:v>
                </c:pt>
                <c:pt idx="16">
                  <c:v>4.0000000000000018</c:v>
                </c:pt>
                <c:pt idx="17">
                  <c:v>4.0000000000000018</c:v>
                </c:pt>
                <c:pt idx="18">
                  <c:v>4.0000000000000018</c:v>
                </c:pt>
                <c:pt idx="19">
                  <c:v>4.0000000000000018</c:v>
                </c:pt>
                <c:pt idx="20">
                  <c:v>4.0000000000000018</c:v>
                </c:pt>
                <c:pt idx="21">
                  <c:v>4.0000000000000018</c:v>
                </c:pt>
                <c:pt idx="22">
                  <c:v>4.0000000000000018</c:v>
                </c:pt>
                <c:pt idx="23">
                  <c:v>4.0000000000000018</c:v>
                </c:pt>
                <c:pt idx="24">
                  <c:v>4.0000000000000018</c:v>
                </c:pt>
                <c:pt idx="25">
                  <c:v>4.0000000000000018</c:v>
                </c:pt>
                <c:pt idx="26">
                  <c:v>4.0000000000000018</c:v>
                </c:pt>
                <c:pt idx="27">
                  <c:v>4.0000000000000018</c:v>
                </c:pt>
                <c:pt idx="28">
                  <c:v>4.0000000000000018</c:v>
                </c:pt>
                <c:pt idx="29">
                  <c:v>4.0000000000000018</c:v>
                </c:pt>
                <c:pt idx="30">
                  <c:v>4.0000000000000018</c:v>
                </c:pt>
                <c:pt idx="31">
                  <c:v>4.0000000000000018</c:v>
                </c:pt>
                <c:pt idx="32">
                  <c:v>4.0000000000000018</c:v>
                </c:pt>
                <c:pt idx="33">
                  <c:v>4.0000000000000018</c:v>
                </c:pt>
                <c:pt idx="34">
                  <c:v>4.0000000000000018</c:v>
                </c:pt>
                <c:pt idx="35">
                  <c:v>4.0000000000000018</c:v>
                </c:pt>
                <c:pt idx="36">
                  <c:v>4.0000000000000018</c:v>
                </c:pt>
                <c:pt idx="37">
                  <c:v>4.0000000000000018</c:v>
                </c:pt>
                <c:pt idx="38">
                  <c:v>4.0000000000000018</c:v>
                </c:pt>
                <c:pt idx="39">
                  <c:v>4.0000000000000018</c:v>
                </c:pt>
                <c:pt idx="40">
                  <c:v>4.0000000000000018</c:v>
                </c:pt>
                <c:pt idx="41">
                  <c:v>4.0000000000000018</c:v>
                </c:pt>
                <c:pt idx="42">
                  <c:v>4.0000000000000018</c:v>
                </c:pt>
                <c:pt idx="43">
                  <c:v>4.0000000000000018</c:v>
                </c:pt>
                <c:pt idx="44">
                  <c:v>4.0000000000000018</c:v>
                </c:pt>
                <c:pt idx="45">
                  <c:v>4.0000000000000018</c:v>
                </c:pt>
                <c:pt idx="46">
                  <c:v>4.0000000000000018</c:v>
                </c:pt>
                <c:pt idx="47">
                  <c:v>4.0000000000000018</c:v>
                </c:pt>
                <c:pt idx="48">
                  <c:v>4.0000000000000018</c:v>
                </c:pt>
                <c:pt idx="49">
                  <c:v>4.0000000000000018</c:v>
                </c:pt>
                <c:pt idx="50">
                  <c:v>4.0000000000000018</c:v>
                </c:pt>
                <c:pt idx="51">
                  <c:v>4.0000000000000018</c:v>
                </c:pt>
                <c:pt idx="52">
                  <c:v>4.0000000000000018</c:v>
                </c:pt>
                <c:pt idx="53">
                  <c:v>4.0000000000000018</c:v>
                </c:pt>
                <c:pt idx="54">
                  <c:v>4.0000000000000018</c:v>
                </c:pt>
                <c:pt idx="55">
                  <c:v>4.0000000000000018</c:v>
                </c:pt>
                <c:pt idx="56">
                  <c:v>4.0000000000000018</c:v>
                </c:pt>
                <c:pt idx="57">
                  <c:v>4.0000000000000018</c:v>
                </c:pt>
                <c:pt idx="58">
                  <c:v>4.0000000000000018</c:v>
                </c:pt>
                <c:pt idx="59">
                  <c:v>4.0000000000000018</c:v>
                </c:pt>
                <c:pt idx="60">
                  <c:v>4.0000000000000018</c:v>
                </c:pt>
                <c:pt idx="61">
                  <c:v>4.0000000000000018</c:v>
                </c:pt>
                <c:pt idx="62">
                  <c:v>4.0000000000000018</c:v>
                </c:pt>
                <c:pt idx="63">
                  <c:v>4.0000000000000018</c:v>
                </c:pt>
                <c:pt idx="64">
                  <c:v>4.0000000000000018</c:v>
                </c:pt>
                <c:pt idx="65">
                  <c:v>4.0000000000000018</c:v>
                </c:pt>
                <c:pt idx="66">
                  <c:v>4.0000000000000018</c:v>
                </c:pt>
                <c:pt idx="67">
                  <c:v>4.0000000000000018</c:v>
                </c:pt>
                <c:pt idx="68">
                  <c:v>4.0000000000000018</c:v>
                </c:pt>
                <c:pt idx="69">
                  <c:v>4.0000000000000018</c:v>
                </c:pt>
                <c:pt idx="70">
                  <c:v>4.0000000000000018</c:v>
                </c:pt>
                <c:pt idx="71">
                  <c:v>4.0000000000000018</c:v>
                </c:pt>
                <c:pt idx="72">
                  <c:v>4.0000000000000018</c:v>
                </c:pt>
                <c:pt idx="73">
                  <c:v>4.0000000000000018</c:v>
                </c:pt>
                <c:pt idx="74">
                  <c:v>4.0000000000000018</c:v>
                </c:pt>
                <c:pt idx="75">
                  <c:v>4.0000000000000018</c:v>
                </c:pt>
                <c:pt idx="76">
                  <c:v>4.0000000000000018</c:v>
                </c:pt>
                <c:pt idx="77">
                  <c:v>4.0000000000000018</c:v>
                </c:pt>
                <c:pt idx="78">
                  <c:v>4.0000000000000018</c:v>
                </c:pt>
                <c:pt idx="79">
                  <c:v>4.0000000000000018</c:v>
                </c:pt>
                <c:pt idx="80">
                  <c:v>4.0000000000000018</c:v>
                </c:pt>
                <c:pt idx="81">
                  <c:v>4.0000000000000018</c:v>
                </c:pt>
                <c:pt idx="82">
                  <c:v>4.0000000000000018</c:v>
                </c:pt>
                <c:pt idx="83">
                  <c:v>4.0000000000000018</c:v>
                </c:pt>
                <c:pt idx="84">
                  <c:v>4.0000000000000018</c:v>
                </c:pt>
                <c:pt idx="85">
                  <c:v>4.0000000000000018</c:v>
                </c:pt>
                <c:pt idx="86">
                  <c:v>4.0000000000000018</c:v>
                </c:pt>
                <c:pt idx="87">
                  <c:v>4.0000000000000018</c:v>
                </c:pt>
                <c:pt idx="88">
                  <c:v>4.0000000000000018</c:v>
                </c:pt>
                <c:pt idx="89">
                  <c:v>4.0000000000000018</c:v>
                </c:pt>
                <c:pt idx="90">
                  <c:v>4.0000000000000018</c:v>
                </c:pt>
                <c:pt idx="91">
                  <c:v>4.0000000000000018</c:v>
                </c:pt>
                <c:pt idx="92">
                  <c:v>4.0000000000000018</c:v>
                </c:pt>
                <c:pt idx="93">
                  <c:v>4.0000000000000018</c:v>
                </c:pt>
                <c:pt idx="94">
                  <c:v>4.0000000000000018</c:v>
                </c:pt>
                <c:pt idx="95">
                  <c:v>4.0000000000000018</c:v>
                </c:pt>
                <c:pt idx="96">
                  <c:v>4.0000000000000018</c:v>
                </c:pt>
                <c:pt idx="97">
                  <c:v>4.0000000000000018</c:v>
                </c:pt>
                <c:pt idx="98">
                  <c:v>4.0000000000000018</c:v>
                </c:pt>
                <c:pt idx="99">
                  <c:v>4.0000000000000018</c:v>
                </c:pt>
              </c:numCache>
            </c:numRef>
          </c:yVal>
          <c:smooth val="0"/>
          <c:extLst>
            <c:ext xmlns:c16="http://schemas.microsoft.com/office/drawing/2014/chart" uri="{C3380CC4-5D6E-409C-BE32-E72D297353CC}">
              <c16:uniqueId val="{00000001-491C-4874-A2D5-E676A2DFE28F}"/>
            </c:ext>
          </c:extLst>
        </c:ser>
        <c:ser>
          <c:idx val="2"/>
          <c:order val="2"/>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Sheet1!$A$4:$CV$4</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mooth val="0"/>
          <c:extLst>
            <c:ext xmlns:c16="http://schemas.microsoft.com/office/drawing/2014/chart" uri="{C3380CC4-5D6E-409C-BE32-E72D297353CC}">
              <c16:uniqueId val="{00000002-491C-4874-A2D5-E676A2DFE28F}"/>
            </c:ext>
          </c:extLst>
        </c:ser>
        <c:ser>
          <c:idx val="3"/>
          <c:order val="3"/>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Sheet1!$A$5:$CV$5</c:f>
              <c:numCache>
                <c:formatCode>General</c:formatCode>
                <c:ptCount val="100"/>
                <c:pt idx="0">
                  <c:v>5.0200000000000014</c:v>
                </c:pt>
                <c:pt idx="1">
                  <c:v>5.0200000000000014</c:v>
                </c:pt>
                <c:pt idx="2">
                  <c:v>5.0200000000000014</c:v>
                </c:pt>
                <c:pt idx="3">
                  <c:v>5.0200000000000014</c:v>
                </c:pt>
                <c:pt idx="4">
                  <c:v>5.0200000000000014</c:v>
                </c:pt>
                <c:pt idx="5">
                  <c:v>5.0200000000000014</c:v>
                </c:pt>
                <c:pt idx="6">
                  <c:v>5.0200000000000014</c:v>
                </c:pt>
                <c:pt idx="7">
                  <c:v>5.0200000000000014</c:v>
                </c:pt>
                <c:pt idx="8">
                  <c:v>5.0200000000000014</c:v>
                </c:pt>
                <c:pt idx="9">
                  <c:v>5.0200000000000014</c:v>
                </c:pt>
                <c:pt idx="10">
                  <c:v>5.0200000000000014</c:v>
                </c:pt>
                <c:pt idx="11">
                  <c:v>5.0200000000000014</c:v>
                </c:pt>
                <c:pt idx="12">
                  <c:v>5.0200000000000014</c:v>
                </c:pt>
                <c:pt idx="13">
                  <c:v>5.0200000000000014</c:v>
                </c:pt>
                <c:pt idx="14">
                  <c:v>5.0200000000000014</c:v>
                </c:pt>
                <c:pt idx="15">
                  <c:v>5.0200000000000014</c:v>
                </c:pt>
                <c:pt idx="16">
                  <c:v>5.0200000000000014</c:v>
                </c:pt>
                <c:pt idx="17">
                  <c:v>5.0200000000000014</c:v>
                </c:pt>
                <c:pt idx="18">
                  <c:v>5.0200000000000014</c:v>
                </c:pt>
                <c:pt idx="19">
                  <c:v>5.0200000000000014</c:v>
                </c:pt>
                <c:pt idx="20">
                  <c:v>5.0200000000000014</c:v>
                </c:pt>
                <c:pt idx="21">
                  <c:v>5.0200000000000014</c:v>
                </c:pt>
                <c:pt idx="22">
                  <c:v>5.0200000000000014</c:v>
                </c:pt>
                <c:pt idx="23">
                  <c:v>5.0200000000000014</c:v>
                </c:pt>
                <c:pt idx="24">
                  <c:v>5.0200000000000014</c:v>
                </c:pt>
                <c:pt idx="25">
                  <c:v>5.0200000000000014</c:v>
                </c:pt>
                <c:pt idx="26">
                  <c:v>5.0200000000000014</c:v>
                </c:pt>
                <c:pt idx="27">
                  <c:v>5.0200000000000014</c:v>
                </c:pt>
                <c:pt idx="28">
                  <c:v>5.0200000000000014</c:v>
                </c:pt>
                <c:pt idx="29">
                  <c:v>5.0200000000000014</c:v>
                </c:pt>
                <c:pt idx="30">
                  <c:v>5.0200000000000014</c:v>
                </c:pt>
                <c:pt idx="31">
                  <c:v>5.0200000000000014</c:v>
                </c:pt>
                <c:pt idx="32">
                  <c:v>5.0200000000000014</c:v>
                </c:pt>
                <c:pt idx="33">
                  <c:v>5.0200000000000014</c:v>
                </c:pt>
                <c:pt idx="34">
                  <c:v>5.0200000000000014</c:v>
                </c:pt>
                <c:pt idx="35">
                  <c:v>5.0200000000000014</c:v>
                </c:pt>
                <c:pt idx="36">
                  <c:v>5.0200000000000014</c:v>
                </c:pt>
                <c:pt idx="37">
                  <c:v>5.0200000000000014</c:v>
                </c:pt>
                <c:pt idx="38">
                  <c:v>5.0200000000000014</c:v>
                </c:pt>
                <c:pt idx="39">
                  <c:v>5.0200000000000014</c:v>
                </c:pt>
                <c:pt idx="40">
                  <c:v>5.0200000000000014</c:v>
                </c:pt>
                <c:pt idx="41">
                  <c:v>5.0200000000000014</c:v>
                </c:pt>
                <c:pt idx="42">
                  <c:v>5.0200000000000014</c:v>
                </c:pt>
                <c:pt idx="43">
                  <c:v>5.0200000000000014</c:v>
                </c:pt>
                <c:pt idx="44">
                  <c:v>5.0200000000000014</c:v>
                </c:pt>
                <c:pt idx="45">
                  <c:v>5.0200000000000014</c:v>
                </c:pt>
                <c:pt idx="46">
                  <c:v>5.0200000000000014</c:v>
                </c:pt>
                <c:pt idx="47">
                  <c:v>5.0200000000000014</c:v>
                </c:pt>
                <c:pt idx="48">
                  <c:v>5.0200000000000014</c:v>
                </c:pt>
                <c:pt idx="49">
                  <c:v>5.0200000000000014</c:v>
                </c:pt>
                <c:pt idx="50">
                  <c:v>5.0200000000000014</c:v>
                </c:pt>
                <c:pt idx="51">
                  <c:v>5.0200000000000014</c:v>
                </c:pt>
                <c:pt idx="52">
                  <c:v>5.0200000000000014</c:v>
                </c:pt>
                <c:pt idx="53">
                  <c:v>5.0200000000000014</c:v>
                </c:pt>
                <c:pt idx="54">
                  <c:v>5.0200000000000014</c:v>
                </c:pt>
                <c:pt idx="55">
                  <c:v>5.0200000000000014</c:v>
                </c:pt>
                <c:pt idx="56">
                  <c:v>5.0200000000000014</c:v>
                </c:pt>
                <c:pt idx="57">
                  <c:v>5.0200000000000014</c:v>
                </c:pt>
                <c:pt idx="58">
                  <c:v>5.0200000000000014</c:v>
                </c:pt>
                <c:pt idx="59">
                  <c:v>5.0200000000000014</c:v>
                </c:pt>
                <c:pt idx="60">
                  <c:v>5.0200000000000014</c:v>
                </c:pt>
                <c:pt idx="61">
                  <c:v>5.0200000000000014</c:v>
                </c:pt>
                <c:pt idx="62">
                  <c:v>5.0200000000000014</c:v>
                </c:pt>
                <c:pt idx="63">
                  <c:v>5.0200000000000014</c:v>
                </c:pt>
                <c:pt idx="64">
                  <c:v>5.0200000000000014</c:v>
                </c:pt>
                <c:pt idx="65">
                  <c:v>5.0200000000000014</c:v>
                </c:pt>
                <c:pt idx="66">
                  <c:v>5.0200000000000014</c:v>
                </c:pt>
                <c:pt idx="67">
                  <c:v>5.0200000000000014</c:v>
                </c:pt>
                <c:pt idx="68">
                  <c:v>5.0200000000000014</c:v>
                </c:pt>
                <c:pt idx="69">
                  <c:v>5.0200000000000014</c:v>
                </c:pt>
                <c:pt idx="70">
                  <c:v>5.0200000000000014</c:v>
                </c:pt>
                <c:pt idx="71">
                  <c:v>5.0200000000000014</c:v>
                </c:pt>
                <c:pt idx="72">
                  <c:v>5.0200000000000014</c:v>
                </c:pt>
                <c:pt idx="73">
                  <c:v>5.0200000000000014</c:v>
                </c:pt>
                <c:pt idx="74">
                  <c:v>5.0200000000000014</c:v>
                </c:pt>
                <c:pt idx="75">
                  <c:v>5.0200000000000014</c:v>
                </c:pt>
                <c:pt idx="76">
                  <c:v>5.0200000000000014</c:v>
                </c:pt>
                <c:pt idx="77">
                  <c:v>5.0200000000000014</c:v>
                </c:pt>
                <c:pt idx="78">
                  <c:v>5.0200000000000014</c:v>
                </c:pt>
                <c:pt idx="79">
                  <c:v>5.0200000000000014</c:v>
                </c:pt>
                <c:pt idx="80">
                  <c:v>5.0200000000000014</c:v>
                </c:pt>
                <c:pt idx="81">
                  <c:v>5.0200000000000014</c:v>
                </c:pt>
                <c:pt idx="82">
                  <c:v>5.0200000000000014</c:v>
                </c:pt>
                <c:pt idx="83">
                  <c:v>5.0200000000000014</c:v>
                </c:pt>
                <c:pt idx="84">
                  <c:v>5.0200000000000014</c:v>
                </c:pt>
                <c:pt idx="85">
                  <c:v>5.0200000000000014</c:v>
                </c:pt>
                <c:pt idx="86">
                  <c:v>5.0200000000000014</c:v>
                </c:pt>
                <c:pt idx="87">
                  <c:v>5.0200000000000014</c:v>
                </c:pt>
                <c:pt idx="88">
                  <c:v>5.0200000000000014</c:v>
                </c:pt>
                <c:pt idx="89">
                  <c:v>5.0200000000000014</c:v>
                </c:pt>
                <c:pt idx="90">
                  <c:v>5.0200000000000014</c:v>
                </c:pt>
                <c:pt idx="91">
                  <c:v>5.0200000000000014</c:v>
                </c:pt>
                <c:pt idx="92">
                  <c:v>5.0200000000000014</c:v>
                </c:pt>
                <c:pt idx="93">
                  <c:v>5.0200000000000014</c:v>
                </c:pt>
                <c:pt idx="94">
                  <c:v>5.0200000000000014</c:v>
                </c:pt>
                <c:pt idx="95">
                  <c:v>5.0200000000000014</c:v>
                </c:pt>
                <c:pt idx="96">
                  <c:v>5.0200000000000014</c:v>
                </c:pt>
                <c:pt idx="97">
                  <c:v>5.0200000000000014</c:v>
                </c:pt>
                <c:pt idx="98">
                  <c:v>5.0200000000000014</c:v>
                </c:pt>
                <c:pt idx="99">
                  <c:v>5.0200000000000014</c:v>
                </c:pt>
              </c:numCache>
            </c:numRef>
          </c:yVal>
          <c:smooth val="0"/>
          <c:extLst>
            <c:ext xmlns:c16="http://schemas.microsoft.com/office/drawing/2014/chart" uri="{C3380CC4-5D6E-409C-BE32-E72D297353CC}">
              <c16:uniqueId val="{00000003-491C-4874-A2D5-E676A2DFE28F}"/>
            </c:ext>
          </c:extLst>
        </c:ser>
        <c:dLbls>
          <c:showLegendKey val="0"/>
          <c:showVal val="0"/>
          <c:showCatName val="0"/>
          <c:showSerName val="0"/>
          <c:showPercent val="0"/>
          <c:showBubbleSize val="0"/>
        </c:dLbls>
        <c:axId val="1184651855"/>
        <c:axId val="1"/>
      </c:scatterChart>
      <c:valAx>
        <c:axId val="1184651855"/>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0"/>
          <c:min val="0"/>
        </c:scaling>
        <c:delete val="1"/>
        <c:axPos val="l"/>
        <c:numFmt formatCode="General" sourceLinked="1"/>
        <c:majorTickMark val="out"/>
        <c:minorTickMark val="none"/>
        <c:tickLblPos val="nextTo"/>
        <c:crossAx val="1184651855"/>
        <c:crosses val="min"/>
        <c:crossBetween val="midCat"/>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373338397265473E-2"/>
          <c:y val="3.1476997578692496E-2"/>
          <c:w val="0.90125332320546903"/>
          <c:h val="0.8704600484261501"/>
        </c:manualLayout>
      </c:layout>
      <c:scatterChart>
        <c:scatterStyle val="lineMarker"/>
        <c:varyColors val="0"/>
        <c:ser>
          <c:idx val="0"/>
          <c:order val="0"/>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67.999999999999943</c:v>
                </c:pt>
                <c:pt idx="1">
                  <c:v>67.999999999999943</c:v>
                </c:pt>
                <c:pt idx="2">
                  <c:v>67.999999999999943</c:v>
                </c:pt>
                <c:pt idx="3">
                  <c:v>67.999999999999943</c:v>
                </c:pt>
                <c:pt idx="4">
                  <c:v>67.999999999999943</c:v>
                </c:pt>
                <c:pt idx="5">
                  <c:v>67.999999999999943</c:v>
                </c:pt>
                <c:pt idx="6">
                  <c:v>67.999999999999943</c:v>
                </c:pt>
                <c:pt idx="7">
                  <c:v>67.999999999999943</c:v>
                </c:pt>
                <c:pt idx="8">
                  <c:v>67.999999999999943</c:v>
                </c:pt>
                <c:pt idx="9">
                  <c:v>67.999999999999943</c:v>
                </c:pt>
                <c:pt idx="10">
                  <c:v>67.999999999999943</c:v>
                </c:pt>
                <c:pt idx="11">
                  <c:v>67.999999999999943</c:v>
                </c:pt>
                <c:pt idx="12">
                  <c:v>67.999999999999943</c:v>
                </c:pt>
                <c:pt idx="13">
                  <c:v>67.999999999999943</c:v>
                </c:pt>
                <c:pt idx="14">
                  <c:v>67.999999999999943</c:v>
                </c:pt>
                <c:pt idx="15">
                  <c:v>67.999999999999943</c:v>
                </c:pt>
                <c:pt idx="16">
                  <c:v>67.999999999999943</c:v>
                </c:pt>
                <c:pt idx="17">
                  <c:v>67.999999999999943</c:v>
                </c:pt>
                <c:pt idx="18">
                  <c:v>67.999999999999943</c:v>
                </c:pt>
                <c:pt idx="19">
                  <c:v>67.999999999999943</c:v>
                </c:pt>
                <c:pt idx="20">
                  <c:v>67.999999999999943</c:v>
                </c:pt>
                <c:pt idx="21">
                  <c:v>67.999999999999943</c:v>
                </c:pt>
                <c:pt idx="22">
                  <c:v>67.999999999999943</c:v>
                </c:pt>
                <c:pt idx="23">
                  <c:v>67.999999999999943</c:v>
                </c:pt>
                <c:pt idx="24">
                  <c:v>67.999999999999943</c:v>
                </c:pt>
                <c:pt idx="25">
                  <c:v>67.999999999999943</c:v>
                </c:pt>
                <c:pt idx="26">
                  <c:v>67.999999999999943</c:v>
                </c:pt>
                <c:pt idx="27">
                  <c:v>67.999999999999943</c:v>
                </c:pt>
                <c:pt idx="28">
                  <c:v>67.999999999999943</c:v>
                </c:pt>
                <c:pt idx="29">
                  <c:v>67.999999999999943</c:v>
                </c:pt>
                <c:pt idx="30">
                  <c:v>67.999999999999943</c:v>
                </c:pt>
                <c:pt idx="31">
                  <c:v>67.999999999999943</c:v>
                </c:pt>
                <c:pt idx="32">
                  <c:v>67.999999999999943</c:v>
                </c:pt>
                <c:pt idx="33">
                  <c:v>67.999999999999943</c:v>
                </c:pt>
                <c:pt idx="34">
                  <c:v>67.999999999999943</c:v>
                </c:pt>
                <c:pt idx="35">
                  <c:v>67.999999999999943</c:v>
                </c:pt>
                <c:pt idx="36">
                  <c:v>67.999999999999943</c:v>
                </c:pt>
                <c:pt idx="37">
                  <c:v>67.999999999999943</c:v>
                </c:pt>
                <c:pt idx="38">
                  <c:v>67.999999999999943</c:v>
                </c:pt>
                <c:pt idx="39">
                  <c:v>67.999999999999943</c:v>
                </c:pt>
                <c:pt idx="40">
                  <c:v>67.999999999999943</c:v>
                </c:pt>
                <c:pt idx="41">
                  <c:v>67.999999999999943</c:v>
                </c:pt>
                <c:pt idx="42">
                  <c:v>67.999999999999943</c:v>
                </c:pt>
                <c:pt idx="43">
                  <c:v>67.999999999999943</c:v>
                </c:pt>
                <c:pt idx="44">
                  <c:v>67.999999999999943</c:v>
                </c:pt>
                <c:pt idx="45">
                  <c:v>67.999999999999943</c:v>
                </c:pt>
                <c:pt idx="46">
                  <c:v>67.999999999999943</c:v>
                </c:pt>
                <c:pt idx="47">
                  <c:v>67.999999999999943</c:v>
                </c:pt>
                <c:pt idx="48">
                  <c:v>67.999999999999943</c:v>
                </c:pt>
                <c:pt idx="49">
                  <c:v>67.999999999999943</c:v>
                </c:pt>
                <c:pt idx="50">
                  <c:v>67.999999999999943</c:v>
                </c:pt>
                <c:pt idx="51">
                  <c:v>67.999999999999943</c:v>
                </c:pt>
                <c:pt idx="52">
                  <c:v>67.999999999999943</c:v>
                </c:pt>
                <c:pt idx="53">
                  <c:v>67.999999999999943</c:v>
                </c:pt>
                <c:pt idx="54">
                  <c:v>67.999999999999943</c:v>
                </c:pt>
                <c:pt idx="55">
                  <c:v>67.999999999999943</c:v>
                </c:pt>
                <c:pt idx="56">
                  <c:v>67.999999999999943</c:v>
                </c:pt>
                <c:pt idx="57">
                  <c:v>67.999999999999943</c:v>
                </c:pt>
                <c:pt idx="58">
                  <c:v>67.999999999999943</c:v>
                </c:pt>
                <c:pt idx="59">
                  <c:v>67.999999999999943</c:v>
                </c:pt>
                <c:pt idx="60">
                  <c:v>67.999999999999943</c:v>
                </c:pt>
                <c:pt idx="61">
                  <c:v>67.999999999999943</c:v>
                </c:pt>
                <c:pt idx="62">
                  <c:v>67.999999999999943</c:v>
                </c:pt>
                <c:pt idx="63">
                  <c:v>67.999999999999943</c:v>
                </c:pt>
                <c:pt idx="64">
                  <c:v>67.999999999999943</c:v>
                </c:pt>
                <c:pt idx="65">
                  <c:v>67.999999999999943</c:v>
                </c:pt>
                <c:pt idx="66">
                  <c:v>67.999999999999943</c:v>
                </c:pt>
                <c:pt idx="67">
                  <c:v>67.999999999999943</c:v>
                </c:pt>
                <c:pt idx="68">
                  <c:v>67.999999999999943</c:v>
                </c:pt>
                <c:pt idx="69">
                  <c:v>67.999999999999943</c:v>
                </c:pt>
                <c:pt idx="70">
                  <c:v>67.999999999999943</c:v>
                </c:pt>
                <c:pt idx="71">
                  <c:v>67.999999999999943</c:v>
                </c:pt>
                <c:pt idx="72">
                  <c:v>67.999999999999943</c:v>
                </c:pt>
                <c:pt idx="73">
                  <c:v>67.999999999999943</c:v>
                </c:pt>
                <c:pt idx="74">
                  <c:v>67.999999999999943</c:v>
                </c:pt>
                <c:pt idx="75">
                  <c:v>67.999999999999943</c:v>
                </c:pt>
                <c:pt idx="76">
                  <c:v>67.999999999999943</c:v>
                </c:pt>
                <c:pt idx="77">
                  <c:v>67.999999999999943</c:v>
                </c:pt>
                <c:pt idx="78">
                  <c:v>67.999999999999943</c:v>
                </c:pt>
                <c:pt idx="79">
                  <c:v>67.999999999999943</c:v>
                </c:pt>
                <c:pt idx="80">
                  <c:v>67.999999999999943</c:v>
                </c:pt>
                <c:pt idx="81">
                  <c:v>67.999999999999943</c:v>
                </c:pt>
                <c:pt idx="82">
                  <c:v>67.999999999999943</c:v>
                </c:pt>
                <c:pt idx="83">
                  <c:v>67.999999999999943</c:v>
                </c:pt>
                <c:pt idx="84">
                  <c:v>67.999999999999943</c:v>
                </c:pt>
                <c:pt idx="85">
                  <c:v>67.999999999999943</c:v>
                </c:pt>
                <c:pt idx="86">
                  <c:v>67.999999999999943</c:v>
                </c:pt>
                <c:pt idx="87">
                  <c:v>67.999999999999943</c:v>
                </c:pt>
                <c:pt idx="88">
                  <c:v>67.999999999999943</c:v>
                </c:pt>
                <c:pt idx="89">
                  <c:v>67.999999999999943</c:v>
                </c:pt>
                <c:pt idx="90">
                  <c:v>67.999999999999943</c:v>
                </c:pt>
                <c:pt idx="91">
                  <c:v>67.999999999999943</c:v>
                </c:pt>
                <c:pt idx="92">
                  <c:v>67.999999999999943</c:v>
                </c:pt>
                <c:pt idx="93">
                  <c:v>67.999999999999943</c:v>
                </c:pt>
                <c:pt idx="94">
                  <c:v>67.999999999999943</c:v>
                </c:pt>
                <c:pt idx="95">
                  <c:v>67.999999999999943</c:v>
                </c:pt>
                <c:pt idx="96">
                  <c:v>67.999999999999943</c:v>
                </c:pt>
                <c:pt idx="97">
                  <c:v>67.999999999999943</c:v>
                </c:pt>
                <c:pt idx="98">
                  <c:v>67.999999999999943</c:v>
                </c:pt>
                <c:pt idx="99">
                  <c:v>67.999999999999943</c:v>
                </c:pt>
              </c:numCache>
            </c:numRef>
          </c:yVal>
          <c:smooth val="0"/>
          <c:extLst>
            <c:ext xmlns:c16="http://schemas.microsoft.com/office/drawing/2014/chart" uri="{C3380CC4-5D6E-409C-BE32-E72D297353CC}">
              <c16:uniqueId val="{00000000-DE8A-452B-B13C-53032200F753}"/>
            </c:ext>
          </c:extLst>
        </c:ser>
        <c:dLbls>
          <c:showLegendKey val="0"/>
          <c:showVal val="0"/>
          <c:showCatName val="0"/>
          <c:showSerName val="0"/>
          <c:showPercent val="0"/>
          <c:showBubbleSize val="0"/>
        </c:dLbls>
        <c:axId val="1016031199"/>
        <c:axId val="1"/>
      </c:scatterChart>
      <c:valAx>
        <c:axId val="1016031199"/>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85"/>
          <c:min val="0"/>
        </c:scaling>
        <c:delete val="1"/>
        <c:axPos val="l"/>
        <c:numFmt formatCode="General" sourceLinked="1"/>
        <c:majorTickMark val="out"/>
        <c:minorTickMark val="none"/>
        <c:tickLblPos val="nextTo"/>
        <c:crossAx val="1016031199"/>
        <c:crosses val="min"/>
        <c:crossBetween val="midCat"/>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25637181409293E-2"/>
          <c:y val="2.9731275014293884E-2"/>
          <c:w val="0.90254872563718136"/>
          <c:h val="0.87764436821040592"/>
        </c:manualLayout>
      </c:layout>
      <c:scatterChart>
        <c:scatterStyle val="lineMarker"/>
        <c:varyColors val="0"/>
        <c:ser>
          <c:idx val="0"/>
          <c:order val="0"/>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0.5812499999999996</c:v>
                </c:pt>
                <c:pt idx="1">
                  <c:v>0.5812499999999996</c:v>
                </c:pt>
                <c:pt idx="2">
                  <c:v>0.5812499999999996</c:v>
                </c:pt>
                <c:pt idx="3">
                  <c:v>0.5812499999999996</c:v>
                </c:pt>
                <c:pt idx="4">
                  <c:v>0.5812499999999996</c:v>
                </c:pt>
                <c:pt idx="5">
                  <c:v>0.5812499999999996</c:v>
                </c:pt>
                <c:pt idx="6">
                  <c:v>0.5812499999999996</c:v>
                </c:pt>
                <c:pt idx="7">
                  <c:v>0.5812499999999996</c:v>
                </c:pt>
                <c:pt idx="8">
                  <c:v>0.5812499999999996</c:v>
                </c:pt>
                <c:pt idx="9">
                  <c:v>0.5812499999999996</c:v>
                </c:pt>
                <c:pt idx="10">
                  <c:v>0.5812499999999996</c:v>
                </c:pt>
                <c:pt idx="11">
                  <c:v>0.5812499999999996</c:v>
                </c:pt>
                <c:pt idx="12">
                  <c:v>0.5812499999999996</c:v>
                </c:pt>
                <c:pt idx="13">
                  <c:v>0.5812499999999996</c:v>
                </c:pt>
                <c:pt idx="14">
                  <c:v>0.5812499999999996</c:v>
                </c:pt>
                <c:pt idx="15">
                  <c:v>0.5812499999999996</c:v>
                </c:pt>
                <c:pt idx="16">
                  <c:v>0.5812499999999996</c:v>
                </c:pt>
                <c:pt idx="17">
                  <c:v>0.5812499999999996</c:v>
                </c:pt>
                <c:pt idx="18">
                  <c:v>0.5812499999999996</c:v>
                </c:pt>
                <c:pt idx="19">
                  <c:v>0.5812499999999996</c:v>
                </c:pt>
                <c:pt idx="20">
                  <c:v>0.60318749999999965</c:v>
                </c:pt>
                <c:pt idx="21">
                  <c:v>0.62456249999999958</c:v>
                </c:pt>
                <c:pt idx="22">
                  <c:v>0.64537499999999959</c:v>
                </c:pt>
                <c:pt idx="23">
                  <c:v>0.66562499999999969</c:v>
                </c:pt>
                <c:pt idx="24">
                  <c:v>0.68531249999999966</c:v>
                </c:pt>
                <c:pt idx="25">
                  <c:v>0.70443749999999972</c:v>
                </c:pt>
                <c:pt idx="26">
                  <c:v>0.72299999999999964</c:v>
                </c:pt>
                <c:pt idx="27">
                  <c:v>0.74099999999999966</c:v>
                </c:pt>
                <c:pt idx="28">
                  <c:v>0.75843749999999965</c:v>
                </c:pt>
                <c:pt idx="29">
                  <c:v>0.77531249999999963</c:v>
                </c:pt>
                <c:pt idx="30">
                  <c:v>0.79162499999999958</c:v>
                </c:pt>
                <c:pt idx="31">
                  <c:v>0.8073749999999994</c:v>
                </c:pt>
                <c:pt idx="32">
                  <c:v>0.82256249999999953</c:v>
                </c:pt>
                <c:pt idx="33">
                  <c:v>0.83718749999999953</c:v>
                </c:pt>
                <c:pt idx="34">
                  <c:v>0.8512499999999994</c:v>
                </c:pt>
                <c:pt idx="35">
                  <c:v>0.86474999999999957</c:v>
                </c:pt>
                <c:pt idx="36">
                  <c:v>0.87768749999999951</c:v>
                </c:pt>
                <c:pt idx="37">
                  <c:v>0.89006249999999953</c:v>
                </c:pt>
                <c:pt idx="38">
                  <c:v>0.90187499999999943</c:v>
                </c:pt>
                <c:pt idx="39">
                  <c:v>0.91312499999999952</c:v>
                </c:pt>
                <c:pt idx="40">
                  <c:v>0.92381249999999959</c:v>
                </c:pt>
                <c:pt idx="41">
                  <c:v>0.93393749999999953</c:v>
                </c:pt>
                <c:pt idx="42">
                  <c:v>0.94349999999999956</c:v>
                </c:pt>
                <c:pt idx="43">
                  <c:v>0.95249999999999957</c:v>
                </c:pt>
                <c:pt idx="44">
                  <c:v>0.96093749999999944</c:v>
                </c:pt>
                <c:pt idx="45">
                  <c:v>0.96881249999999941</c:v>
                </c:pt>
                <c:pt idx="46">
                  <c:v>0.97612499999999958</c:v>
                </c:pt>
                <c:pt idx="47">
                  <c:v>0.9828749999999995</c:v>
                </c:pt>
                <c:pt idx="48">
                  <c:v>0.98906249999999929</c:v>
                </c:pt>
                <c:pt idx="49">
                  <c:v>0.99468749999999939</c:v>
                </c:pt>
                <c:pt idx="50">
                  <c:v>0.99974999999999947</c:v>
                </c:pt>
                <c:pt idx="51">
                  <c:v>1.0042499999999992</c:v>
                </c:pt>
                <c:pt idx="52">
                  <c:v>1.0081874999999991</c:v>
                </c:pt>
                <c:pt idx="53">
                  <c:v>1.0115624999999995</c:v>
                </c:pt>
                <c:pt idx="54">
                  <c:v>1.0143749999999994</c:v>
                </c:pt>
                <c:pt idx="55">
                  <c:v>1.0166249999999992</c:v>
                </c:pt>
                <c:pt idx="56">
                  <c:v>1.0183124999999993</c:v>
                </c:pt>
                <c:pt idx="57">
                  <c:v>1.0194374999999991</c:v>
                </c:pt>
                <c:pt idx="58">
                  <c:v>1.0199999999999991</c:v>
                </c:pt>
                <c:pt idx="59">
                  <c:v>1.0199999999999991</c:v>
                </c:pt>
                <c:pt idx="60">
                  <c:v>1.0199999999999991</c:v>
                </c:pt>
                <c:pt idx="61">
                  <c:v>1.0199999999999991</c:v>
                </c:pt>
                <c:pt idx="62">
                  <c:v>1.0199999999999991</c:v>
                </c:pt>
                <c:pt idx="63">
                  <c:v>1.0199999999999991</c:v>
                </c:pt>
                <c:pt idx="64">
                  <c:v>1.0199999999999991</c:v>
                </c:pt>
                <c:pt idx="65">
                  <c:v>1.0199999999999991</c:v>
                </c:pt>
                <c:pt idx="66">
                  <c:v>1.0199999999999991</c:v>
                </c:pt>
                <c:pt idx="67">
                  <c:v>1.0199999999999991</c:v>
                </c:pt>
                <c:pt idx="68">
                  <c:v>1.0199999999999991</c:v>
                </c:pt>
                <c:pt idx="69">
                  <c:v>1.0199999999999991</c:v>
                </c:pt>
                <c:pt idx="70">
                  <c:v>1.0199999999999991</c:v>
                </c:pt>
                <c:pt idx="71">
                  <c:v>1.0199999999999991</c:v>
                </c:pt>
                <c:pt idx="72">
                  <c:v>1.0199999999999991</c:v>
                </c:pt>
                <c:pt idx="73">
                  <c:v>1.0199999999999991</c:v>
                </c:pt>
                <c:pt idx="74">
                  <c:v>1.0199999999999991</c:v>
                </c:pt>
                <c:pt idx="75">
                  <c:v>1.0199999999999991</c:v>
                </c:pt>
                <c:pt idx="76">
                  <c:v>1.0199999999999991</c:v>
                </c:pt>
                <c:pt idx="77">
                  <c:v>1.0199999999999991</c:v>
                </c:pt>
                <c:pt idx="78">
                  <c:v>1.0199999999999991</c:v>
                </c:pt>
                <c:pt idx="79">
                  <c:v>1.0199999999999991</c:v>
                </c:pt>
                <c:pt idx="80">
                  <c:v>1.0199999999999991</c:v>
                </c:pt>
                <c:pt idx="81">
                  <c:v>1.0199999999999991</c:v>
                </c:pt>
                <c:pt idx="82">
                  <c:v>1.0199999999999991</c:v>
                </c:pt>
                <c:pt idx="83">
                  <c:v>1.0199999999999991</c:v>
                </c:pt>
                <c:pt idx="84">
                  <c:v>1.0199999999999991</c:v>
                </c:pt>
                <c:pt idx="85">
                  <c:v>1.0199999999999991</c:v>
                </c:pt>
                <c:pt idx="86">
                  <c:v>1.0199999999999991</c:v>
                </c:pt>
                <c:pt idx="87">
                  <c:v>1.0199999999999991</c:v>
                </c:pt>
                <c:pt idx="88">
                  <c:v>1.0199999999999991</c:v>
                </c:pt>
                <c:pt idx="89">
                  <c:v>1.0199999999999991</c:v>
                </c:pt>
                <c:pt idx="90">
                  <c:v>1.0199999999999991</c:v>
                </c:pt>
                <c:pt idx="91">
                  <c:v>1.0199999999999991</c:v>
                </c:pt>
                <c:pt idx="92">
                  <c:v>1.0199999999999991</c:v>
                </c:pt>
                <c:pt idx="93">
                  <c:v>1.0199999999999991</c:v>
                </c:pt>
                <c:pt idx="94">
                  <c:v>1.0199999999999991</c:v>
                </c:pt>
                <c:pt idx="95">
                  <c:v>1.0199999999999991</c:v>
                </c:pt>
                <c:pt idx="96">
                  <c:v>1.0199999999999991</c:v>
                </c:pt>
                <c:pt idx="97">
                  <c:v>1.0199999999999991</c:v>
                </c:pt>
                <c:pt idx="98">
                  <c:v>1.0199999999999991</c:v>
                </c:pt>
                <c:pt idx="99">
                  <c:v>1.0199999999999991</c:v>
                </c:pt>
              </c:numCache>
            </c:numRef>
          </c:yVal>
          <c:smooth val="0"/>
          <c:extLst>
            <c:ext xmlns:c16="http://schemas.microsoft.com/office/drawing/2014/chart" uri="{C3380CC4-5D6E-409C-BE32-E72D297353CC}">
              <c16:uniqueId val="{00000000-F0C0-4B71-A7EB-A921329E4A94}"/>
            </c:ext>
          </c:extLst>
        </c:ser>
        <c:ser>
          <c:idx val="1"/>
          <c:order val="1"/>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Sheet1!$A$3:$CV$3</c:f>
              <c:numCache>
                <c:formatCode>General</c:formatCode>
                <c:ptCount val="100"/>
                <c:pt idx="0">
                  <c:v>2.5000000000000009</c:v>
                </c:pt>
                <c:pt idx="1">
                  <c:v>2.5000000000000009</c:v>
                </c:pt>
                <c:pt idx="2">
                  <c:v>2.5000000000000009</c:v>
                </c:pt>
                <c:pt idx="3">
                  <c:v>2.5000000000000009</c:v>
                </c:pt>
                <c:pt idx="4">
                  <c:v>2.5000000000000009</c:v>
                </c:pt>
                <c:pt idx="5">
                  <c:v>2.5000000000000009</c:v>
                </c:pt>
                <c:pt idx="6">
                  <c:v>2.5000000000000009</c:v>
                </c:pt>
                <c:pt idx="7">
                  <c:v>2.5000000000000009</c:v>
                </c:pt>
                <c:pt idx="8">
                  <c:v>2.5000000000000009</c:v>
                </c:pt>
                <c:pt idx="9">
                  <c:v>2.5000000000000009</c:v>
                </c:pt>
                <c:pt idx="10">
                  <c:v>2.5000000000000009</c:v>
                </c:pt>
                <c:pt idx="11">
                  <c:v>2.5000000000000009</c:v>
                </c:pt>
                <c:pt idx="12">
                  <c:v>2.5000000000000009</c:v>
                </c:pt>
                <c:pt idx="13">
                  <c:v>2.5000000000000009</c:v>
                </c:pt>
                <c:pt idx="14">
                  <c:v>2.5000000000000009</c:v>
                </c:pt>
                <c:pt idx="15">
                  <c:v>2.5000000000000009</c:v>
                </c:pt>
                <c:pt idx="16">
                  <c:v>2.5000000000000009</c:v>
                </c:pt>
                <c:pt idx="17">
                  <c:v>2.5000000000000009</c:v>
                </c:pt>
                <c:pt idx="18">
                  <c:v>2.5000000000000009</c:v>
                </c:pt>
                <c:pt idx="19">
                  <c:v>2.5000000000000009</c:v>
                </c:pt>
                <c:pt idx="20">
                  <c:v>2.537500000000001</c:v>
                </c:pt>
                <c:pt idx="21">
                  <c:v>2.5750000000000011</c:v>
                </c:pt>
                <c:pt idx="22">
                  <c:v>2.6125000000000007</c:v>
                </c:pt>
                <c:pt idx="23">
                  <c:v>2.6500000000000008</c:v>
                </c:pt>
                <c:pt idx="24">
                  <c:v>2.6875000000000009</c:v>
                </c:pt>
                <c:pt idx="25">
                  <c:v>2.725000000000001</c:v>
                </c:pt>
                <c:pt idx="26">
                  <c:v>2.7625000000000011</c:v>
                </c:pt>
                <c:pt idx="27">
                  <c:v>2.8000000000000012</c:v>
                </c:pt>
                <c:pt idx="28">
                  <c:v>2.8374999999999999</c:v>
                </c:pt>
                <c:pt idx="29">
                  <c:v>2.875000000000004</c:v>
                </c:pt>
                <c:pt idx="30">
                  <c:v>2.9124999999999996</c:v>
                </c:pt>
                <c:pt idx="31">
                  <c:v>2.9500000000000068</c:v>
                </c:pt>
                <c:pt idx="32">
                  <c:v>2.9875000000000025</c:v>
                </c:pt>
                <c:pt idx="33">
                  <c:v>3.0249999999999986</c:v>
                </c:pt>
                <c:pt idx="34">
                  <c:v>3.0625000000000053</c:v>
                </c:pt>
                <c:pt idx="35">
                  <c:v>3.1000000000000014</c:v>
                </c:pt>
                <c:pt idx="36">
                  <c:v>3.1375000000000028</c:v>
                </c:pt>
                <c:pt idx="37">
                  <c:v>3.1749999999999985</c:v>
                </c:pt>
                <c:pt idx="38">
                  <c:v>3.2125000000000057</c:v>
                </c:pt>
                <c:pt idx="39">
                  <c:v>3.2500000000000013</c:v>
                </c:pt>
                <c:pt idx="40">
                  <c:v>3.2875000000000028</c:v>
                </c:pt>
                <c:pt idx="41">
                  <c:v>3.3249999999999988</c:v>
                </c:pt>
                <c:pt idx="42">
                  <c:v>3.3625000000000056</c:v>
                </c:pt>
                <c:pt idx="43">
                  <c:v>3.4000000000000017</c:v>
                </c:pt>
                <c:pt idx="44">
                  <c:v>3.4375000000000031</c:v>
                </c:pt>
                <c:pt idx="45">
                  <c:v>3.4750000000000045</c:v>
                </c:pt>
                <c:pt idx="46">
                  <c:v>3.5125000000000002</c:v>
                </c:pt>
                <c:pt idx="47">
                  <c:v>3.5500000000000016</c:v>
                </c:pt>
                <c:pt idx="48">
                  <c:v>3.587500000000003</c:v>
                </c:pt>
                <c:pt idx="49">
                  <c:v>3.6250000000000044</c:v>
                </c:pt>
                <c:pt idx="50">
                  <c:v>3.6625000000000005</c:v>
                </c:pt>
                <c:pt idx="51">
                  <c:v>3.7000000000000131</c:v>
                </c:pt>
                <c:pt idx="52">
                  <c:v>3.7375000000000034</c:v>
                </c:pt>
                <c:pt idx="53">
                  <c:v>3.7749999999999937</c:v>
                </c:pt>
                <c:pt idx="54">
                  <c:v>3.8125000000000062</c:v>
                </c:pt>
                <c:pt idx="55">
                  <c:v>3.8500000000000076</c:v>
                </c:pt>
                <c:pt idx="56">
                  <c:v>3.887499999999998</c:v>
                </c:pt>
                <c:pt idx="57">
                  <c:v>3.9250000000000105</c:v>
                </c:pt>
                <c:pt idx="58">
                  <c:v>3.9625000000000008</c:v>
                </c:pt>
                <c:pt idx="59">
                  <c:v>4.0000000000000018</c:v>
                </c:pt>
                <c:pt idx="60">
                  <c:v>4.0000000000000018</c:v>
                </c:pt>
                <c:pt idx="61">
                  <c:v>4.0000000000000018</c:v>
                </c:pt>
                <c:pt idx="62">
                  <c:v>4.0000000000000018</c:v>
                </c:pt>
                <c:pt idx="63">
                  <c:v>4.0000000000000018</c:v>
                </c:pt>
                <c:pt idx="64">
                  <c:v>4.0000000000000018</c:v>
                </c:pt>
                <c:pt idx="65">
                  <c:v>4.0000000000000018</c:v>
                </c:pt>
                <c:pt idx="66">
                  <c:v>4.0000000000000018</c:v>
                </c:pt>
                <c:pt idx="67">
                  <c:v>4.0000000000000018</c:v>
                </c:pt>
                <c:pt idx="68">
                  <c:v>4.0000000000000018</c:v>
                </c:pt>
                <c:pt idx="69">
                  <c:v>4.0000000000000018</c:v>
                </c:pt>
                <c:pt idx="70">
                  <c:v>4.0000000000000018</c:v>
                </c:pt>
                <c:pt idx="71">
                  <c:v>4.0000000000000018</c:v>
                </c:pt>
                <c:pt idx="72">
                  <c:v>4.0000000000000018</c:v>
                </c:pt>
                <c:pt idx="73">
                  <c:v>4.0000000000000018</c:v>
                </c:pt>
                <c:pt idx="74">
                  <c:v>4.0000000000000018</c:v>
                </c:pt>
                <c:pt idx="75">
                  <c:v>4.0000000000000018</c:v>
                </c:pt>
                <c:pt idx="76">
                  <c:v>4.0000000000000018</c:v>
                </c:pt>
                <c:pt idx="77">
                  <c:v>4.0000000000000018</c:v>
                </c:pt>
                <c:pt idx="78">
                  <c:v>4.0000000000000018</c:v>
                </c:pt>
                <c:pt idx="79">
                  <c:v>4.0000000000000018</c:v>
                </c:pt>
                <c:pt idx="80">
                  <c:v>4.0000000000000018</c:v>
                </c:pt>
                <c:pt idx="81">
                  <c:v>4.0000000000000018</c:v>
                </c:pt>
                <c:pt idx="82">
                  <c:v>4.0000000000000018</c:v>
                </c:pt>
                <c:pt idx="83">
                  <c:v>4.0000000000000018</c:v>
                </c:pt>
                <c:pt idx="84">
                  <c:v>4.0000000000000018</c:v>
                </c:pt>
                <c:pt idx="85">
                  <c:v>4.0000000000000018</c:v>
                </c:pt>
                <c:pt idx="86">
                  <c:v>4.0000000000000018</c:v>
                </c:pt>
                <c:pt idx="87">
                  <c:v>4.0000000000000018</c:v>
                </c:pt>
                <c:pt idx="88">
                  <c:v>4.0000000000000018</c:v>
                </c:pt>
                <c:pt idx="89">
                  <c:v>4.0000000000000018</c:v>
                </c:pt>
                <c:pt idx="90">
                  <c:v>4.0000000000000018</c:v>
                </c:pt>
                <c:pt idx="91">
                  <c:v>4.0000000000000018</c:v>
                </c:pt>
                <c:pt idx="92">
                  <c:v>4.0000000000000018</c:v>
                </c:pt>
                <c:pt idx="93">
                  <c:v>4.0000000000000018</c:v>
                </c:pt>
                <c:pt idx="94">
                  <c:v>4.0000000000000018</c:v>
                </c:pt>
                <c:pt idx="95">
                  <c:v>4.0000000000000018</c:v>
                </c:pt>
                <c:pt idx="96">
                  <c:v>4.0000000000000018</c:v>
                </c:pt>
                <c:pt idx="97">
                  <c:v>4.0000000000000018</c:v>
                </c:pt>
                <c:pt idx="98">
                  <c:v>4.0000000000000018</c:v>
                </c:pt>
                <c:pt idx="99">
                  <c:v>4.0000000000000018</c:v>
                </c:pt>
              </c:numCache>
            </c:numRef>
          </c:yVal>
          <c:smooth val="0"/>
          <c:extLst>
            <c:ext xmlns:c16="http://schemas.microsoft.com/office/drawing/2014/chart" uri="{C3380CC4-5D6E-409C-BE32-E72D297353CC}">
              <c16:uniqueId val="{00000001-F0C0-4B71-A7EB-A921329E4A94}"/>
            </c:ext>
          </c:extLst>
        </c:ser>
        <c:ser>
          <c:idx val="2"/>
          <c:order val="2"/>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Sheet1!$A$4:$CV$4</c:f>
              <c:numCache>
                <c:formatCode>General</c:formatCode>
                <c:ptCount val="100"/>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mooth val="0"/>
          <c:extLst>
            <c:ext xmlns:c16="http://schemas.microsoft.com/office/drawing/2014/chart" uri="{C3380CC4-5D6E-409C-BE32-E72D297353CC}">
              <c16:uniqueId val="{00000002-F0C0-4B71-A7EB-A921329E4A94}"/>
            </c:ext>
          </c:extLst>
        </c:ser>
        <c:ser>
          <c:idx val="3"/>
          <c:order val="3"/>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Sheet1!$A$5:$CV$5</c:f>
              <c:numCache>
                <c:formatCode>General</c:formatCode>
                <c:ptCount val="100"/>
                <c:pt idx="0">
                  <c:v>4.5812500000000007</c:v>
                </c:pt>
                <c:pt idx="1">
                  <c:v>4.5812500000000007</c:v>
                </c:pt>
                <c:pt idx="2">
                  <c:v>4.5812500000000007</c:v>
                </c:pt>
                <c:pt idx="3">
                  <c:v>4.5812500000000007</c:v>
                </c:pt>
                <c:pt idx="4">
                  <c:v>4.5812500000000007</c:v>
                </c:pt>
                <c:pt idx="5">
                  <c:v>4.5812500000000007</c:v>
                </c:pt>
                <c:pt idx="6">
                  <c:v>4.5812500000000007</c:v>
                </c:pt>
                <c:pt idx="7">
                  <c:v>4.5812500000000007</c:v>
                </c:pt>
                <c:pt idx="8">
                  <c:v>4.5812500000000007</c:v>
                </c:pt>
                <c:pt idx="9">
                  <c:v>4.5812500000000007</c:v>
                </c:pt>
                <c:pt idx="10">
                  <c:v>4.5812500000000007</c:v>
                </c:pt>
                <c:pt idx="11">
                  <c:v>4.5812500000000007</c:v>
                </c:pt>
                <c:pt idx="12">
                  <c:v>4.5812500000000007</c:v>
                </c:pt>
                <c:pt idx="13">
                  <c:v>4.5812500000000007</c:v>
                </c:pt>
                <c:pt idx="14">
                  <c:v>4.5812500000000007</c:v>
                </c:pt>
                <c:pt idx="15">
                  <c:v>4.5812500000000007</c:v>
                </c:pt>
                <c:pt idx="16">
                  <c:v>4.5812500000000007</c:v>
                </c:pt>
                <c:pt idx="17">
                  <c:v>4.5812500000000007</c:v>
                </c:pt>
                <c:pt idx="18">
                  <c:v>4.5812500000000007</c:v>
                </c:pt>
                <c:pt idx="19">
                  <c:v>4.5812500000000007</c:v>
                </c:pt>
                <c:pt idx="20">
                  <c:v>3.1406875000000007</c:v>
                </c:pt>
                <c:pt idx="21">
                  <c:v>3.1995625000000008</c:v>
                </c:pt>
                <c:pt idx="22">
                  <c:v>3.2578750000000003</c:v>
                </c:pt>
                <c:pt idx="23">
                  <c:v>3.3156250000000007</c:v>
                </c:pt>
                <c:pt idx="24">
                  <c:v>3.3728125000000007</c:v>
                </c:pt>
                <c:pt idx="25">
                  <c:v>3.429437500000001</c:v>
                </c:pt>
                <c:pt idx="26">
                  <c:v>3.4855000000000005</c:v>
                </c:pt>
                <c:pt idx="27">
                  <c:v>3.5410000000000013</c:v>
                </c:pt>
                <c:pt idx="28">
                  <c:v>3.5959374999999993</c:v>
                </c:pt>
                <c:pt idx="29">
                  <c:v>3.6503125000000041</c:v>
                </c:pt>
                <c:pt idx="30">
                  <c:v>3.7041249999999999</c:v>
                </c:pt>
                <c:pt idx="31">
                  <c:v>3.7573750000000059</c:v>
                </c:pt>
                <c:pt idx="32">
                  <c:v>3.8100625000000021</c:v>
                </c:pt>
                <c:pt idx="33">
                  <c:v>3.8621874999999979</c:v>
                </c:pt>
                <c:pt idx="34">
                  <c:v>3.9137500000000047</c:v>
                </c:pt>
                <c:pt idx="35">
                  <c:v>3.9647500000000009</c:v>
                </c:pt>
                <c:pt idx="36">
                  <c:v>4.0151875000000024</c:v>
                </c:pt>
                <c:pt idx="37">
                  <c:v>4.065062499999998</c:v>
                </c:pt>
                <c:pt idx="38">
                  <c:v>4.1143750000000052</c:v>
                </c:pt>
                <c:pt idx="39">
                  <c:v>4.1631250000000009</c:v>
                </c:pt>
                <c:pt idx="40">
                  <c:v>4.2113125000000027</c:v>
                </c:pt>
                <c:pt idx="41">
                  <c:v>4.2589374999999983</c:v>
                </c:pt>
                <c:pt idx="42">
                  <c:v>4.3060000000000054</c:v>
                </c:pt>
                <c:pt idx="43">
                  <c:v>4.3525000000000009</c:v>
                </c:pt>
                <c:pt idx="44">
                  <c:v>4.3984375000000027</c:v>
                </c:pt>
                <c:pt idx="45">
                  <c:v>4.4438125000000035</c:v>
                </c:pt>
                <c:pt idx="46">
                  <c:v>4.4886249999999999</c:v>
                </c:pt>
                <c:pt idx="47">
                  <c:v>4.5328750000000015</c:v>
                </c:pt>
                <c:pt idx="48">
                  <c:v>4.5765625000000023</c:v>
                </c:pt>
                <c:pt idx="49">
                  <c:v>4.6196875000000039</c:v>
                </c:pt>
                <c:pt idx="50">
                  <c:v>4.6622499999999993</c:v>
                </c:pt>
                <c:pt idx="51">
                  <c:v>4.7042500000000125</c:v>
                </c:pt>
                <c:pt idx="52">
                  <c:v>4.7456875000000025</c:v>
                </c:pt>
                <c:pt idx="53">
                  <c:v>4.7865624999999934</c:v>
                </c:pt>
                <c:pt idx="54">
                  <c:v>4.8268750000000056</c:v>
                </c:pt>
                <c:pt idx="55">
                  <c:v>4.8666250000000071</c:v>
                </c:pt>
                <c:pt idx="56">
                  <c:v>4.905812499999997</c:v>
                </c:pt>
                <c:pt idx="57">
                  <c:v>4.94443750000001</c:v>
                </c:pt>
                <c:pt idx="58">
                  <c:v>4.9824999999999999</c:v>
                </c:pt>
                <c:pt idx="59">
                  <c:v>5.0200000000000014</c:v>
                </c:pt>
                <c:pt idx="60">
                  <c:v>5.0200000000000014</c:v>
                </c:pt>
                <c:pt idx="61">
                  <c:v>5.0200000000000014</c:v>
                </c:pt>
                <c:pt idx="62">
                  <c:v>5.0200000000000014</c:v>
                </c:pt>
                <c:pt idx="63">
                  <c:v>5.0200000000000014</c:v>
                </c:pt>
                <c:pt idx="64">
                  <c:v>5.0200000000000014</c:v>
                </c:pt>
                <c:pt idx="65">
                  <c:v>5.0200000000000014</c:v>
                </c:pt>
                <c:pt idx="66">
                  <c:v>5.0200000000000014</c:v>
                </c:pt>
                <c:pt idx="67">
                  <c:v>5.0200000000000014</c:v>
                </c:pt>
                <c:pt idx="68">
                  <c:v>5.0200000000000014</c:v>
                </c:pt>
                <c:pt idx="69">
                  <c:v>5.0200000000000014</c:v>
                </c:pt>
                <c:pt idx="70">
                  <c:v>5.0200000000000014</c:v>
                </c:pt>
                <c:pt idx="71">
                  <c:v>5.0200000000000014</c:v>
                </c:pt>
                <c:pt idx="72">
                  <c:v>5.0200000000000014</c:v>
                </c:pt>
                <c:pt idx="73">
                  <c:v>5.0200000000000014</c:v>
                </c:pt>
                <c:pt idx="74">
                  <c:v>5.0200000000000014</c:v>
                </c:pt>
                <c:pt idx="75">
                  <c:v>5.0200000000000014</c:v>
                </c:pt>
                <c:pt idx="76">
                  <c:v>5.0200000000000014</c:v>
                </c:pt>
                <c:pt idx="77">
                  <c:v>5.0200000000000014</c:v>
                </c:pt>
                <c:pt idx="78">
                  <c:v>5.0200000000000014</c:v>
                </c:pt>
                <c:pt idx="79">
                  <c:v>5.0200000000000014</c:v>
                </c:pt>
                <c:pt idx="80">
                  <c:v>5.0200000000000014</c:v>
                </c:pt>
                <c:pt idx="81">
                  <c:v>5.0200000000000014</c:v>
                </c:pt>
                <c:pt idx="82">
                  <c:v>5.0200000000000014</c:v>
                </c:pt>
                <c:pt idx="83">
                  <c:v>5.0200000000000014</c:v>
                </c:pt>
                <c:pt idx="84">
                  <c:v>5.0200000000000014</c:v>
                </c:pt>
                <c:pt idx="85">
                  <c:v>5.0200000000000014</c:v>
                </c:pt>
                <c:pt idx="86">
                  <c:v>5.0200000000000014</c:v>
                </c:pt>
                <c:pt idx="87">
                  <c:v>5.0200000000000014</c:v>
                </c:pt>
                <c:pt idx="88">
                  <c:v>5.0200000000000014</c:v>
                </c:pt>
                <c:pt idx="89">
                  <c:v>5.0200000000000014</c:v>
                </c:pt>
                <c:pt idx="90">
                  <c:v>5.0200000000000014</c:v>
                </c:pt>
                <c:pt idx="91">
                  <c:v>5.0200000000000014</c:v>
                </c:pt>
                <c:pt idx="92">
                  <c:v>5.0200000000000014</c:v>
                </c:pt>
                <c:pt idx="93">
                  <c:v>5.0200000000000014</c:v>
                </c:pt>
                <c:pt idx="94">
                  <c:v>5.0200000000000014</c:v>
                </c:pt>
                <c:pt idx="95">
                  <c:v>5.0200000000000014</c:v>
                </c:pt>
                <c:pt idx="96">
                  <c:v>5.0200000000000014</c:v>
                </c:pt>
                <c:pt idx="97">
                  <c:v>5.0200000000000014</c:v>
                </c:pt>
                <c:pt idx="98">
                  <c:v>5.0200000000000014</c:v>
                </c:pt>
                <c:pt idx="99">
                  <c:v>5.0200000000000014</c:v>
                </c:pt>
              </c:numCache>
            </c:numRef>
          </c:yVal>
          <c:smooth val="0"/>
          <c:extLst>
            <c:ext xmlns:c16="http://schemas.microsoft.com/office/drawing/2014/chart" uri="{C3380CC4-5D6E-409C-BE32-E72D297353CC}">
              <c16:uniqueId val="{00000003-F0C0-4B71-A7EB-A921329E4A94}"/>
            </c:ext>
          </c:extLst>
        </c:ser>
        <c:dLbls>
          <c:showLegendKey val="0"/>
          <c:showVal val="0"/>
          <c:showCatName val="0"/>
          <c:showSerName val="0"/>
          <c:showPercent val="0"/>
          <c:showBubbleSize val="0"/>
        </c:dLbls>
        <c:axId val="56500160"/>
        <c:axId val="1"/>
      </c:scatterChart>
      <c:valAx>
        <c:axId val="56500160"/>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0"/>
          <c:min val="0"/>
        </c:scaling>
        <c:delete val="1"/>
        <c:axPos val="l"/>
        <c:numFmt formatCode="General" sourceLinked="1"/>
        <c:majorTickMark val="out"/>
        <c:minorTickMark val="none"/>
        <c:tickLblPos val="nextTo"/>
        <c:crossAx val="56500160"/>
        <c:crosses val="min"/>
        <c:crossBetween val="midCat"/>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373338397265473E-2"/>
          <c:y val="3.1476997578692496E-2"/>
          <c:w val="0.90125332320546903"/>
          <c:h val="0.8704600484261501"/>
        </c:manualLayout>
      </c:layout>
      <c:scatterChart>
        <c:scatterStyle val="lineMarker"/>
        <c:varyColors val="0"/>
        <c:ser>
          <c:idx val="0"/>
          <c:order val="0"/>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38.749999999999979</c:v>
                </c:pt>
                <c:pt idx="1">
                  <c:v>38.749999999999979</c:v>
                </c:pt>
                <c:pt idx="2">
                  <c:v>38.749999999999979</c:v>
                </c:pt>
                <c:pt idx="3">
                  <c:v>38.749999999999979</c:v>
                </c:pt>
                <c:pt idx="4">
                  <c:v>38.749999999999979</c:v>
                </c:pt>
                <c:pt idx="5">
                  <c:v>38.749999999999979</c:v>
                </c:pt>
                <c:pt idx="6">
                  <c:v>38.749999999999979</c:v>
                </c:pt>
                <c:pt idx="7">
                  <c:v>38.749999999999979</c:v>
                </c:pt>
                <c:pt idx="8">
                  <c:v>38.749999999999979</c:v>
                </c:pt>
                <c:pt idx="9">
                  <c:v>38.749999999999979</c:v>
                </c:pt>
                <c:pt idx="10">
                  <c:v>38.749999999999979</c:v>
                </c:pt>
                <c:pt idx="11">
                  <c:v>38.749999999999979</c:v>
                </c:pt>
                <c:pt idx="12">
                  <c:v>38.749999999999979</c:v>
                </c:pt>
                <c:pt idx="13">
                  <c:v>38.749999999999979</c:v>
                </c:pt>
                <c:pt idx="14">
                  <c:v>38.749999999999979</c:v>
                </c:pt>
                <c:pt idx="15">
                  <c:v>38.749999999999979</c:v>
                </c:pt>
                <c:pt idx="16">
                  <c:v>38.749999999999979</c:v>
                </c:pt>
                <c:pt idx="17">
                  <c:v>38.749999999999979</c:v>
                </c:pt>
                <c:pt idx="18">
                  <c:v>38.749999999999979</c:v>
                </c:pt>
                <c:pt idx="19">
                  <c:v>38.749999999999979</c:v>
                </c:pt>
                <c:pt idx="20">
                  <c:v>40.212499999999977</c:v>
                </c:pt>
                <c:pt idx="21">
                  <c:v>41.637499999999974</c:v>
                </c:pt>
                <c:pt idx="22">
                  <c:v>43.024999999999977</c:v>
                </c:pt>
                <c:pt idx="23">
                  <c:v>44.374999999999979</c:v>
                </c:pt>
                <c:pt idx="24">
                  <c:v>45.687499999999979</c:v>
                </c:pt>
                <c:pt idx="25">
                  <c:v>46.962499999999977</c:v>
                </c:pt>
                <c:pt idx="26">
                  <c:v>48.199999999999974</c:v>
                </c:pt>
                <c:pt idx="27">
                  <c:v>49.399999999999977</c:v>
                </c:pt>
                <c:pt idx="28">
                  <c:v>50.562499999999979</c:v>
                </c:pt>
                <c:pt idx="29">
                  <c:v>51.687499999999972</c:v>
                </c:pt>
                <c:pt idx="30">
                  <c:v>52.77499999999997</c:v>
                </c:pt>
                <c:pt idx="31">
                  <c:v>53.824999999999967</c:v>
                </c:pt>
                <c:pt idx="32">
                  <c:v>54.83749999999997</c:v>
                </c:pt>
                <c:pt idx="33">
                  <c:v>55.812499999999979</c:v>
                </c:pt>
                <c:pt idx="34">
                  <c:v>56.749999999999964</c:v>
                </c:pt>
                <c:pt idx="35">
                  <c:v>57.64999999999997</c:v>
                </c:pt>
                <c:pt idx="36">
                  <c:v>58.512499999999967</c:v>
                </c:pt>
                <c:pt idx="37">
                  <c:v>59.337499999999977</c:v>
                </c:pt>
                <c:pt idx="38">
                  <c:v>60.124999999999964</c:v>
                </c:pt>
                <c:pt idx="39">
                  <c:v>60.874999999999972</c:v>
                </c:pt>
                <c:pt idx="40">
                  <c:v>61.58749999999997</c:v>
                </c:pt>
                <c:pt idx="41">
                  <c:v>62.262499999999974</c:v>
                </c:pt>
                <c:pt idx="42">
                  <c:v>62.89999999999997</c:v>
                </c:pt>
                <c:pt idx="43">
                  <c:v>63.499999999999964</c:v>
                </c:pt>
                <c:pt idx="44">
                  <c:v>64.062499999999972</c:v>
                </c:pt>
                <c:pt idx="45">
                  <c:v>64.587499999999963</c:v>
                </c:pt>
                <c:pt idx="46">
                  <c:v>65.074999999999974</c:v>
                </c:pt>
                <c:pt idx="47">
                  <c:v>65.524999999999963</c:v>
                </c:pt>
                <c:pt idx="48">
                  <c:v>65.937499999999957</c:v>
                </c:pt>
                <c:pt idx="49">
                  <c:v>66.312499999999957</c:v>
                </c:pt>
                <c:pt idx="50">
                  <c:v>66.649999999999963</c:v>
                </c:pt>
                <c:pt idx="51">
                  <c:v>66.94999999999996</c:v>
                </c:pt>
                <c:pt idx="52">
                  <c:v>67.212499999999949</c:v>
                </c:pt>
                <c:pt idx="53">
                  <c:v>67.437499999999957</c:v>
                </c:pt>
                <c:pt idx="54">
                  <c:v>67.624999999999957</c:v>
                </c:pt>
                <c:pt idx="55">
                  <c:v>67.774999999999949</c:v>
                </c:pt>
                <c:pt idx="56">
                  <c:v>67.88749999999996</c:v>
                </c:pt>
                <c:pt idx="57">
                  <c:v>67.962499999999949</c:v>
                </c:pt>
                <c:pt idx="58">
                  <c:v>67.999999999999943</c:v>
                </c:pt>
                <c:pt idx="59">
                  <c:v>67.999999999999943</c:v>
                </c:pt>
                <c:pt idx="60">
                  <c:v>67.999999999999943</c:v>
                </c:pt>
                <c:pt idx="61">
                  <c:v>67.999999999999943</c:v>
                </c:pt>
                <c:pt idx="62">
                  <c:v>67.999999999999943</c:v>
                </c:pt>
                <c:pt idx="63">
                  <c:v>67.999999999999943</c:v>
                </c:pt>
                <c:pt idx="64">
                  <c:v>67.999999999999943</c:v>
                </c:pt>
                <c:pt idx="65">
                  <c:v>67.999999999999943</c:v>
                </c:pt>
                <c:pt idx="66">
                  <c:v>67.999999999999943</c:v>
                </c:pt>
                <c:pt idx="67">
                  <c:v>67.999999999999943</c:v>
                </c:pt>
                <c:pt idx="68">
                  <c:v>67.999999999999943</c:v>
                </c:pt>
                <c:pt idx="69">
                  <c:v>67.999999999999943</c:v>
                </c:pt>
                <c:pt idx="70">
                  <c:v>67.999999999999943</c:v>
                </c:pt>
                <c:pt idx="71">
                  <c:v>67.999999999999943</c:v>
                </c:pt>
                <c:pt idx="72">
                  <c:v>67.999999999999943</c:v>
                </c:pt>
                <c:pt idx="73">
                  <c:v>67.999999999999943</c:v>
                </c:pt>
                <c:pt idx="74">
                  <c:v>67.999999999999943</c:v>
                </c:pt>
                <c:pt idx="75">
                  <c:v>67.999999999999943</c:v>
                </c:pt>
                <c:pt idx="76">
                  <c:v>67.999999999999943</c:v>
                </c:pt>
                <c:pt idx="77">
                  <c:v>67.999999999999943</c:v>
                </c:pt>
                <c:pt idx="78">
                  <c:v>67.999999999999943</c:v>
                </c:pt>
                <c:pt idx="79">
                  <c:v>67.999999999999943</c:v>
                </c:pt>
                <c:pt idx="80">
                  <c:v>67.999999999999943</c:v>
                </c:pt>
                <c:pt idx="81">
                  <c:v>67.999999999999943</c:v>
                </c:pt>
                <c:pt idx="82">
                  <c:v>67.999999999999943</c:v>
                </c:pt>
                <c:pt idx="83">
                  <c:v>67.999999999999943</c:v>
                </c:pt>
                <c:pt idx="84">
                  <c:v>67.999999999999943</c:v>
                </c:pt>
                <c:pt idx="85">
                  <c:v>67.999999999999943</c:v>
                </c:pt>
                <c:pt idx="86">
                  <c:v>67.999999999999943</c:v>
                </c:pt>
                <c:pt idx="87">
                  <c:v>67.999999999999943</c:v>
                </c:pt>
                <c:pt idx="88">
                  <c:v>67.999999999999943</c:v>
                </c:pt>
                <c:pt idx="89">
                  <c:v>67.999999999999943</c:v>
                </c:pt>
                <c:pt idx="90">
                  <c:v>67.999999999999943</c:v>
                </c:pt>
                <c:pt idx="91">
                  <c:v>67.999999999999943</c:v>
                </c:pt>
                <c:pt idx="92">
                  <c:v>67.999999999999943</c:v>
                </c:pt>
                <c:pt idx="93">
                  <c:v>67.999999999999943</c:v>
                </c:pt>
                <c:pt idx="94">
                  <c:v>67.999999999999943</c:v>
                </c:pt>
                <c:pt idx="95">
                  <c:v>67.999999999999943</c:v>
                </c:pt>
                <c:pt idx="96">
                  <c:v>67.999999999999943</c:v>
                </c:pt>
                <c:pt idx="97">
                  <c:v>67.999999999999943</c:v>
                </c:pt>
                <c:pt idx="98">
                  <c:v>67.999999999999943</c:v>
                </c:pt>
                <c:pt idx="99">
                  <c:v>67.999999999999943</c:v>
                </c:pt>
              </c:numCache>
            </c:numRef>
          </c:yVal>
          <c:smooth val="0"/>
          <c:extLst>
            <c:ext xmlns:c16="http://schemas.microsoft.com/office/drawing/2014/chart" uri="{C3380CC4-5D6E-409C-BE32-E72D297353CC}">
              <c16:uniqueId val="{00000000-C5A3-4C9E-AEDD-F70821571D50}"/>
            </c:ext>
          </c:extLst>
        </c:ser>
        <c:dLbls>
          <c:showLegendKey val="0"/>
          <c:showVal val="0"/>
          <c:showCatName val="0"/>
          <c:showSerName val="0"/>
          <c:showPercent val="0"/>
          <c:showBubbleSize val="0"/>
        </c:dLbls>
        <c:axId val="1184631471"/>
        <c:axId val="1"/>
      </c:scatterChart>
      <c:valAx>
        <c:axId val="1184631471"/>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85"/>
          <c:min val="0"/>
        </c:scaling>
        <c:delete val="1"/>
        <c:axPos val="l"/>
        <c:numFmt formatCode="General" sourceLinked="1"/>
        <c:majorTickMark val="out"/>
        <c:minorTickMark val="none"/>
        <c:tickLblPos val="nextTo"/>
        <c:crossAx val="1184631471"/>
        <c:crosses val="min"/>
        <c:crossBetween val="midCat"/>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25637181409293E-2"/>
          <c:y val="2.9731275014293884E-2"/>
          <c:w val="0.90254872563718136"/>
          <c:h val="0.87764436821040592"/>
        </c:manualLayout>
      </c:layout>
      <c:scatterChart>
        <c:scatterStyle val="lineMarker"/>
        <c:varyColors val="0"/>
        <c:ser>
          <c:idx val="0"/>
          <c:order val="0"/>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1.0199999999999991</c:v>
                </c:pt>
                <c:pt idx="1">
                  <c:v>1.0199999999999991</c:v>
                </c:pt>
                <c:pt idx="2">
                  <c:v>1.0199999999999991</c:v>
                </c:pt>
                <c:pt idx="3">
                  <c:v>1.0199999999999991</c:v>
                </c:pt>
                <c:pt idx="4">
                  <c:v>1.0199999999999991</c:v>
                </c:pt>
                <c:pt idx="5">
                  <c:v>1.0199999999999991</c:v>
                </c:pt>
                <c:pt idx="6">
                  <c:v>1.0199999999999991</c:v>
                </c:pt>
                <c:pt idx="7">
                  <c:v>1.0199999999999991</c:v>
                </c:pt>
                <c:pt idx="8">
                  <c:v>1.0199999999999991</c:v>
                </c:pt>
                <c:pt idx="9">
                  <c:v>1.0199999999999991</c:v>
                </c:pt>
                <c:pt idx="10">
                  <c:v>1.0199999999999991</c:v>
                </c:pt>
                <c:pt idx="11">
                  <c:v>1.0199999999999991</c:v>
                </c:pt>
                <c:pt idx="12">
                  <c:v>1.0199999999999991</c:v>
                </c:pt>
                <c:pt idx="13">
                  <c:v>1.0199999999999991</c:v>
                </c:pt>
                <c:pt idx="14">
                  <c:v>1.0199999999999991</c:v>
                </c:pt>
                <c:pt idx="15">
                  <c:v>1.0199999999999991</c:v>
                </c:pt>
                <c:pt idx="16">
                  <c:v>1.0199999999999991</c:v>
                </c:pt>
                <c:pt idx="17">
                  <c:v>1.0199999999999991</c:v>
                </c:pt>
                <c:pt idx="18">
                  <c:v>1.0199999999999991</c:v>
                </c:pt>
                <c:pt idx="19">
                  <c:v>1.0199999999999991</c:v>
                </c:pt>
                <c:pt idx="20">
                  <c:v>1.0199999999999991</c:v>
                </c:pt>
                <c:pt idx="21">
                  <c:v>0.99806249999999908</c:v>
                </c:pt>
                <c:pt idx="22">
                  <c:v>0.97668749999999926</c:v>
                </c:pt>
                <c:pt idx="23">
                  <c:v>0.95587499999999925</c:v>
                </c:pt>
                <c:pt idx="24">
                  <c:v>0.93562499999999926</c:v>
                </c:pt>
                <c:pt idx="25">
                  <c:v>0.91593749999999918</c:v>
                </c:pt>
                <c:pt idx="26">
                  <c:v>0.89681249999999912</c:v>
                </c:pt>
                <c:pt idx="27">
                  <c:v>0.8782499999999992</c:v>
                </c:pt>
                <c:pt idx="28">
                  <c:v>0.86024999999999918</c:v>
                </c:pt>
                <c:pt idx="29">
                  <c:v>0.8428124999999993</c:v>
                </c:pt>
                <c:pt idx="30">
                  <c:v>0.82593749999999921</c:v>
                </c:pt>
                <c:pt idx="31">
                  <c:v>0.80962499999999926</c:v>
                </c:pt>
                <c:pt idx="32">
                  <c:v>0.79387499999999922</c:v>
                </c:pt>
                <c:pt idx="33">
                  <c:v>0.77868749999999931</c:v>
                </c:pt>
                <c:pt idx="34">
                  <c:v>0.76406249999999942</c:v>
                </c:pt>
                <c:pt idx="35">
                  <c:v>0.74999999999999933</c:v>
                </c:pt>
                <c:pt idx="36">
                  <c:v>0.73649999999999938</c:v>
                </c:pt>
                <c:pt idx="37">
                  <c:v>0.72356249999999933</c:v>
                </c:pt>
                <c:pt idx="38">
                  <c:v>0.71118749999999931</c:v>
                </c:pt>
                <c:pt idx="39">
                  <c:v>0.69937499999999941</c:v>
                </c:pt>
                <c:pt idx="40">
                  <c:v>0.68812499999999943</c:v>
                </c:pt>
                <c:pt idx="41">
                  <c:v>0.67743749999999936</c:v>
                </c:pt>
                <c:pt idx="42">
                  <c:v>0.66731249999999942</c:v>
                </c:pt>
                <c:pt idx="43">
                  <c:v>0.65774999999999939</c:v>
                </c:pt>
                <c:pt idx="44">
                  <c:v>0.64874999999999938</c:v>
                </c:pt>
                <c:pt idx="45">
                  <c:v>0.6403124999999994</c:v>
                </c:pt>
                <c:pt idx="46">
                  <c:v>0.63243749999999943</c:v>
                </c:pt>
                <c:pt idx="47">
                  <c:v>0.62512499999999949</c:v>
                </c:pt>
                <c:pt idx="48">
                  <c:v>0.61837499999999945</c:v>
                </c:pt>
                <c:pt idx="49">
                  <c:v>0.61218749999999955</c:v>
                </c:pt>
                <c:pt idx="50">
                  <c:v>0.60656249999999956</c:v>
                </c:pt>
                <c:pt idx="51">
                  <c:v>0.60149999999999948</c:v>
                </c:pt>
                <c:pt idx="52">
                  <c:v>0.59699999999999953</c:v>
                </c:pt>
                <c:pt idx="53">
                  <c:v>0.59306249999999949</c:v>
                </c:pt>
                <c:pt idx="54">
                  <c:v>0.58968749999999959</c:v>
                </c:pt>
                <c:pt idx="55">
                  <c:v>0.58687499999999959</c:v>
                </c:pt>
                <c:pt idx="56">
                  <c:v>0.58462499999999962</c:v>
                </c:pt>
                <c:pt idx="57">
                  <c:v>0.58293749999999955</c:v>
                </c:pt>
                <c:pt idx="58">
                  <c:v>0.58181249999999962</c:v>
                </c:pt>
                <c:pt idx="59">
                  <c:v>0.5812499999999996</c:v>
                </c:pt>
                <c:pt idx="60">
                  <c:v>0.5812499999999996</c:v>
                </c:pt>
                <c:pt idx="61">
                  <c:v>0.5812499999999996</c:v>
                </c:pt>
                <c:pt idx="62">
                  <c:v>0.5812499999999996</c:v>
                </c:pt>
                <c:pt idx="63">
                  <c:v>0.5812499999999996</c:v>
                </c:pt>
                <c:pt idx="64">
                  <c:v>0.5812499999999996</c:v>
                </c:pt>
                <c:pt idx="65">
                  <c:v>0.5812499999999996</c:v>
                </c:pt>
                <c:pt idx="66">
                  <c:v>0.5812499999999996</c:v>
                </c:pt>
                <c:pt idx="67">
                  <c:v>0.5812499999999996</c:v>
                </c:pt>
                <c:pt idx="68">
                  <c:v>0.5812499999999996</c:v>
                </c:pt>
                <c:pt idx="69">
                  <c:v>0.5812499999999996</c:v>
                </c:pt>
                <c:pt idx="70">
                  <c:v>0.5812499999999996</c:v>
                </c:pt>
                <c:pt idx="71">
                  <c:v>0.5812499999999996</c:v>
                </c:pt>
                <c:pt idx="72">
                  <c:v>0.5812499999999996</c:v>
                </c:pt>
                <c:pt idx="73">
                  <c:v>0.5812499999999996</c:v>
                </c:pt>
                <c:pt idx="74">
                  <c:v>0.5812499999999996</c:v>
                </c:pt>
                <c:pt idx="75">
                  <c:v>0.5812499999999996</c:v>
                </c:pt>
                <c:pt idx="76">
                  <c:v>0.5812499999999996</c:v>
                </c:pt>
                <c:pt idx="77">
                  <c:v>0.5812499999999996</c:v>
                </c:pt>
                <c:pt idx="78">
                  <c:v>0.5812499999999996</c:v>
                </c:pt>
                <c:pt idx="79">
                  <c:v>0.5812499999999996</c:v>
                </c:pt>
                <c:pt idx="80">
                  <c:v>0.5812499999999996</c:v>
                </c:pt>
                <c:pt idx="81">
                  <c:v>0.5812499999999996</c:v>
                </c:pt>
                <c:pt idx="82">
                  <c:v>0.5812499999999996</c:v>
                </c:pt>
                <c:pt idx="83">
                  <c:v>0.5812499999999996</c:v>
                </c:pt>
                <c:pt idx="84">
                  <c:v>0.5812499999999996</c:v>
                </c:pt>
                <c:pt idx="85">
                  <c:v>0.5812499999999996</c:v>
                </c:pt>
                <c:pt idx="86">
                  <c:v>0.5812499999999996</c:v>
                </c:pt>
                <c:pt idx="87">
                  <c:v>0.5812499999999996</c:v>
                </c:pt>
                <c:pt idx="88">
                  <c:v>0.5812499999999996</c:v>
                </c:pt>
                <c:pt idx="89">
                  <c:v>0.5812499999999996</c:v>
                </c:pt>
                <c:pt idx="90">
                  <c:v>0.5812499999999996</c:v>
                </c:pt>
                <c:pt idx="91">
                  <c:v>0.5812499999999996</c:v>
                </c:pt>
                <c:pt idx="92">
                  <c:v>0.5812499999999996</c:v>
                </c:pt>
                <c:pt idx="93">
                  <c:v>0.5812499999999996</c:v>
                </c:pt>
                <c:pt idx="94">
                  <c:v>0.5812499999999996</c:v>
                </c:pt>
                <c:pt idx="95">
                  <c:v>0.5812499999999996</c:v>
                </c:pt>
                <c:pt idx="96">
                  <c:v>0.5812499999999996</c:v>
                </c:pt>
                <c:pt idx="97">
                  <c:v>0.5812499999999996</c:v>
                </c:pt>
                <c:pt idx="98">
                  <c:v>0.5812499999999996</c:v>
                </c:pt>
                <c:pt idx="99">
                  <c:v>0.5812499999999996</c:v>
                </c:pt>
              </c:numCache>
            </c:numRef>
          </c:yVal>
          <c:smooth val="0"/>
          <c:extLst>
            <c:ext xmlns:c16="http://schemas.microsoft.com/office/drawing/2014/chart" uri="{C3380CC4-5D6E-409C-BE32-E72D297353CC}">
              <c16:uniqueId val="{00000000-815F-4E84-9F08-79C340EA378B}"/>
            </c:ext>
          </c:extLst>
        </c:ser>
        <c:ser>
          <c:idx val="1"/>
          <c:order val="1"/>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Sheet1!$A$3:$CV$3</c:f>
              <c:numCache>
                <c:formatCode>General</c:formatCode>
                <c:ptCount val="100"/>
                <c:pt idx="0">
                  <c:v>4.0000000000000027</c:v>
                </c:pt>
                <c:pt idx="1">
                  <c:v>4.0000000000000027</c:v>
                </c:pt>
                <c:pt idx="2">
                  <c:v>4.0000000000000027</c:v>
                </c:pt>
                <c:pt idx="3">
                  <c:v>4.0000000000000027</c:v>
                </c:pt>
                <c:pt idx="4">
                  <c:v>4.0000000000000027</c:v>
                </c:pt>
                <c:pt idx="5">
                  <c:v>4.0000000000000027</c:v>
                </c:pt>
                <c:pt idx="6">
                  <c:v>4.0000000000000027</c:v>
                </c:pt>
                <c:pt idx="7">
                  <c:v>4.0000000000000027</c:v>
                </c:pt>
                <c:pt idx="8">
                  <c:v>4.0000000000000027</c:v>
                </c:pt>
                <c:pt idx="9">
                  <c:v>4.0000000000000027</c:v>
                </c:pt>
                <c:pt idx="10">
                  <c:v>4.0000000000000027</c:v>
                </c:pt>
                <c:pt idx="11">
                  <c:v>4.0000000000000027</c:v>
                </c:pt>
                <c:pt idx="12">
                  <c:v>4.0000000000000027</c:v>
                </c:pt>
                <c:pt idx="13">
                  <c:v>4.0000000000000027</c:v>
                </c:pt>
                <c:pt idx="14">
                  <c:v>4.0000000000000027</c:v>
                </c:pt>
                <c:pt idx="15">
                  <c:v>4.0000000000000027</c:v>
                </c:pt>
                <c:pt idx="16">
                  <c:v>4.0000000000000027</c:v>
                </c:pt>
                <c:pt idx="17">
                  <c:v>4.0000000000000027</c:v>
                </c:pt>
                <c:pt idx="18">
                  <c:v>4.0000000000000027</c:v>
                </c:pt>
                <c:pt idx="19">
                  <c:v>4.0000000000000027</c:v>
                </c:pt>
                <c:pt idx="20">
                  <c:v>3.962500000000003</c:v>
                </c:pt>
                <c:pt idx="21">
                  <c:v>3.9250000000000029</c:v>
                </c:pt>
                <c:pt idx="22">
                  <c:v>3.8875000000000028</c:v>
                </c:pt>
                <c:pt idx="23">
                  <c:v>3.8500000000000028</c:v>
                </c:pt>
                <c:pt idx="24">
                  <c:v>3.8125000000000027</c:v>
                </c:pt>
                <c:pt idx="25">
                  <c:v>3.7750000000000026</c:v>
                </c:pt>
                <c:pt idx="26">
                  <c:v>3.7375000000000025</c:v>
                </c:pt>
                <c:pt idx="27">
                  <c:v>3.7000000000000024</c:v>
                </c:pt>
                <c:pt idx="28">
                  <c:v>3.6625000000000028</c:v>
                </c:pt>
                <c:pt idx="29">
                  <c:v>3.6250000000000027</c:v>
                </c:pt>
                <c:pt idx="30">
                  <c:v>3.5875000000000026</c:v>
                </c:pt>
                <c:pt idx="31">
                  <c:v>3.5500000000000025</c:v>
                </c:pt>
                <c:pt idx="32">
                  <c:v>3.5125000000000024</c:v>
                </c:pt>
                <c:pt idx="33">
                  <c:v>3.4750000000000023</c:v>
                </c:pt>
                <c:pt idx="34">
                  <c:v>3.4375000000000022</c:v>
                </c:pt>
                <c:pt idx="35">
                  <c:v>3.4000000000000021</c:v>
                </c:pt>
                <c:pt idx="36">
                  <c:v>3.3625000000000025</c:v>
                </c:pt>
                <c:pt idx="37">
                  <c:v>3.3250000000000024</c:v>
                </c:pt>
                <c:pt idx="38">
                  <c:v>3.2875000000000023</c:v>
                </c:pt>
                <c:pt idx="39">
                  <c:v>3.2500000000000022</c:v>
                </c:pt>
                <c:pt idx="40">
                  <c:v>3.2125000000000021</c:v>
                </c:pt>
                <c:pt idx="41">
                  <c:v>3.175000000000002</c:v>
                </c:pt>
                <c:pt idx="42">
                  <c:v>3.137500000000002</c:v>
                </c:pt>
                <c:pt idx="43">
                  <c:v>3.1000000000000019</c:v>
                </c:pt>
                <c:pt idx="44">
                  <c:v>3.0625000000000022</c:v>
                </c:pt>
                <c:pt idx="45">
                  <c:v>3.0250000000000021</c:v>
                </c:pt>
                <c:pt idx="46">
                  <c:v>2.987500000000002</c:v>
                </c:pt>
                <c:pt idx="47">
                  <c:v>2.950000000000002</c:v>
                </c:pt>
                <c:pt idx="48">
                  <c:v>2.9125000000000019</c:v>
                </c:pt>
                <c:pt idx="49">
                  <c:v>2.8750000000000018</c:v>
                </c:pt>
                <c:pt idx="50">
                  <c:v>2.8375000000000017</c:v>
                </c:pt>
                <c:pt idx="51">
                  <c:v>2.8000000000000016</c:v>
                </c:pt>
                <c:pt idx="52">
                  <c:v>2.762500000000002</c:v>
                </c:pt>
                <c:pt idx="53">
                  <c:v>2.7250000000000019</c:v>
                </c:pt>
                <c:pt idx="54">
                  <c:v>2.6875000000000018</c:v>
                </c:pt>
                <c:pt idx="55">
                  <c:v>2.6500000000000017</c:v>
                </c:pt>
                <c:pt idx="56">
                  <c:v>2.6125000000000016</c:v>
                </c:pt>
                <c:pt idx="57">
                  <c:v>2.5750000000000015</c:v>
                </c:pt>
                <c:pt idx="58">
                  <c:v>2.5375000000000014</c:v>
                </c:pt>
                <c:pt idx="59">
                  <c:v>2.5000000000000013</c:v>
                </c:pt>
                <c:pt idx="60">
                  <c:v>2.5000000000000013</c:v>
                </c:pt>
                <c:pt idx="61">
                  <c:v>2.5000000000000013</c:v>
                </c:pt>
                <c:pt idx="62">
                  <c:v>2.5000000000000013</c:v>
                </c:pt>
                <c:pt idx="63">
                  <c:v>2.5000000000000013</c:v>
                </c:pt>
                <c:pt idx="64">
                  <c:v>2.5000000000000013</c:v>
                </c:pt>
                <c:pt idx="65">
                  <c:v>2.5000000000000013</c:v>
                </c:pt>
                <c:pt idx="66">
                  <c:v>2.5000000000000013</c:v>
                </c:pt>
                <c:pt idx="67">
                  <c:v>2.5000000000000013</c:v>
                </c:pt>
                <c:pt idx="68">
                  <c:v>2.5000000000000013</c:v>
                </c:pt>
                <c:pt idx="69">
                  <c:v>2.5000000000000013</c:v>
                </c:pt>
                <c:pt idx="70">
                  <c:v>2.5000000000000013</c:v>
                </c:pt>
                <c:pt idx="71">
                  <c:v>2.5000000000000013</c:v>
                </c:pt>
                <c:pt idx="72">
                  <c:v>2.5000000000000013</c:v>
                </c:pt>
                <c:pt idx="73">
                  <c:v>2.5000000000000013</c:v>
                </c:pt>
                <c:pt idx="74">
                  <c:v>2.5000000000000013</c:v>
                </c:pt>
                <c:pt idx="75">
                  <c:v>2.5000000000000013</c:v>
                </c:pt>
                <c:pt idx="76">
                  <c:v>2.5000000000000013</c:v>
                </c:pt>
                <c:pt idx="77">
                  <c:v>2.5000000000000013</c:v>
                </c:pt>
                <c:pt idx="78">
                  <c:v>2.5000000000000013</c:v>
                </c:pt>
                <c:pt idx="79">
                  <c:v>2.5000000000000013</c:v>
                </c:pt>
                <c:pt idx="80">
                  <c:v>2.5000000000000013</c:v>
                </c:pt>
                <c:pt idx="81">
                  <c:v>2.5000000000000013</c:v>
                </c:pt>
                <c:pt idx="82">
                  <c:v>2.5000000000000013</c:v>
                </c:pt>
                <c:pt idx="83">
                  <c:v>2.5000000000000013</c:v>
                </c:pt>
                <c:pt idx="84">
                  <c:v>2.5000000000000013</c:v>
                </c:pt>
                <c:pt idx="85">
                  <c:v>2.5000000000000013</c:v>
                </c:pt>
                <c:pt idx="86">
                  <c:v>2.5000000000000013</c:v>
                </c:pt>
                <c:pt idx="87">
                  <c:v>2.5000000000000013</c:v>
                </c:pt>
                <c:pt idx="88">
                  <c:v>2.5000000000000013</c:v>
                </c:pt>
                <c:pt idx="89">
                  <c:v>2.5000000000000013</c:v>
                </c:pt>
                <c:pt idx="90">
                  <c:v>2.5000000000000013</c:v>
                </c:pt>
                <c:pt idx="91">
                  <c:v>2.5000000000000013</c:v>
                </c:pt>
                <c:pt idx="92">
                  <c:v>2.5000000000000013</c:v>
                </c:pt>
                <c:pt idx="93">
                  <c:v>2.5000000000000013</c:v>
                </c:pt>
                <c:pt idx="94">
                  <c:v>2.5000000000000013</c:v>
                </c:pt>
                <c:pt idx="95">
                  <c:v>2.5000000000000013</c:v>
                </c:pt>
                <c:pt idx="96">
                  <c:v>2.5000000000000013</c:v>
                </c:pt>
                <c:pt idx="97">
                  <c:v>2.5000000000000013</c:v>
                </c:pt>
                <c:pt idx="98">
                  <c:v>2.5000000000000013</c:v>
                </c:pt>
                <c:pt idx="99">
                  <c:v>2.5000000000000013</c:v>
                </c:pt>
              </c:numCache>
            </c:numRef>
          </c:yVal>
          <c:smooth val="0"/>
          <c:extLst>
            <c:ext xmlns:c16="http://schemas.microsoft.com/office/drawing/2014/chart" uri="{C3380CC4-5D6E-409C-BE32-E72D297353CC}">
              <c16:uniqueId val="{00000001-815F-4E84-9F08-79C340EA378B}"/>
            </c:ext>
          </c:extLst>
        </c:ser>
        <c:ser>
          <c:idx val="2"/>
          <c:order val="2"/>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Sheet1!$A$4:$CV$4</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1.5000000000000013</c:v>
                </c:pt>
                <c:pt idx="21">
                  <c:v>1.5000000000000013</c:v>
                </c:pt>
                <c:pt idx="22">
                  <c:v>1.5000000000000013</c:v>
                </c:pt>
                <c:pt idx="23">
                  <c:v>1.5000000000000013</c:v>
                </c:pt>
                <c:pt idx="24">
                  <c:v>1.5000000000000013</c:v>
                </c:pt>
                <c:pt idx="25">
                  <c:v>1.5000000000000013</c:v>
                </c:pt>
                <c:pt idx="26">
                  <c:v>1.5000000000000013</c:v>
                </c:pt>
                <c:pt idx="27">
                  <c:v>1.5000000000000013</c:v>
                </c:pt>
                <c:pt idx="28">
                  <c:v>1.5000000000000013</c:v>
                </c:pt>
                <c:pt idx="29">
                  <c:v>1.5000000000000013</c:v>
                </c:pt>
                <c:pt idx="30">
                  <c:v>1.5000000000000013</c:v>
                </c:pt>
                <c:pt idx="31">
                  <c:v>1.5000000000000013</c:v>
                </c:pt>
                <c:pt idx="32">
                  <c:v>1.5000000000000013</c:v>
                </c:pt>
                <c:pt idx="33">
                  <c:v>1.5000000000000013</c:v>
                </c:pt>
                <c:pt idx="34">
                  <c:v>1.5000000000000013</c:v>
                </c:pt>
                <c:pt idx="35">
                  <c:v>1.5000000000000013</c:v>
                </c:pt>
                <c:pt idx="36">
                  <c:v>1.5000000000000013</c:v>
                </c:pt>
                <c:pt idx="37">
                  <c:v>1.5000000000000013</c:v>
                </c:pt>
                <c:pt idx="38">
                  <c:v>1.5000000000000013</c:v>
                </c:pt>
                <c:pt idx="39">
                  <c:v>1.5000000000000013</c:v>
                </c:pt>
                <c:pt idx="40">
                  <c:v>1.5000000000000013</c:v>
                </c:pt>
                <c:pt idx="41">
                  <c:v>1.5000000000000013</c:v>
                </c:pt>
                <c:pt idx="42">
                  <c:v>1.5000000000000013</c:v>
                </c:pt>
                <c:pt idx="43">
                  <c:v>1.5000000000000013</c:v>
                </c:pt>
                <c:pt idx="44">
                  <c:v>1.5000000000000013</c:v>
                </c:pt>
                <c:pt idx="45">
                  <c:v>1.5000000000000013</c:v>
                </c:pt>
                <c:pt idx="46">
                  <c:v>1.5000000000000013</c:v>
                </c:pt>
                <c:pt idx="47">
                  <c:v>1.5000000000000013</c:v>
                </c:pt>
                <c:pt idx="48">
                  <c:v>1.5000000000000013</c:v>
                </c:pt>
                <c:pt idx="49">
                  <c:v>1.5000000000000013</c:v>
                </c:pt>
                <c:pt idx="50">
                  <c:v>1.5000000000000013</c:v>
                </c:pt>
                <c:pt idx="51">
                  <c:v>1.5000000000000013</c:v>
                </c:pt>
                <c:pt idx="52">
                  <c:v>1.5000000000000013</c:v>
                </c:pt>
                <c:pt idx="53">
                  <c:v>1.5000000000000013</c:v>
                </c:pt>
                <c:pt idx="54">
                  <c:v>1.5000000000000013</c:v>
                </c:pt>
                <c:pt idx="55">
                  <c:v>1.5000000000000013</c:v>
                </c:pt>
                <c:pt idx="56">
                  <c:v>1.5000000000000013</c:v>
                </c:pt>
                <c:pt idx="57">
                  <c:v>1.5000000000000013</c:v>
                </c:pt>
                <c:pt idx="58">
                  <c:v>1.5000000000000013</c:v>
                </c:pt>
                <c:pt idx="59">
                  <c:v>1.5000000000000013</c:v>
                </c:pt>
                <c:pt idx="60">
                  <c:v>1.5000000000000013</c:v>
                </c:pt>
                <c:pt idx="61">
                  <c:v>1.5000000000000013</c:v>
                </c:pt>
                <c:pt idx="62">
                  <c:v>1.5000000000000013</c:v>
                </c:pt>
                <c:pt idx="63">
                  <c:v>1.5000000000000013</c:v>
                </c:pt>
                <c:pt idx="64">
                  <c:v>1.5000000000000013</c:v>
                </c:pt>
                <c:pt idx="65">
                  <c:v>1.5000000000000013</c:v>
                </c:pt>
                <c:pt idx="66">
                  <c:v>1.5000000000000013</c:v>
                </c:pt>
                <c:pt idx="67">
                  <c:v>1.5000000000000013</c:v>
                </c:pt>
                <c:pt idx="68">
                  <c:v>1.5000000000000013</c:v>
                </c:pt>
                <c:pt idx="69">
                  <c:v>1.5000000000000013</c:v>
                </c:pt>
                <c:pt idx="70">
                  <c:v>1.5000000000000013</c:v>
                </c:pt>
                <c:pt idx="71">
                  <c:v>1.5000000000000013</c:v>
                </c:pt>
                <c:pt idx="72">
                  <c:v>1.5000000000000013</c:v>
                </c:pt>
                <c:pt idx="73">
                  <c:v>1.5000000000000013</c:v>
                </c:pt>
                <c:pt idx="74">
                  <c:v>1.5000000000000013</c:v>
                </c:pt>
                <c:pt idx="75">
                  <c:v>1.5000000000000013</c:v>
                </c:pt>
                <c:pt idx="76">
                  <c:v>1.5000000000000013</c:v>
                </c:pt>
                <c:pt idx="77">
                  <c:v>1.5000000000000013</c:v>
                </c:pt>
                <c:pt idx="78">
                  <c:v>1.5000000000000013</c:v>
                </c:pt>
                <c:pt idx="79">
                  <c:v>1.5000000000000013</c:v>
                </c:pt>
                <c:pt idx="80">
                  <c:v>1.5000000000000013</c:v>
                </c:pt>
                <c:pt idx="81">
                  <c:v>1.5000000000000013</c:v>
                </c:pt>
                <c:pt idx="82">
                  <c:v>1.5000000000000013</c:v>
                </c:pt>
                <c:pt idx="83">
                  <c:v>1.5000000000000013</c:v>
                </c:pt>
                <c:pt idx="84">
                  <c:v>1.5000000000000013</c:v>
                </c:pt>
                <c:pt idx="85">
                  <c:v>1.5000000000000013</c:v>
                </c:pt>
                <c:pt idx="86">
                  <c:v>1.5000000000000013</c:v>
                </c:pt>
                <c:pt idx="87">
                  <c:v>1.5000000000000013</c:v>
                </c:pt>
                <c:pt idx="88">
                  <c:v>1.5000000000000013</c:v>
                </c:pt>
                <c:pt idx="89">
                  <c:v>1.5000000000000013</c:v>
                </c:pt>
                <c:pt idx="90">
                  <c:v>1.5000000000000013</c:v>
                </c:pt>
                <c:pt idx="91">
                  <c:v>1.5000000000000013</c:v>
                </c:pt>
                <c:pt idx="92">
                  <c:v>1.5000000000000013</c:v>
                </c:pt>
                <c:pt idx="93">
                  <c:v>1.5000000000000013</c:v>
                </c:pt>
                <c:pt idx="94">
                  <c:v>1.5000000000000013</c:v>
                </c:pt>
                <c:pt idx="95">
                  <c:v>1.5000000000000013</c:v>
                </c:pt>
                <c:pt idx="96">
                  <c:v>1.5000000000000013</c:v>
                </c:pt>
                <c:pt idx="97">
                  <c:v>1.5000000000000013</c:v>
                </c:pt>
                <c:pt idx="98">
                  <c:v>1.5000000000000013</c:v>
                </c:pt>
                <c:pt idx="99">
                  <c:v>1.5000000000000013</c:v>
                </c:pt>
              </c:numCache>
            </c:numRef>
          </c:yVal>
          <c:smooth val="0"/>
          <c:extLst>
            <c:ext xmlns:c16="http://schemas.microsoft.com/office/drawing/2014/chart" uri="{C3380CC4-5D6E-409C-BE32-E72D297353CC}">
              <c16:uniqueId val="{00000002-815F-4E84-9F08-79C340EA378B}"/>
            </c:ext>
          </c:extLst>
        </c:ser>
        <c:ser>
          <c:idx val="3"/>
          <c:order val="3"/>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Sheet1!$A$5:$CV$5</c:f>
              <c:numCache>
                <c:formatCode>General</c:formatCode>
                <c:ptCount val="100"/>
                <c:pt idx="0">
                  <c:v>5.0200000000000022</c:v>
                </c:pt>
                <c:pt idx="1">
                  <c:v>5.0200000000000022</c:v>
                </c:pt>
                <c:pt idx="2">
                  <c:v>5.0200000000000022</c:v>
                </c:pt>
                <c:pt idx="3">
                  <c:v>5.0200000000000022</c:v>
                </c:pt>
                <c:pt idx="4">
                  <c:v>5.0200000000000022</c:v>
                </c:pt>
                <c:pt idx="5">
                  <c:v>5.0200000000000022</c:v>
                </c:pt>
                <c:pt idx="6">
                  <c:v>5.0200000000000022</c:v>
                </c:pt>
                <c:pt idx="7">
                  <c:v>5.0200000000000022</c:v>
                </c:pt>
                <c:pt idx="8">
                  <c:v>5.0200000000000022</c:v>
                </c:pt>
                <c:pt idx="9">
                  <c:v>5.0200000000000022</c:v>
                </c:pt>
                <c:pt idx="10">
                  <c:v>5.0200000000000022</c:v>
                </c:pt>
                <c:pt idx="11">
                  <c:v>5.0200000000000022</c:v>
                </c:pt>
                <c:pt idx="12">
                  <c:v>5.0200000000000022</c:v>
                </c:pt>
                <c:pt idx="13">
                  <c:v>5.0200000000000022</c:v>
                </c:pt>
                <c:pt idx="14">
                  <c:v>5.0200000000000022</c:v>
                </c:pt>
                <c:pt idx="15">
                  <c:v>5.0200000000000022</c:v>
                </c:pt>
                <c:pt idx="16">
                  <c:v>5.0200000000000022</c:v>
                </c:pt>
                <c:pt idx="17">
                  <c:v>5.0200000000000022</c:v>
                </c:pt>
                <c:pt idx="18">
                  <c:v>5.0200000000000022</c:v>
                </c:pt>
                <c:pt idx="19">
                  <c:v>5.0200000000000022</c:v>
                </c:pt>
                <c:pt idx="20">
                  <c:v>5.0200000000000022</c:v>
                </c:pt>
                <c:pt idx="21">
                  <c:v>6.4605625000000027</c:v>
                </c:pt>
                <c:pt idx="22">
                  <c:v>6.4016875000000004</c:v>
                </c:pt>
                <c:pt idx="23">
                  <c:v>6.3433749999999982</c:v>
                </c:pt>
                <c:pt idx="24">
                  <c:v>6.2856250000000031</c:v>
                </c:pt>
                <c:pt idx="25">
                  <c:v>6.2284375000000018</c:v>
                </c:pt>
                <c:pt idx="26">
                  <c:v>6.1718125000000059</c:v>
                </c:pt>
                <c:pt idx="27">
                  <c:v>6.1157499999999994</c:v>
                </c:pt>
                <c:pt idx="28">
                  <c:v>6.0602500000000035</c:v>
                </c:pt>
                <c:pt idx="29">
                  <c:v>6.0053125000000023</c:v>
                </c:pt>
                <c:pt idx="30">
                  <c:v>5.9509375000000055</c:v>
                </c:pt>
                <c:pt idx="31">
                  <c:v>5.8971249999999991</c:v>
                </c:pt>
                <c:pt idx="32">
                  <c:v>5.8438750000000033</c:v>
                </c:pt>
                <c:pt idx="33">
                  <c:v>5.7911875000000013</c:v>
                </c:pt>
                <c:pt idx="34">
                  <c:v>5.7390624999999984</c:v>
                </c:pt>
                <c:pt idx="35">
                  <c:v>5.6875000000000027</c:v>
                </c:pt>
                <c:pt idx="36">
                  <c:v>5.636499999999999</c:v>
                </c:pt>
                <c:pt idx="37">
                  <c:v>5.5860625000000006</c:v>
                </c:pt>
                <c:pt idx="38">
                  <c:v>5.5361875000000005</c:v>
                </c:pt>
                <c:pt idx="39">
                  <c:v>5.4868750000000004</c:v>
                </c:pt>
                <c:pt idx="40">
                  <c:v>5.4381250000000003</c:v>
                </c:pt>
                <c:pt idx="41">
                  <c:v>5.3899375000000003</c:v>
                </c:pt>
                <c:pt idx="42">
                  <c:v>5.3423125000000002</c:v>
                </c:pt>
                <c:pt idx="43">
                  <c:v>5.2952500000000002</c:v>
                </c:pt>
                <c:pt idx="44">
                  <c:v>5.2487500000000002</c:v>
                </c:pt>
                <c:pt idx="45">
                  <c:v>5.2028125000000003</c:v>
                </c:pt>
                <c:pt idx="46">
                  <c:v>5.1574374999999995</c:v>
                </c:pt>
                <c:pt idx="47">
                  <c:v>5.1126249999999995</c:v>
                </c:pt>
                <c:pt idx="48">
                  <c:v>5.0683749999999996</c:v>
                </c:pt>
                <c:pt idx="49">
                  <c:v>5.0246874999999998</c:v>
                </c:pt>
                <c:pt idx="50">
                  <c:v>4.9815624999999999</c:v>
                </c:pt>
                <c:pt idx="51">
                  <c:v>4.9390000000000001</c:v>
                </c:pt>
                <c:pt idx="52">
                  <c:v>4.8970000000000002</c:v>
                </c:pt>
                <c:pt idx="53">
                  <c:v>4.8555624999999996</c:v>
                </c:pt>
                <c:pt idx="54">
                  <c:v>4.8146875000000007</c:v>
                </c:pt>
                <c:pt idx="55">
                  <c:v>4.774375</c:v>
                </c:pt>
                <c:pt idx="56">
                  <c:v>4.7346250000000003</c:v>
                </c:pt>
                <c:pt idx="57">
                  <c:v>4.6954375000000006</c:v>
                </c:pt>
                <c:pt idx="58">
                  <c:v>4.6568125</c:v>
                </c:pt>
                <c:pt idx="59">
                  <c:v>4.6187500000000004</c:v>
                </c:pt>
                <c:pt idx="60">
                  <c:v>4.5812500000000016</c:v>
                </c:pt>
                <c:pt idx="61">
                  <c:v>4.5812500000000016</c:v>
                </c:pt>
                <c:pt idx="62">
                  <c:v>4.5812500000000016</c:v>
                </c:pt>
                <c:pt idx="63">
                  <c:v>4.5812500000000016</c:v>
                </c:pt>
                <c:pt idx="64">
                  <c:v>4.5812500000000016</c:v>
                </c:pt>
                <c:pt idx="65">
                  <c:v>4.5812500000000016</c:v>
                </c:pt>
                <c:pt idx="66">
                  <c:v>4.5812500000000016</c:v>
                </c:pt>
                <c:pt idx="67">
                  <c:v>4.5812500000000016</c:v>
                </c:pt>
                <c:pt idx="68">
                  <c:v>4.5812500000000016</c:v>
                </c:pt>
                <c:pt idx="69">
                  <c:v>4.5812500000000016</c:v>
                </c:pt>
                <c:pt idx="70">
                  <c:v>4.5812500000000016</c:v>
                </c:pt>
                <c:pt idx="71">
                  <c:v>4.5812500000000016</c:v>
                </c:pt>
                <c:pt idx="72">
                  <c:v>4.5812500000000016</c:v>
                </c:pt>
                <c:pt idx="73">
                  <c:v>4.5812500000000016</c:v>
                </c:pt>
                <c:pt idx="74">
                  <c:v>4.5812500000000016</c:v>
                </c:pt>
                <c:pt idx="75">
                  <c:v>4.5812500000000016</c:v>
                </c:pt>
                <c:pt idx="76">
                  <c:v>4.5812500000000016</c:v>
                </c:pt>
                <c:pt idx="77">
                  <c:v>4.5812500000000016</c:v>
                </c:pt>
                <c:pt idx="78">
                  <c:v>4.5812500000000016</c:v>
                </c:pt>
                <c:pt idx="79">
                  <c:v>4.5812500000000016</c:v>
                </c:pt>
                <c:pt idx="80">
                  <c:v>4.5812500000000016</c:v>
                </c:pt>
                <c:pt idx="81">
                  <c:v>4.5812500000000016</c:v>
                </c:pt>
                <c:pt idx="82">
                  <c:v>4.5812500000000016</c:v>
                </c:pt>
                <c:pt idx="83">
                  <c:v>4.5812500000000016</c:v>
                </c:pt>
                <c:pt idx="84">
                  <c:v>4.5812500000000016</c:v>
                </c:pt>
                <c:pt idx="85">
                  <c:v>4.5812500000000016</c:v>
                </c:pt>
                <c:pt idx="86">
                  <c:v>4.5812500000000016</c:v>
                </c:pt>
                <c:pt idx="87">
                  <c:v>4.5812500000000016</c:v>
                </c:pt>
                <c:pt idx="88">
                  <c:v>4.5812500000000016</c:v>
                </c:pt>
                <c:pt idx="89">
                  <c:v>4.5812500000000016</c:v>
                </c:pt>
                <c:pt idx="90">
                  <c:v>4.5812500000000016</c:v>
                </c:pt>
                <c:pt idx="91">
                  <c:v>4.5812500000000016</c:v>
                </c:pt>
                <c:pt idx="92">
                  <c:v>4.5812500000000016</c:v>
                </c:pt>
                <c:pt idx="93">
                  <c:v>4.5812500000000016</c:v>
                </c:pt>
                <c:pt idx="94">
                  <c:v>4.5812500000000016</c:v>
                </c:pt>
                <c:pt idx="95">
                  <c:v>4.5812500000000016</c:v>
                </c:pt>
                <c:pt idx="96">
                  <c:v>4.5812500000000016</c:v>
                </c:pt>
                <c:pt idx="97">
                  <c:v>4.5812500000000016</c:v>
                </c:pt>
                <c:pt idx="98">
                  <c:v>4.5812500000000016</c:v>
                </c:pt>
                <c:pt idx="99">
                  <c:v>4.5812500000000016</c:v>
                </c:pt>
              </c:numCache>
            </c:numRef>
          </c:yVal>
          <c:smooth val="0"/>
          <c:extLst>
            <c:ext xmlns:c16="http://schemas.microsoft.com/office/drawing/2014/chart" uri="{C3380CC4-5D6E-409C-BE32-E72D297353CC}">
              <c16:uniqueId val="{00000003-815F-4E84-9F08-79C340EA378B}"/>
            </c:ext>
          </c:extLst>
        </c:ser>
        <c:dLbls>
          <c:showLegendKey val="0"/>
          <c:showVal val="0"/>
          <c:showCatName val="0"/>
          <c:showSerName val="0"/>
          <c:showPercent val="0"/>
          <c:showBubbleSize val="0"/>
        </c:dLbls>
        <c:axId val="1184635631"/>
        <c:axId val="1"/>
      </c:scatterChart>
      <c:valAx>
        <c:axId val="1184635631"/>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0"/>
          <c:min val="0"/>
        </c:scaling>
        <c:delete val="1"/>
        <c:axPos val="l"/>
        <c:numFmt formatCode="General" sourceLinked="1"/>
        <c:majorTickMark val="out"/>
        <c:minorTickMark val="none"/>
        <c:tickLblPos val="nextTo"/>
        <c:crossAx val="1184635631"/>
        <c:crosses val="min"/>
        <c:crossBetween val="midCat"/>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373338397265473E-2"/>
          <c:y val="3.1476997578692496E-2"/>
          <c:w val="0.90125332320546903"/>
          <c:h val="0.8704600484261501"/>
        </c:manualLayout>
      </c:layout>
      <c:scatterChart>
        <c:scatterStyle val="lineMarker"/>
        <c:varyColors val="0"/>
        <c:ser>
          <c:idx val="0"/>
          <c:order val="0"/>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67.999999999999943</c:v>
                </c:pt>
                <c:pt idx="1">
                  <c:v>67.999999999999943</c:v>
                </c:pt>
                <c:pt idx="2">
                  <c:v>67.999999999999943</c:v>
                </c:pt>
                <c:pt idx="3">
                  <c:v>67.999999999999943</c:v>
                </c:pt>
                <c:pt idx="4">
                  <c:v>67.999999999999943</c:v>
                </c:pt>
                <c:pt idx="5">
                  <c:v>67.999999999999943</c:v>
                </c:pt>
                <c:pt idx="6">
                  <c:v>67.999999999999943</c:v>
                </c:pt>
                <c:pt idx="7">
                  <c:v>67.999999999999943</c:v>
                </c:pt>
                <c:pt idx="8">
                  <c:v>67.999999999999943</c:v>
                </c:pt>
                <c:pt idx="9">
                  <c:v>67.999999999999943</c:v>
                </c:pt>
                <c:pt idx="10">
                  <c:v>67.999999999999943</c:v>
                </c:pt>
                <c:pt idx="11">
                  <c:v>67.999999999999943</c:v>
                </c:pt>
                <c:pt idx="12">
                  <c:v>67.999999999999943</c:v>
                </c:pt>
                <c:pt idx="13">
                  <c:v>67.999999999999943</c:v>
                </c:pt>
                <c:pt idx="14">
                  <c:v>67.999999999999943</c:v>
                </c:pt>
                <c:pt idx="15">
                  <c:v>67.999999999999943</c:v>
                </c:pt>
                <c:pt idx="16">
                  <c:v>67.999999999999943</c:v>
                </c:pt>
                <c:pt idx="17">
                  <c:v>67.999999999999943</c:v>
                </c:pt>
                <c:pt idx="18">
                  <c:v>67.999999999999943</c:v>
                </c:pt>
                <c:pt idx="19">
                  <c:v>67.999999999999943</c:v>
                </c:pt>
                <c:pt idx="20">
                  <c:v>67.999999999999943</c:v>
                </c:pt>
                <c:pt idx="21">
                  <c:v>66.537499999999952</c:v>
                </c:pt>
                <c:pt idx="22">
                  <c:v>65.112499999999955</c:v>
                </c:pt>
                <c:pt idx="23">
                  <c:v>63.724999999999952</c:v>
                </c:pt>
                <c:pt idx="24">
                  <c:v>62.374999999999957</c:v>
                </c:pt>
                <c:pt idx="25">
                  <c:v>61.06249999999995</c:v>
                </c:pt>
                <c:pt idx="26">
                  <c:v>59.787499999999952</c:v>
                </c:pt>
                <c:pt idx="27">
                  <c:v>58.549999999999947</c:v>
                </c:pt>
                <c:pt idx="28">
                  <c:v>57.349999999999945</c:v>
                </c:pt>
                <c:pt idx="29">
                  <c:v>56.187499999999957</c:v>
                </c:pt>
                <c:pt idx="30">
                  <c:v>55.06249999999995</c:v>
                </c:pt>
                <c:pt idx="31">
                  <c:v>53.974999999999952</c:v>
                </c:pt>
                <c:pt idx="32">
                  <c:v>52.924999999999955</c:v>
                </c:pt>
                <c:pt idx="33">
                  <c:v>51.912499999999952</c:v>
                </c:pt>
                <c:pt idx="34">
                  <c:v>50.937499999999957</c:v>
                </c:pt>
                <c:pt idx="35">
                  <c:v>49.999999999999957</c:v>
                </c:pt>
                <c:pt idx="36">
                  <c:v>49.099999999999959</c:v>
                </c:pt>
                <c:pt idx="37">
                  <c:v>48.237499999999962</c:v>
                </c:pt>
                <c:pt idx="38">
                  <c:v>47.412499999999959</c:v>
                </c:pt>
                <c:pt idx="39">
                  <c:v>46.624999999999957</c:v>
                </c:pt>
                <c:pt idx="40">
                  <c:v>45.874999999999957</c:v>
                </c:pt>
                <c:pt idx="41">
                  <c:v>45.162499999999959</c:v>
                </c:pt>
                <c:pt idx="42">
                  <c:v>44.487499999999962</c:v>
                </c:pt>
                <c:pt idx="43">
                  <c:v>43.849999999999959</c:v>
                </c:pt>
                <c:pt idx="44">
                  <c:v>43.249999999999957</c:v>
                </c:pt>
                <c:pt idx="45">
                  <c:v>42.687499999999964</c:v>
                </c:pt>
                <c:pt idx="46">
                  <c:v>42.162499999999966</c:v>
                </c:pt>
                <c:pt idx="47">
                  <c:v>41.674999999999969</c:v>
                </c:pt>
                <c:pt idx="48">
                  <c:v>41.224999999999966</c:v>
                </c:pt>
                <c:pt idx="49">
                  <c:v>40.812499999999972</c:v>
                </c:pt>
                <c:pt idx="50">
                  <c:v>40.437499999999972</c:v>
                </c:pt>
                <c:pt idx="51">
                  <c:v>40.099999999999966</c:v>
                </c:pt>
                <c:pt idx="52">
                  <c:v>39.799999999999969</c:v>
                </c:pt>
                <c:pt idx="53">
                  <c:v>39.537499999999973</c:v>
                </c:pt>
                <c:pt idx="54">
                  <c:v>39.312499999999972</c:v>
                </c:pt>
                <c:pt idx="55">
                  <c:v>39.124999999999972</c:v>
                </c:pt>
                <c:pt idx="56">
                  <c:v>38.974999999999973</c:v>
                </c:pt>
                <c:pt idx="57">
                  <c:v>38.862499999999976</c:v>
                </c:pt>
                <c:pt idx="58">
                  <c:v>38.787499999999973</c:v>
                </c:pt>
                <c:pt idx="59">
                  <c:v>38.749999999999979</c:v>
                </c:pt>
                <c:pt idx="60">
                  <c:v>38.749999999999979</c:v>
                </c:pt>
                <c:pt idx="61">
                  <c:v>38.749999999999979</c:v>
                </c:pt>
                <c:pt idx="62">
                  <c:v>38.749999999999979</c:v>
                </c:pt>
                <c:pt idx="63">
                  <c:v>38.749999999999979</c:v>
                </c:pt>
                <c:pt idx="64">
                  <c:v>38.749999999999979</c:v>
                </c:pt>
                <c:pt idx="65">
                  <c:v>38.749999999999979</c:v>
                </c:pt>
                <c:pt idx="66">
                  <c:v>38.749999999999979</c:v>
                </c:pt>
                <c:pt idx="67">
                  <c:v>38.749999999999979</c:v>
                </c:pt>
                <c:pt idx="68">
                  <c:v>38.749999999999979</c:v>
                </c:pt>
                <c:pt idx="69">
                  <c:v>38.749999999999979</c:v>
                </c:pt>
                <c:pt idx="70">
                  <c:v>38.749999999999979</c:v>
                </c:pt>
                <c:pt idx="71">
                  <c:v>38.749999999999979</c:v>
                </c:pt>
                <c:pt idx="72">
                  <c:v>38.749999999999979</c:v>
                </c:pt>
                <c:pt idx="73">
                  <c:v>38.749999999999979</c:v>
                </c:pt>
                <c:pt idx="74">
                  <c:v>38.749999999999979</c:v>
                </c:pt>
                <c:pt idx="75">
                  <c:v>38.749999999999979</c:v>
                </c:pt>
                <c:pt idx="76">
                  <c:v>38.749999999999979</c:v>
                </c:pt>
                <c:pt idx="77">
                  <c:v>38.749999999999979</c:v>
                </c:pt>
                <c:pt idx="78">
                  <c:v>38.749999999999979</c:v>
                </c:pt>
                <c:pt idx="79">
                  <c:v>38.749999999999979</c:v>
                </c:pt>
                <c:pt idx="80">
                  <c:v>38.749999999999979</c:v>
                </c:pt>
                <c:pt idx="81">
                  <c:v>38.749999999999979</c:v>
                </c:pt>
                <c:pt idx="82">
                  <c:v>38.749999999999979</c:v>
                </c:pt>
                <c:pt idx="83">
                  <c:v>38.749999999999979</c:v>
                </c:pt>
                <c:pt idx="84">
                  <c:v>38.749999999999979</c:v>
                </c:pt>
                <c:pt idx="85">
                  <c:v>38.749999999999979</c:v>
                </c:pt>
                <c:pt idx="86">
                  <c:v>38.749999999999979</c:v>
                </c:pt>
                <c:pt idx="87">
                  <c:v>38.749999999999979</c:v>
                </c:pt>
                <c:pt idx="88">
                  <c:v>38.749999999999979</c:v>
                </c:pt>
                <c:pt idx="89">
                  <c:v>38.749999999999979</c:v>
                </c:pt>
                <c:pt idx="90">
                  <c:v>38.749999999999979</c:v>
                </c:pt>
                <c:pt idx="91">
                  <c:v>38.749999999999979</c:v>
                </c:pt>
                <c:pt idx="92">
                  <c:v>38.749999999999979</c:v>
                </c:pt>
                <c:pt idx="93">
                  <c:v>38.749999999999979</c:v>
                </c:pt>
                <c:pt idx="94">
                  <c:v>38.749999999999979</c:v>
                </c:pt>
                <c:pt idx="95">
                  <c:v>38.749999999999979</c:v>
                </c:pt>
                <c:pt idx="96">
                  <c:v>38.749999999999979</c:v>
                </c:pt>
                <c:pt idx="97">
                  <c:v>38.749999999999979</c:v>
                </c:pt>
                <c:pt idx="98">
                  <c:v>38.749999999999979</c:v>
                </c:pt>
                <c:pt idx="99">
                  <c:v>38.749999999999979</c:v>
                </c:pt>
              </c:numCache>
            </c:numRef>
          </c:yVal>
          <c:smooth val="0"/>
          <c:extLst>
            <c:ext xmlns:c16="http://schemas.microsoft.com/office/drawing/2014/chart" uri="{C3380CC4-5D6E-409C-BE32-E72D297353CC}">
              <c16:uniqueId val="{00000000-8791-488C-BB99-CDB3B4472489}"/>
            </c:ext>
          </c:extLst>
        </c:ser>
        <c:dLbls>
          <c:showLegendKey val="0"/>
          <c:showVal val="0"/>
          <c:showCatName val="0"/>
          <c:showSerName val="0"/>
          <c:showPercent val="0"/>
          <c:showBubbleSize val="0"/>
        </c:dLbls>
        <c:axId val="377041408"/>
        <c:axId val="1"/>
      </c:scatterChart>
      <c:valAx>
        <c:axId val="377041408"/>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85"/>
          <c:min val="0"/>
        </c:scaling>
        <c:delete val="1"/>
        <c:axPos val="l"/>
        <c:numFmt formatCode="General" sourceLinked="1"/>
        <c:majorTickMark val="out"/>
        <c:minorTickMark val="none"/>
        <c:tickLblPos val="nextTo"/>
        <c:crossAx val="377041408"/>
        <c:crosses val="min"/>
        <c:crossBetween val="midCat"/>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25637181409293E-2"/>
          <c:y val="2.9731275014293884E-2"/>
          <c:w val="0.90254872563718136"/>
          <c:h val="0.87764436821040592"/>
        </c:manualLayout>
      </c:layout>
      <c:scatterChart>
        <c:scatterStyle val="lineMarker"/>
        <c:varyColors val="0"/>
        <c:ser>
          <c:idx val="0"/>
          <c:order val="0"/>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1.0199999999999991</c:v>
                </c:pt>
                <c:pt idx="1">
                  <c:v>1.0199999999999991</c:v>
                </c:pt>
                <c:pt idx="2">
                  <c:v>1.0199999999999991</c:v>
                </c:pt>
                <c:pt idx="3">
                  <c:v>1.0199999999999991</c:v>
                </c:pt>
                <c:pt idx="4">
                  <c:v>1.0199999999999991</c:v>
                </c:pt>
                <c:pt idx="5">
                  <c:v>1.0199999999999991</c:v>
                </c:pt>
                <c:pt idx="6">
                  <c:v>1.0199999999999991</c:v>
                </c:pt>
                <c:pt idx="7">
                  <c:v>1.0199999999999991</c:v>
                </c:pt>
                <c:pt idx="8">
                  <c:v>1.0199999999999991</c:v>
                </c:pt>
                <c:pt idx="9">
                  <c:v>1.0199999999999991</c:v>
                </c:pt>
                <c:pt idx="10">
                  <c:v>1.0199999999999991</c:v>
                </c:pt>
                <c:pt idx="11">
                  <c:v>1.0199999999999991</c:v>
                </c:pt>
                <c:pt idx="12">
                  <c:v>1.0199999999999991</c:v>
                </c:pt>
                <c:pt idx="13">
                  <c:v>1.0199999999999991</c:v>
                </c:pt>
                <c:pt idx="14">
                  <c:v>1.0199999999999991</c:v>
                </c:pt>
                <c:pt idx="15">
                  <c:v>1.0199999999999991</c:v>
                </c:pt>
                <c:pt idx="16">
                  <c:v>1.0199999999999991</c:v>
                </c:pt>
                <c:pt idx="17">
                  <c:v>1.0199999999999991</c:v>
                </c:pt>
                <c:pt idx="18">
                  <c:v>1.0199999999999991</c:v>
                </c:pt>
                <c:pt idx="19">
                  <c:v>1.0199999999999991</c:v>
                </c:pt>
                <c:pt idx="20">
                  <c:v>0.5812499999999996</c:v>
                </c:pt>
                <c:pt idx="21">
                  <c:v>0.5812499999999996</c:v>
                </c:pt>
                <c:pt idx="22">
                  <c:v>0.5812499999999996</c:v>
                </c:pt>
                <c:pt idx="23">
                  <c:v>0.5812499999999996</c:v>
                </c:pt>
                <c:pt idx="24">
                  <c:v>0.5812499999999996</c:v>
                </c:pt>
                <c:pt idx="25">
                  <c:v>0.5812499999999996</c:v>
                </c:pt>
                <c:pt idx="26">
                  <c:v>0.5812499999999996</c:v>
                </c:pt>
                <c:pt idx="27">
                  <c:v>0.5812499999999996</c:v>
                </c:pt>
                <c:pt idx="28">
                  <c:v>0.5812499999999996</c:v>
                </c:pt>
                <c:pt idx="29">
                  <c:v>0.5812499999999996</c:v>
                </c:pt>
                <c:pt idx="30">
                  <c:v>0.5812499999999996</c:v>
                </c:pt>
                <c:pt idx="31">
                  <c:v>0.5812499999999996</c:v>
                </c:pt>
                <c:pt idx="32">
                  <c:v>0.5812499999999996</c:v>
                </c:pt>
                <c:pt idx="33">
                  <c:v>0.5812499999999996</c:v>
                </c:pt>
                <c:pt idx="34">
                  <c:v>0.5812499999999996</c:v>
                </c:pt>
                <c:pt idx="35">
                  <c:v>0.5812499999999996</c:v>
                </c:pt>
                <c:pt idx="36">
                  <c:v>0.5812499999999996</c:v>
                </c:pt>
                <c:pt idx="37">
                  <c:v>0.5812499999999996</c:v>
                </c:pt>
                <c:pt idx="38">
                  <c:v>0.5812499999999996</c:v>
                </c:pt>
                <c:pt idx="39">
                  <c:v>0.5812499999999996</c:v>
                </c:pt>
                <c:pt idx="40">
                  <c:v>0.5812499999999996</c:v>
                </c:pt>
                <c:pt idx="41">
                  <c:v>0.5812499999999996</c:v>
                </c:pt>
                <c:pt idx="42">
                  <c:v>0.5812499999999996</c:v>
                </c:pt>
                <c:pt idx="43">
                  <c:v>0.5812499999999996</c:v>
                </c:pt>
                <c:pt idx="44">
                  <c:v>0.5812499999999996</c:v>
                </c:pt>
                <c:pt idx="45">
                  <c:v>0.5812499999999996</c:v>
                </c:pt>
                <c:pt idx="46">
                  <c:v>0.5812499999999996</c:v>
                </c:pt>
                <c:pt idx="47">
                  <c:v>0.5812499999999996</c:v>
                </c:pt>
                <c:pt idx="48">
                  <c:v>0.5812499999999996</c:v>
                </c:pt>
                <c:pt idx="49">
                  <c:v>0.5812499999999996</c:v>
                </c:pt>
                <c:pt idx="50">
                  <c:v>0.5812499999999996</c:v>
                </c:pt>
                <c:pt idx="51">
                  <c:v>0.5812499999999996</c:v>
                </c:pt>
                <c:pt idx="52">
                  <c:v>0.5812499999999996</c:v>
                </c:pt>
                <c:pt idx="53">
                  <c:v>0.5812499999999996</c:v>
                </c:pt>
                <c:pt idx="54">
                  <c:v>0.5812499999999996</c:v>
                </c:pt>
                <c:pt idx="55">
                  <c:v>0.5812499999999996</c:v>
                </c:pt>
                <c:pt idx="56">
                  <c:v>0.5812499999999996</c:v>
                </c:pt>
                <c:pt idx="57">
                  <c:v>0.5812499999999996</c:v>
                </c:pt>
                <c:pt idx="58">
                  <c:v>0.5812499999999996</c:v>
                </c:pt>
                <c:pt idx="59">
                  <c:v>0.5812499999999996</c:v>
                </c:pt>
                <c:pt idx="60">
                  <c:v>0.5812499999999996</c:v>
                </c:pt>
                <c:pt idx="61">
                  <c:v>0.5812499999999996</c:v>
                </c:pt>
                <c:pt idx="62">
                  <c:v>0.5812499999999996</c:v>
                </c:pt>
                <c:pt idx="63">
                  <c:v>0.5812499999999996</c:v>
                </c:pt>
                <c:pt idx="64">
                  <c:v>0.5812499999999996</c:v>
                </c:pt>
                <c:pt idx="65">
                  <c:v>0.5812499999999996</c:v>
                </c:pt>
                <c:pt idx="66">
                  <c:v>0.5812499999999996</c:v>
                </c:pt>
                <c:pt idx="67">
                  <c:v>0.5812499999999996</c:v>
                </c:pt>
                <c:pt idx="68">
                  <c:v>0.5812499999999996</c:v>
                </c:pt>
                <c:pt idx="69">
                  <c:v>0.5812499999999996</c:v>
                </c:pt>
                <c:pt idx="70">
                  <c:v>0.5812499999999996</c:v>
                </c:pt>
                <c:pt idx="71">
                  <c:v>0.5812499999999996</c:v>
                </c:pt>
                <c:pt idx="72">
                  <c:v>0.5812499999999996</c:v>
                </c:pt>
                <c:pt idx="73">
                  <c:v>0.5812499999999996</c:v>
                </c:pt>
                <c:pt idx="74">
                  <c:v>0.5812499999999996</c:v>
                </c:pt>
                <c:pt idx="75">
                  <c:v>0.5812499999999996</c:v>
                </c:pt>
                <c:pt idx="76">
                  <c:v>0.5812499999999996</c:v>
                </c:pt>
                <c:pt idx="77">
                  <c:v>0.5812499999999996</c:v>
                </c:pt>
                <c:pt idx="78">
                  <c:v>0.5812499999999996</c:v>
                </c:pt>
                <c:pt idx="79">
                  <c:v>0.5812499999999996</c:v>
                </c:pt>
                <c:pt idx="80">
                  <c:v>0.5812499999999996</c:v>
                </c:pt>
                <c:pt idx="81">
                  <c:v>0.5812499999999996</c:v>
                </c:pt>
                <c:pt idx="82">
                  <c:v>0.5812499999999996</c:v>
                </c:pt>
                <c:pt idx="83">
                  <c:v>0.5812499999999996</c:v>
                </c:pt>
                <c:pt idx="84">
                  <c:v>0.5812499999999996</c:v>
                </c:pt>
                <c:pt idx="85">
                  <c:v>0.5812499999999996</c:v>
                </c:pt>
                <c:pt idx="86">
                  <c:v>0.5812499999999996</c:v>
                </c:pt>
                <c:pt idx="87">
                  <c:v>0.5812499999999996</c:v>
                </c:pt>
                <c:pt idx="88">
                  <c:v>0.5812499999999996</c:v>
                </c:pt>
                <c:pt idx="89">
                  <c:v>0.5812499999999996</c:v>
                </c:pt>
                <c:pt idx="90">
                  <c:v>0.5812499999999996</c:v>
                </c:pt>
                <c:pt idx="91">
                  <c:v>0.5812499999999996</c:v>
                </c:pt>
                <c:pt idx="92">
                  <c:v>0.5812499999999996</c:v>
                </c:pt>
                <c:pt idx="93">
                  <c:v>0.5812499999999996</c:v>
                </c:pt>
                <c:pt idx="94">
                  <c:v>0.5812499999999996</c:v>
                </c:pt>
                <c:pt idx="95">
                  <c:v>0.5812499999999996</c:v>
                </c:pt>
                <c:pt idx="96">
                  <c:v>0.5812499999999996</c:v>
                </c:pt>
                <c:pt idx="97">
                  <c:v>0.5812499999999996</c:v>
                </c:pt>
                <c:pt idx="98">
                  <c:v>0.5812499999999996</c:v>
                </c:pt>
                <c:pt idx="99">
                  <c:v>0.5812499999999996</c:v>
                </c:pt>
              </c:numCache>
            </c:numRef>
          </c:yVal>
          <c:smooth val="0"/>
          <c:extLst>
            <c:ext xmlns:c16="http://schemas.microsoft.com/office/drawing/2014/chart" uri="{C3380CC4-5D6E-409C-BE32-E72D297353CC}">
              <c16:uniqueId val="{00000000-73DA-4DBF-839B-58B42C8B15C3}"/>
            </c:ext>
          </c:extLst>
        </c:ser>
        <c:ser>
          <c:idx val="1"/>
          <c:order val="1"/>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Sheet1!$A$3:$CV$3</c:f>
              <c:numCache>
                <c:formatCode>General</c:formatCode>
                <c:ptCount val="100"/>
                <c:pt idx="0">
                  <c:v>4.0000000000000027</c:v>
                </c:pt>
                <c:pt idx="1">
                  <c:v>4.0000000000000027</c:v>
                </c:pt>
                <c:pt idx="2">
                  <c:v>4.0000000000000027</c:v>
                </c:pt>
                <c:pt idx="3">
                  <c:v>4.0000000000000027</c:v>
                </c:pt>
                <c:pt idx="4">
                  <c:v>4.0000000000000027</c:v>
                </c:pt>
                <c:pt idx="5">
                  <c:v>4.0000000000000027</c:v>
                </c:pt>
                <c:pt idx="6">
                  <c:v>4.0000000000000027</c:v>
                </c:pt>
                <c:pt idx="7">
                  <c:v>4.0000000000000027</c:v>
                </c:pt>
                <c:pt idx="8">
                  <c:v>4.0000000000000027</c:v>
                </c:pt>
                <c:pt idx="9">
                  <c:v>4.0000000000000027</c:v>
                </c:pt>
                <c:pt idx="10">
                  <c:v>4.0000000000000027</c:v>
                </c:pt>
                <c:pt idx="11">
                  <c:v>4.0000000000000027</c:v>
                </c:pt>
                <c:pt idx="12">
                  <c:v>4.0000000000000027</c:v>
                </c:pt>
                <c:pt idx="13">
                  <c:v>4.0000000000000027</c:v>
                </c:pt>
                <c:pt idx="14">
                  <c:v>4.0000000000000027</c:v>
                </c:pt>
                <c:pt idx="15">
                  <c:v>4.0000000000000027</c:v>
                </c:pt>
                <c:pt idx="16">
                  <c:v>4.0000000000000027</c:v>
                </c:pt>
                <c:pt idx="17">
                  <c:v>4.0000000000000027</c:v>
                </c:pt>
                <c:pt idx="18">
                  <c:v>4.0000000000000027</c:v>
                </c:pt>
                <c:pt idx="19">
                  <c:v>4.0000000000000027</c:v>
                </c:pt>
                <c:pt idx="20">
                  <c:v>2.5000000000000013</c:v>
                </c:pt>
                <c:pt idx="21">
                  <c:v>2.5000000000000013</c:v>
                </c:pt>
                <c:pt idx="22">
                  <c:v>2.5000000000000013</c:v>
                </c:pt>
                <c:pt idx="23">
                  <c:v>2.5000000000000013</c:v>
                </c:pt>
                <c:pt idx="24">
                  <c:v>2.5000000000000013</c:v>
                </c:pt>
                <c:pt idx="25">
                  <c:v>2.5000000000000013</c:v>
                </c:pt>
                <c:pt idx="26">
                  <c:v>2.5000000000000013</c:v>
                </c:pt>
                <c:pt idx="27">
                  <c:v>2.5000000000000013</c:v>
                </c:pt>
                <c:pt idx="28">
                  <c:v>2.5000000000000013</c:v>
                </c:pt>
                <c:pt idx="29">
                  <c:v>2.5000000000000013</c:v>
                </c:pt>
                <c:pt idx="30">
                  <c:v>2.5000000000000013</c:v>
                </c:pt>
                <c:pt idx="31">
                  <c:v>2.5000000000000013</c:v>
                </c:pt>
                <c:pt idx="32">
                  <c:v>2.5000000000000013</c:v>
                </c:pt>
                <c:pt idx="33">
                  <c:v>2.5000000000000013</c:v>
                </c:pt>
                <c:pt idx="34">
                  <c:v>2.5000000000000013</c:v>
                </c:pt>
                <c:pt idx="35">
                  <c:v>2.5000000000000013</c:v>
                </c:pt>
                <c:pt idx="36">
                  <c:v>2.5000000000000013</c:v>
                </c:pt>
                <c:pt idx="37">
                  <c:v>2.5000000000000013</c:v>
                </c:pt>
                <c:pt idx="38">
                  <c:v>2.5000000000000013</c:v>
                </c:pt>
                <c:pt idx="39">
                  <c:v>2.5000000000000013</c:v>
                </c:pt>
                <c:pt idx="40">
                  <c:v>2.5000000000000013</c:v>
                </c:pt>
                <c:pt idx="41">
                  <c:v>2.5000000000000013</c:v>
                </c:pt>
                <c:pt idx="42">
                  <c:v>2.5000000000000013</c:v>
                </c:pt>
                <c:pt idx="43">
                  <c:v>2.5000000000000013</c:v>
                </c:pt>
                <c:pt idx="44">
                  <c:v>2.5000000000000013</c:v>
                </c:pt>
                <c:pt idx="45">
                  <c:v>2.5000000000000013</c:v>
                </c:pt>
                <c:pt idx="46">
                  <c:v>2.5000000000000013</c:v>
                </c:pt>
                <c:pt idx="47">
                  <c:v>2.5000000000000013</c:v>
                </c:pt>
                <c:pt idx="48">
                  <c:v>2.5000000000000013</c:v>
                </c:pt>
                <c:pt idx="49">
                  <c:v>2.5000000000000013</c:v>
                </c:pt>
                <c:pt idx="50">
                  <c:v>2.5000000000000013</c:v>
                </c:pt>
                <c:pt idx="51">
                  <c:v>2.5000000000000013</c:v>
                </c:pt>
                <c:pt idx="52">
                  <c:v>2.5000000000000013</c:v>
                </c:pt>
                <c:pt idx="53">
                  <c:v>2.5000000000000013</c:v>
                </c:pt>
                <c:pt idx="54">
                  <c:v>2.5000000000000013</c:v>
                </c:pt>
                <c:pt idx="55">
                  <c:v>2.5000000000000013</c:v>
                </c:pt>
                <c:pt idx="56">
                  <c:v>2.5000000000000013</c:v>
                </c:pt>
                <c:pt idx="57">
                  <c:v>2.5000000000000013</c:v>
                </c:pt>
                <c:pt idx="58">
                  <c:v>2.5000000000000013</c:v>
                </c:pt>
                <c:pt idx="59">
                  <c:v>2.5000000000000013</c:v>
                </c:pt>
                <c:pt idx="60">
                  <c:v>2.5000000000000013</c:v>
                </c:pt>
                <c:pt idx="61">
                  <c:v>2.5000000000000013</c:v>
                </c:pt>
                <c:pt idx="62">
                  <c:v>2.5000000000000013</c:v>
                </c:pt>
                <c:pt idx="63">
                  <c:v>2.5000000000000013</c:v>
                </c:pt>
                <c:pt idx="64">
                  <c:v>2.5000000000000013</c:v>
                </c:pt>
                <c:pt idx="65">
                  <c:v>2.5000000000000013</c:v>
                </c:pt>
                <c:pt idx="66">
                  <c:v>2.5000000000000013</c:v>
                </c:pt>
                <c:pt idx="67">
                  <c:v>2.5000000000000013</c:v>
                </c:pt>
                <c:pt idx="68">
                  <c:v>2.5000000000000013</c:v>
                </c:pt>
                <c:pt idx="69">
                  <c:v>2.5000000000000013</c:v>
                </c:pt>
                <c:pt idx="70">
                  <c:v>2.5000000000000013</c:v>
                </c:pt>
                <c:pt idx="71">
                  <c:v>2.5000000000000013</c:v>
                </c:pt>
                <c:pt idx="72">
                  <c:v>2.5000000000000013</c:v>
                </c:pt>
                <c:pt idx="73">
                  <c:v>2.5000000000000013</c:v>
                </c:pt>
                <c:pt idx="74">
                  <c:v>2.5000000000000013</c:v>
                </c:pt>
                <c:pt idx="75">
                  <c:v>2.5000000000000013</c:v>
                </c:pt>
                <c:pt idx="76">
                  <c:v>2.5000000000000013</c:v>
                </c:pt>
                <c:pt idx="77">
                  <c:v>2.5000000000000013</c:v>
                </c:pt>
                <c:pt idx="78">
                  <c:v>2.5000000000000013</c:v>
                </c:pt>
                <c:pt idx="79">
                  <c:v>2.5000000000000013</c:v>
                </c:pt>
                <c:pt idx="80">
                  <c:v>2.5000000000000013</c:v>
                </c:pt>
                <c:pt idx="81">
                  <c:v>2.5000000000000013</c:v>
                </c:pt>
                <c:pt idx="82">
                  <c:v>2.5000000000000013</c:v>
                </c:pt>
                <c:pt idx="83">
                  <c:v>2.5000000000000013</c:v>
                </c:pt>
                <c:pt idx="84">
                  <c:v>2.5000000000000013</c:v>
                </c:pt>
                <c:pt idx="85">
                  <c:v>2.5000000000000013</c:v>
                </c:pt>
                <c:pt idx="86">
                  <c:v>2.5000000000000013</c:v>
                </c:pt>
                <c:pt idx="87">
                  <c:v>2.5000000000000013</c:v>
                </c:pt>
                <c:pt idx="88">
                  <c:v>2.5000000000000013</c:v>
                </c:pt>
                <c:pt idx="89">
                  <c:v>2.5000000000000013</c:v>
                </c:pt>
                <c:pt idx="90">
                  <c:v>2.5000000000000013</c:v>
                </c:pt>
                <c:pt idx="91">
                  <c:v>2.5000000000000013</c:v>
                </c:pt>
                <c:pt idx="92">
                  <c:v>2.5000000000000013</c:v>
                </c:pt>
                <c:pt idx="93">
                  <c:v>2.5000000000000013</c:v>
                </c:pt>
                <c:pt idx="94">
                  <c:v>2.5000000000000013</c:v>
                </c:pt>
                <c:pt idx="95">
                  <c:v>2.5000000000000013</c:v>
                </c:pt>
                <c:pt idx="96">
                  <c:v>2.5000000000000013</c:v>
                </c:pt>
                <c:pt idx="97">
                  <c:v>2.5000000000000013</c:v>
                </c:pt>
                <c:pt idx="98">
                  <c:v>2.5000000000000013</c:v>
                </c:pt>
                <c:pt idx="99">
                  <c:v>2.5000000000000013</c:v>
                </c:pt>
              </c:numCache>
            </c:numRef>
          </c:yVal>
          <c:smooth val="0"/>
          <c:extLst>
            <c:ext xmlns:c16="http://schemas.microsoft.com/office/drawing/2014/chart" uri="{C3380CC4-5D6E-409C-BE32-E72D297353CC}">
              <c16:uniqueId val="{00000001-73DA-4DBF-839B-58B42C8B15C3}"/>
            </c:ext>
          </c:extLst>
        </c:ser>
        <c:ser>
          <c:idx val="2"/>
          <c:order val="2"/>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Sheet1!$A$4:$CV$4</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30.749999999999979</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pt idx="34">
                  <c:v>1.5</c:v>
                </c:pt>
                <c:pt idx="35">
                  <c:v>1.5</c:v>
                </c:pt>
                <c:pt idx="36">
                  <c:v>1.5</c:v>
                </c:pt>
                <c:pt idx="37">
                  <c:v>1.5</c:v>
                </c:pt>
                <c:pt idx="38">
                  <c:v>1.5</c:v>
                </c:pt>
                <c:pt idx="39">
                  <c:v>1.5</c:v>
                </c:pt>
                <c:pt idx="40">
                  <c:v>1.5</c:v>
                </c:pt>
                <c:pt idx="41">
                  <c:v>1.5</c:v>
                </c:pt>
                <c:pt idx="42">
                  <c:v>1.5</c:v>
                </c:pt>
                <c:pt idx="43">
                  <c:v>1.5</c:v>
                </c:pt>
                <c:pt idx="44">
                  <c:v>1.5</c:v>
                </c:pt>
                <c:pt idx="45">
                  <c:v>1.5</c:v>
                </c:pt>
                <c:pt idx="46">
                  <c:v>1.5</c:v>
                </c:pt>
                <c:pt idx="47">
                  <c:v>1.5</c:v>
                </c:pt>
                <c:pt idx="48">
                  <c:v>1.5</c:v>
                </c:pt>
                <c:pt idx="49">
                  <c:v>1.5</c:v>
                </c:pt>
                <c:pt idx="50">
                  <c:v>1.5</c:v>
                </c:pt>
                <c:pt idx="51">
                  <c:v>1.5</c:v>
                </c:pt>
                <c:pt idx="52">
                  <c:v>1.5</c:v>
                </c:pt>
                <c:pt idx="53">
                  <c:v>1.5</c:v>
                </c:pt>
                <c:pt idx="54">
                  <c:v>1.5</c:v>
                </c:pt>
                <c:pt idx="55">
                  <c:v>1.5</c:v>
                </c:pt>
                <c:pt idx="56">
                  <c:v>1.5</c:v>
                </c:pt>
                <c:pt idx="57">
                  <c:v>1.5</c:v>
                </c:pt>
                <c:pt idx="58">
                  <c:v>1.5</c:v>
                </c:pt>
                <c:pt idx="59">
                  <c:v>1.5</c:v>
                </c:pt>
                <c:pt idx="60">
                  <c:v>1.5</c:v>
                </c:pt>
                <c:pt idx="61">
                  <c:v>1.5</c:v>
                </c:pt>
                <c:pt idx="62">
                  <c:v>1.5</c:v>
                </c:pt>
                <c:pt idx="63">
                  <c:v>1.5</c:v>
                </c:pt>
                <c:pt idx="64">
                  <c:v>1.5</c:v>
                </c:pt>
                <c:pt idx="65">
                  <c:v>1.5</c:v>
                </c:pt>
                <c:pt idx="66">
                  <c:v>1.5</c:v>
                </c:pt>
                <c:pt idx="67">
                  <c:v>1.5</c:v>
                </c:pt>
                <c:pt idx="68">
                  <c:v>1.5</c:v>
                </c:pt>
                <c:pt idx="69">
                  <c:v>1.5</c:v>
                </c:pt>
                <c:pt idx="70">
                  <c:v>1.5</c:v>
                </c:pt>
                <c:pt idx="71">
                  <c:v>1.5</c:v>
                </c:pt>
                <c:pt idx="72">
                  <c:v>1.5</c:v>
                </c:pt>
                <c:pt idx="73">
                  <c:v>1.5</c:v>
                </c:pt>
                <c:pt idx="74">
                  <c:v>1.5</c:v>
                </c:pt>
                <c:pt idx="75">
                  <c:v>1.5</c:v>
                </c:pt>
                <c:pt idx="76">
                  <c:v>1.5</c:v>
                </c:pt>
                <c:pt idx="77">
                  <c:v>1.5</c:v>
                </c:pt>
                <c:pt idx="78">
                  <c:v>1.5</c:v>
                </c:pt>
                <c:pt idx="79">
                  <c:v>1.5</c:v>
                </c:pt>
                <c:pt idx="80">
                  <c:v>1.5</c:v>
                </c:pt>
                <c:pt idx="81">
                  <c:v>1.5</c:v>
                </c:pt>
                <c:pt idx="82">
                  <c:v>1.5</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numCache>
            </c:numRef>
          </c:yVal>
          <c:smooth val="0"/>
          <c:extLst>
            <c:ext xmlns:c16="http://schemas.microsoft.com/office/drawing/2014/chart" uri="{C3380CC4-5D6E-409C-BE32-E72D297353CC}">
              <c16:uniqueId val="{00000002-73DA-4DBF-839B-58B42C8B15C3}"/>
            </c:ext>
          </c:extLst>
        </c:ser>
        <c:ser>
          <c:idx val="3"/>
          <c:order val="3"/>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Sheet1!$A$5:$CV$5</c:f>
              <c:numCache>
                <c:formatCode>General</c:formatCode>
                <c:ptCount val="100"/>
                <c:pt idx="0">
                  <c:v>5.0200000000000022</c:v>
                </c:pt>
                <c:pt idx="1">
                  <c:v>5.0200000000000022</c:v>
                </c:pt>
                <c:pt idx="2">
                  <c:v>5.0200000000000022</c:v>
                </c:pt>
                <c:pt idx="3">
                  <c:v>5.0200000000000022</c:v>
                </c:pt>
                <c:pt idx="4">
                  <c:v>5.0200000000000022</c:v>
                </c:pt>
                <c:pt idx="5">
                  <c:v>5.0200000000000022</c:v>
                </c:pt>
                <c:pt idx="6">
                  <c:v>5.0200000000000022</c:v>
                </c:pt>
                <c:pt idx="7">
                  <c:v>5.0200000000000022</c:v>
                </c:pt>
                <c:pt idx="8">
                  <c:v>5.0200000000000022</c:v>
                </c:pt>
                <c:pt idx="9">
                  <c:v>5.0200000000000022</c:v>
                </c:pt>
                <c:pt idx="10">
                  <c:v>5.0200000000000022</c:v>
                </c:pt>
                <c:pt idx="11">
                  <c:v>5.0200000000000022</c:v>
                </c:pt>
                <c:pt idx="12">
                  <c:v>5.0200000000000022</c:v>
                </c:pt>
                <c:pt idx="13">
                  <c:v>5.0200000000000022</c:v>
                </c:pt>
                <c:pt idx="14">
                  <c:v>5.0200000000000022</c:v>
                </c:pt>
                <c:pt idx="15">
                  <c:v>5.0200000000000022</c:v>
                </c:pt>
                <c:pt idx="16">
                  <c:v>5.0200000000000022</c:v>
                </c:pt>
                <c:pt idx="17">
                  <c:v>5.0200000000000022</c:v>
                </c:pt>
                <c:pt idx="18">
                  <c:v>5.0200000000000022</c:v>
                </c:pt>
                <c:pt idx="19">
                  <c:v>5.0200000000000022</c:v>
                </c:pt>
                <c:pt idx="20">
                  <c:v>33.831249999999983</c:v>
                </c:pt>
                <c:pt idx="21">
                  <c:v>4.5812500000000016</c:v>
                </c:pt>
                <c:pt idx="22">
                  <c:v>4.5812500000000016</c:v>
                </c:pt>
                <c:pt idx="23">
                  <c:v>4.5812500000000016</c:v>
                </c:pt>
                <c:pt idx="24">
                  <c:v>4.5812500000000016</c:v>
                </c:pt>
                <c:pt idx="25">
                  <c:v>4.5812500000000016</c:v>
                </c:pt>
                <c:pt idx="26">
                  <c:v>4.5812500000000016</c:v>
                </c:pt>
                <c:pt idx="27">
                  <c:v>4.5812500000000016</c:v>
                </c:pt>
                <c:pt idx="28">
                  <c:v>4.5812500000000016</c:v>
                </c:pt>
                <c:pt idx="29">
                  <c:v>4.5812500000000016</c:v>
                </c:pt>
                <c:pt idx="30">
                  <c:v>4.5812500000000016</c:v>
                </c:pt>
                <c:pt idx="31">
                  <c:v>4.5812500000000016</c:v>
                </c:pt>
                <c:pt idx="32">
                  <c:v>4.5812500000000016</c:v>
                </c:pt>
                <c:pt idx="33">
                  <c:v>4.5812500000000016</c:v>
                </c:pt>
                <c:pt idx="34">
                  <c:v>4.5812500000000016</c:v>
                </c:pt>
                <c:pt idx="35">
                  <c:v>4.5812500000000016</c:v>
                </c:pt>
                <c:pt idx="36">
                  <c:v>4.5812500000000016</c:v>
                </c:pt>
                <c:pt idx="37">
                  <c:v>4.5812500000000016</c:v>
                </c:pt>
                <c:pt idx="38">
                  <c:v>4.5812500000000016</c:v>
                </c:pt>
                <c:pt idx="39">
                  <c:v>4.5812500000000016</c:v>
                </c:pt>
                <c:pt idx="40">
                  <c:v>4.5812500000000016</c:v>
                </c:pt>
                <c:pt idx="41">
                  <c:v>4.5812500000000016</c:v>
                </c:pt>
                <c:pt idx="42">
                  <c:v>4.5812500000000016</c:v>
                </c:pt>
                <c:pt idx="43">
                  <c:v>4.5812500000000016</c:v>
                </c:pt>
                <c:pt idx="44">
                  <c:v>4.5812500000000016</c:v>
                </c:pt>
                <c:pt idx="45">
                  <c:v>4.5812500000000016</c:v>
                </c:pt>
                <c:pt idx="46">
                  <c:v>4.5812500000000016</c:v>
                </c:pt>
                <c:pt idx="47">
                  <c:v>4.5812500000000016</c:v>
                </c:pt>
                <c:pt idx="48">
                  <c:v>4.5812500000000016</c:v>
                </c:pt>
                <c:pt idx="49">
                  <c:v>4.5812500000000016</c:v>
                </c:pt>
                <c:pt idx="50">
                  <c:v>4.5812500000000016</c:v>
                </c:pt>
                <c:pt idx="51">
                  <c:v>4.5812500000000016</c:v>
                </c:pt>
                <c:pt idx="52">
                  <c:v>4.5812500000000016</c:v>
                </c:pt>
                <c:pt idx="53">
                  <c:v>4.5812500000000016</c:v>
                </c:pt>
                <c:pt idx="54">
                  <c:v>4.5812500000000016</c:v>
                </c:pt>
                <c:pt idx="55">
                  <c:v>4.5812500000000016</c:v>
                </c:pt>
                <c:pt idx="56">
                  <c:v>4.5812500000000016</c:v>
                </c:pt>
                <c:pt idx="57">
                  <c:v>4.5812500000000016</c:v>
                </c:pt>
                <c:pt idx="58">
                  <c:v>4.5812500000000016</c:v>
                </c:pt>
                <c:pt idx="59">
                  <c:v>4.5812500000000016</c:v>
                </c:pt>
                <c:pt idx="60">
                  <c:v>4.5812500000000016</c:v>
                </c:pt>
                <c:pt idx="61">
                  <c:v>4.5812500000000016</c:v>
                </c:pt>
                <c:pt idx="62">
                  <c:v>4.5812500000000016</c:v>
                </c:pt>
                <c:pt idx="63">
                  <c:v>4.5812500000000016</c:v>
                </c:pt>
                <c:pt idx="64">
                  <c:v>4.5812500000000016</c:v>
                </c:pt>
                <c:pt idx="65">
                  <c:v>4.5812500000000016</c:v>
                </c:pt>
                <c:pt idx="66">
                  <c:v>4.5812500000000016</c:v>
                </c:pt>
                <c:pt idx="67">
                  <c:v>4.5812500000000016</c:v>
                </c:pt>
                <c:pt idx="68">
                  <c:v>4.5812500000000016</c:v>
                </c:pt>
                <c:pt idx="69">
                  <c:v>4.5812500000000016</c:v>
                </c:pt>
                <c:pt idx="70">
                  <c:v>4.5812500000000016</c:v>
                </c:pt>
                <c:pt idx="71">
                  <c:v>4.5812500000000016</c:v>
                </c:pt>
                <c:pt idx="72">
                  <c:v>4.5812500000000016</c:v>
                </c:pt>
                <c:pt idx="73">
                  <c:v>4.5812500000000016</c:v>
                </c:pt>
                <c:pt idx="74">
                  <c:v>4.5812500000000016</c:v>
                </c:pt>
                <c:pt idx="75">
                  <c:v>4.5812500000000016</c:v>
                </c:pt>
                <c:pt idx="76">
                  <c:v>4.5812500000000016</c:v>
                </c:pt>
                <c:pt idx="77">
                  <c:v>4.5812500000000016</c:v>
                </c:pt>
                <c:pt idx="78">
                  <c:v>4.5812500000000016</c:v>
                </c:pt>
                <c:pt idx="79">
                  <c:v>4.5812500000000016</c:v>
                </c:pt>
                <c:pt idx="80">
                  <c:v>4.5812500000000016</c:v>
                </c:pt>
                <c:pt idx="81">
                  <c:v>4.5812500000000016</c:v>
                </c:pt>
                <c:pt idx="82">
                  <c:v>4.5812500000000016</c:v>
                </c:pt>
                <c:pt idx="83">
                  <c:v>4.5812500000000016</c:v>
                </c:pt>
                <c:pt idx="84">
                  <c:v>4.5812500000000016</c:v>
                </c:pt>
                <c:pt idx="85">
                  <c:v>4.5812500000000016</c:v>
                </c:pt>
                <c:pt idx="86">
                  <c:v>4.5812500000000016</c:v>
                </c:pt>
                <c:pt idx="87">
                  <c:v>4.5812500000000016</c:v>
                </c:pt>
                <c:pt idx="88">
                  <c:v>4.5812500000000016</c:v>
                </c:pt>
                <c:pt idx="89">
                  <c:v>4.5812500000000016</c:v>
                </c:pt>
                <c:pt idx="90">
                  <c:v>4.5812500000000016</c:v>
                </c:pt>
                <c:pt idx="91">
                  <c:v>4.5812500000000016</c:v>
                </c:pt>
                <c:pt idx="92">
                  <c:v>4.5812500000000016</c:v>
                </c:pt>
                <c:pt idx="93">
                  <c:v>4.5812500000000016</c:v>
                </c:pt>
                <c:pt idx="94">
                  <c:v>4.5812500000000016</c:v>
                </c:pt>
                <c:pt idx="95">
                  <c:v>4.5812500000000016</c:v>
                </c:pt>
                <c:pt idx="96">
                  <c:v>4.5812500000000016</c:v>
                </c:pt>
                <c:pt idx="97">
                  <c:v>4.5812500000000016</c:v>
                </c:pt>
                <c:pt idx="98">
                  <c:v>4.5812500000000016</c:v>
                </c:pt>
                <c:pt idx="99">
                  <c:v>4.5812500000000016</c:v>
                </c:pt>
              </c:numCache>
            </c:numRef>
          </c:yVal>
          <c:smooth val="0"/>
          <c:extLst>
            <c:ext xmlns:c16="http://schemas.microsoft.com/office/drawing/2014/chart" uri="{C3380CC4-5D6E-409C-BE32-E72D297353CC}">
              <c16:uniqueId val="{00000003-73DA-4DBF-839B-58B42C8B15C3}"/>
            </c:ext>
          </c:extLst>
        </c:ser>
        <c:dLbls>
          <c:showLegendKey val="0"/>
          <c:showVal val="0"/>
          <c:showCatName val="0"/>
          <c:showSerName val="0"/>
          <c:showPercent val="0"/>
          <c:showBubbleSize val="0"/>
        </c:dLbls>
        <c:axId val="69824576"/>
        <c:axId val="1"/>
      </c:scatterChart>
      <c:valAx>
        <c:axId val="69824576"/>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33.831249999999983"/>
          <c:min val="0"/>
        </c:scaling>
        <c:delete val="1"/>
        <c:axPos val="l"/>
        <c:numFmt formatCode="General" sourceLinked="1"/>
        <c:majorTickMark val="out"/>
        <c:minorTickMark val="none"/>
        <c:tickLblPos val="nextTo"/>
        <c:crossAx val="69824576"/>
        <c:crosses val="min"/>
        <c:crossBetween val="midCat"/>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373338397265473E-2"/>
          <c:y val="3.1476997578692496E-2"/>
          <c:w val="0.90125332320546903"/>
          <c:h val="0.8704600484261501"/>
        </c:manualLayout>
      </c:layout>
      <c:scatterChart>
        <c:scatterStyle val="lineMarker"/>
        <c:varyColors val="0"/>
        <c:ser>
          <c:idx val="0"/>
          <c:order val="0"/>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67.999999999999943</c:v>
                </c:pt>
                <c:pt idx="1">
                  <c:v>67.999999999999943</c:v>
                </c:pt>
                <c:pt idx="2">
                  <c:v>67.999999999999943</c:v>
                </c:pt>
                <c:pt idx="3">
                  <c:v>67.999999999999943</c:v>
                </c:pt>
                <c:pt idx="4">
                  <c:v>67.999999999999943</c:v>
                </c:pt>
                <c:pt idx="5">
                  <c:v>67.999999999999943</c:v>
                </c:pt>
                <c:pt idx="6">
                  <c:v>67.999999999999943</c:v>
                </c:pt>
                <c:pt idx="7">
                  <c:v>67.999999999999943</c:v>
                </c:pt>
                <c:pt idx="8">
                  <c:v>67.999999999999943</c:v>
                </c:pt>
                <c:pt idx="9">
                  <c:v>67.999999999999943</c:v>
                </c:pt>
                <c:pt idx="10">
                  <c:v>67.999999999999943</c:v>
                </c:pt>
                <c:pt idx="11">
                  <c:v>67.999999999999943</c:v>
                </c:pt>
                <c:pt idx="12">
                  <c:v>67.999999999999943</c:v>
                </c:pt>
                <c:pt idx="13">
                  <c:v>67.999999999999943</c:v>
                </c:pt>
                <c:pt idx="14">
                  <c:v>67.999999999999943</c:v>
                </c:pt>
                <c:pt idx="15">
                  <c:v>67.999999999999943</c:v>
                </c:pt>
                <c:pt idx="16">
                  <c:v>67.999999999999943</c:v>
                </c:pt>
                <c:pt idx="17">
                  <c:v>67.999999999999943</c:v>
                </c:pt>
                <c:pt idx="18">
                  <c:v>67.999999999999943</c:v>
                </c:pt>
                <c:pt idx="19">
                  <c:v>67.999999999999943</c:v>
                </c:pt>
                <c:pt idx="20">
                  <c:v>38.749999999999979</c:v>
                </c:pt>
                <c:pt idx="21">
                  <c:v>38.749999999999979</c:v>
                </c:pt>
                <c:pt idx="22">
                  <c:v>38.749999999999979</c:v>
                </c:pt>
                <c:pt idx="23">
                  <c:v>38.749999999999979</c:v>
                </c:pt>
                <c:pt idx="24">
                  <c:v>38.749999999999979</c:v>
                </c:pt>
                <c:pt idx="25">
                  <c:v>38.749999999999979</c:v>
                </c:pt>
                <c:pt idx="26">
                  <c:v>38.749999999999979</c:v>
                </c:pt>
                <c:pt idx="27">
                  <c:v>38.749999999999979</c:v>
                </c:pt>
                <c:pt idx="28">
                  <c:v>38.749999999999979</c:v>
                </c:pt>
                <c:pt idx="29">
                  <c:v>38.749999999999979</c:v>
                </c:pt>
                <c:pt idx="30">
                  <c:v>38.749999999999979</c:v>
                </c:pt>
                <c:pt idx="31">
                  <c:v>38.749999999999979</c:v>
                </c:pt>
                <c:pt idx="32">
                  <c:v>38.749999999999979</c:v>
                </c:pt>
                <c:pt idx="33">
                  <c:v>38.749999999999979</c:v>
                </c:pt>
                <c:pt idx="34">
                  <c:v>38.749999999999979</c:v>
                </c:pt>
                <c:pt idx="35">
                  <c:v>38.749999999999979</c:v>
                </c:pt>
                <c:pt idx="36">
                  <c:v>38.749999999999979</c:v>
                </c:pt>
                <c:pt idx="37">
                  <c:v>38.749999999999979</c:v>
                </c:pt>
                <c:pt idx="38">
                  <c:v>38.749999999999979</c:v>
                </c:pt>
                <c:pt idx="39">
                  <c:v>38.749999999999979</c:v>
                </c:pt>
                <c:pt idx="40">
                  <c:v>38.749999999999979</c:v>
                </c:pt>
                <c:pt idx="41">
                  <c:v>38.749999999999979</c:v>
                </c:pt>
                <c:pt idx="42">
                  <c:v>38.749999999999979</c:v>
                </c:pt>
                <c:pt idx="43">
                  <c:v>38.749999999999979</c:v>
                </c:pt>
                <c:pt idx="44">
                  <c:v>38.749999999999979</c:v>
                </c:pt>
                <c:pt idx="45">
                  <c:v>38.749999999999979</c:v>
                </c:pt>
                <c:pt idx="46">
                  <c:v>38.749999999999979</c:v>
                </c:pt>
                <c:pt idx="47">
                  <c:v>38.749999999999979</c:v>
                </c:pt>
                <c:pt idx="48">
                  <c:v>38.749999999999979</c:v>
                </c:pt>
                <c:pt idx="49">
                  <c:v>38.749999999999979</c:v>
                </c:pt>
                <c:pt idx="50">
                  <c:v>38.749999999999979</c:v>
                </c:pt>
                <c:pt idx="51">
                  <c:v>38.749999999999979</c:v>
                </c:pt>
                <c:pt idx="52">
                  <c:v>38.749999999999979</c:v>
                </c:pt>
                <c:pt idx="53">
                  <c:v>38.749999999999979</c:v>
                </c:pt>
                <c:pt idx="54">
                  <c:v>38.749999999999979</c:v>
                </c:pt>
                <c:pt idx="55">
                  <c:v>38.749999999999979</c:v>
                </c:pt>
                <c:pt idx="56">
                  <c:v>38.749999999999979</c:v>
                </c:pt>
                <c:pt idx="57">
                  <c:v>38.749999999999979</c:v>
                </c:pt>
                <c:pt idx="58">
                  <c:v>38.749999999999979</c:v>
                </c:pt>
                <c:pt idx="59">
                  <c:v>38.749999999999979</c:v>
                </c:pt>
                <c:pt idx="60">
                  <c:v>38.749999999999979</c:v>
                </c:pt>
                <c:pt idx="61">
                  <c:v>38.749999999999979</c:v>
                </c:pt>
                <c:pt idx="62">
                  <c:v>38.749999999999979</c:v>
                </c:pt>
                <c:pt idx="63">
                  <c:v>38.749999999999979</c:v>
                </c:pt>
                <c:pt idx="64">
                  <c:v>38.749999999999979</c:v>
                </c:pt>
                <c:pt idx="65">
                  <c:v>38.749999999999979</c:v>
                </c:pt>
                <c:pt idx="66">
                  <c:v>38.749999999999979</c:v>
                </c:pt>
                <c:pt idx="67">
                  <c:v>38.749999999999979</c:v>
                </c:pt>
                <c:pt idx="68">
                  <c:v>38.749999999999979</c:v>
                </c:pt>
                <c:pt idx="69">
                  <c:v>38.749999999999979</c:v>
                </c:pt>
                <c:pt idx="70">
                  <c:v>38.749999999999979</c:v>
                </c:pt>
                <c:pt idx="71">
                  <c:v>38.749999999999979</c:v>
                </c:pt>
                <c:pt idx="72">
                  <c:v>38.749999999999979</c:v>
                </c:pt>
                <c:pt idx="73">
                  <c:v>38.749999999999979</c:v>
                </c:pt>
                <c:pt idx="74">
                  <c:v>38.749999999999979</c:v>
                </c:pt>
                <c:pt idx="75">
                  <c:v>38.749999999999979</c:v>
                </c:pt>
                <c:pt idx="76">
                  <c:v>38.749999999999979</c:v>
                </c:pt>
                <c:pt idx="77">
                  <c:v>38.749999999999979</c:v>
                </c:pt>
                <c:pt idx="78">
                  <c:v>38.749999999999979</c:v>
                </c:pt>
                <c:pt idx="79">
                  <c:v>38.749999999999979</c:v>
                </c:pt>
                <c:pt idx="80">
                  <c:v>38.749999999999979</c:v>
                </c:pt>
                <c:pt idx="81">
                  <c:v>38.749999999999979</c:v>
                </c:pt>
                <c:pt idx="82">
                  <c:v>38.749999999999979</c:v>
                </c:pt>
                <c:pt idx="83">
                  <c:v>38.749999999999979</c:v>
                </c:pt>
                <c:pt idx="84">
                  <c:v>38.749999999999979</c:v>
                </c:pt>
                <c:pt idx="85">
                  <c:v>38.749999999999979</c:v>
                </c:pt>
                <c:pt idx="86">
                  <c:v>38.749999999999979</c:v>
                </c:pt>
                <c:pt idx="87">
                  <c:v>38.749999999999979</c:v>
                </c:pt>
                <c:pt idx="88">
                  <c:v>38.749999999999979</c:v>
                </c:pt>
                <c:pt idx="89">
                  <c:v>38.749999999999979</c:v>
                </c:pt>
                <c:pt idx="90">
                  <c:v>38.749999999999979</c:v>
                </c:pt>
                <c:pt idx="91">
                  <c:v>38.749999999999979</c:v>
                </c:pt>
                <c:pt idx="92">
                  <c:v>38.749999999999979</c:v>
                </c:pt>
                <c:pt idx="93">
                  <c:v>38.749999999999979</c:v>
                </c:pt>
                <c:pt idx="94">
                  <c:v>38.749999999999979</c:v>
                </c:pt>
                <c:pt idx="95">
                  <c:v>38.749999999999979</c:v>
                </c:pt>
                <c:pt idx="96">
                  <c:v>38.749999999999979</c:v>
                </c:pt>
                <c:pt idx="97">
                  <c:v>38.749999999999979</c:v>
                </c:pt>
                <c:pt idx="98">
                  <c:v>38.749999999999979</c:v>
                </c:pt>
                <c:pt idx="99">
                  <c:v>38.749999999999979</c:v>
                </c:pt>
              </c:numCache>
            </c:numRef>
          </c:yVal>
          <c:smooth val="0"/>
          <c:extLst>
            <c:ext xmlns:c16="http://schemas.microsoft.com/office/drawing/2014/chart" uri="{C3380CC4-5D6E-409C-BE32-E72D297353CC}">
              <c16:uniqueId val="{00000000-22CC-4B7A-A9B6-BD26827526AB}"/>
            </c:ext>
          </c:extLst>
        </c:ser>
        <c:dLbls>
          <c:showLegendKey val="0"/>
          <c:showVal val="0"/>
          <c:showCatName val="0"/>
          <c:showSerName val="0"/>
          <c:showPercent val="0"/>
          <c:showBubbleSize val="0"/>
        </c:dLbls>
        <c:axId val="69026784"/>
        <c:axId val="1"/>
      </c:scatterChart>
      <c:valAx>
        <c:axId val="69026784"/>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85"/>
          <c:min val="0"/>
        </c:scaling>
        <c:delete val="1"/>
        <c:axPos val="l"/>
        <c:numFmt formatCode="General" sourceLinked="1"/>
        <c:majorTickMark val="out"/>
        <c:minorTickMark val="none"/>
        <c:tickLblPos val="nextTo"/>
        <c:crossAx val="69026784"/>
        <c:crosses val="min"/>
        <c:crossBetween val="midCat"/>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25637181409293E-2"/>
          <c:y val="2.9731275014293884E-2"/>
          <c:w val="0.90254872563718136"/>
          <c:h val="0.87764436821040592"/>
        </c:manualLayout>
      </c:layout>
      <c:scatterChart>
        <c:scatterStyle val="lineMarker"/>
        <c:varyColors val="0"/>
        <c:ser>
          <c:idx val="0"/>
          <c:order val="0"/>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1.0199999999999991</c:v>
                </c:pt>
                <c:pt idx="1">
                  <c:v>1.0199999999999991</c:v>
                </c:pt>
                <c:pt idx="2">
                  <c:v>1.0199999999999991</c:v>
                </c:pt>
                <c:pt idx="3">
                  <c:v>1.0199999999999991</c:v>
                </c:pt>
                <c:pt idx="4">
                  <c:v>1.0199999999999991</c:v>
                </c:pt>
                <c:pt idx="5">
                  <c:v>1.0199999999999991</c:v>
                </c:pt>
                <c:pt idx="6">
                  <c:v>1.0199999999999991</c:v>
                </c:pt>
                <c:pt idx="7">
                  <c:v>1.0199999999999991</c:v>
                </c:pt>
                <c:pt idx="8">
                  <c:v>1.0199999999999991</c:v>
                </c:pt>
                <c:pt idx="9">
                  <c:v>1.0199999999999991</c:v>
                </c:pt>
                <c:pt idx="10">
                  <c:v>1.0199999999999991</c:v>
                </c:pt>
                <c:pt idx="11">
                  <c:v>1.0199999999999991</c:v>
                </c:pt>
                <c:pt idx="12">
                  <c:v>1.0199999999999991</c:v>
                </c:pt>
                <c:pt idx="13">
                  <c:v>1.0199999999999991</c:v>
                </c:pt>
                <c:pt idx="14">
                  <c:v>1.0199999999999991</c:v>
                </c:pt>
                <c:pt idx="15">
                  <c:v>1.0199999999999991</c:v>
                </c:pt>
                <c:pt idx="16">
                  <c:v>1.0199999999999991</c:v>
                </c:pt>
                <c:pt idx="17">
                  <c:v>1.0199999999999991</c:v>
                </c:pt>
                <c:pt idx="18">
                  <c:v>1.0199999999999991</c:v>
                </c:pt>
                <c:pt idx="19">
                  <c:v>1.0199999999999991</c:v>
                </c:pt>
                <c:pt idx="20">
                  <c:v>1.0349999999999995</c:v>
                </c:pt>
                <c:pt idx="21">
                  <c:v>1.0496249999999996</c:v>
                </c:pt>
                <c:pt idx="22">
                  <c:v>1.0638749999999992</c:v>
                </c:pt>
                <c:pt idx="23">
                  <c:v>1.0781249999999991</c:v>
                </c:pt>
                <c:pt idx="24">
                  <c:v>1.0919999999999992</c:v>
                </c:pt>
                <c:pt idx="25">
                  <c:v>1.1054999999999993</c:v>
                </c:pt>
                <c:pt idx="26">
                  <c:v>1.1189999999999993</c:v>
                </c:pt>
                <c:pt idx="27">
                  <c:v>1.1321249999999992</c:v>
                </c:pt>
                <c:pt idx="28">
                  <c:v>1.1448749999999992</c:v>
                </c:pt>
                <c:pt idx="29">
                  <c:v>1.1576249999999992</c:v>
                </c:pt>
                <c:pt idx="30">
                  <c:v>1.1699999999999993</c:v>
                </c:pt>
                <c:pt idx="31">
                  <c:v>1.1819999999999993</c:v>
                </c:pt>
                <c:pt idx="32">
                  <c:v>1.1939999999999993</c:v>
                </c:pt>
                <c:pt idx="33">
                  <c:v>1.2056249999999991</c:v>
                </c:pt>
                <c:pt idx="34">
                  <c:v>1.2168749999999993</c:v>
                </c:pt>
                <c:pt idx="35">
                  <c:v>1.228124999999999</c:v>
                </c:pt>
                <c:pt idx="36">
                  <c:v>1.2389999999999992</c:v>
                </c:pt>
                <c:pt idx="37">
                  <c:v>1.2494999999999989</c:v>
                </c:pt>
                <c:pt idx="38">
                  <c:v>1.2599999999999991</c:v>
                </c:pt>
                <c:pt idx="39">
                  <c:v>1.2701249999999991</c:v>
                </c:pt>
                <c:pt idx="40">
                  <c:v>1.279874999999999</c:v>
                </c:pt>
                <c:pt idx="41">
                  <c:v>1.2896249999999989</c:v>
                </c:pt>
                <c:pt idx="42">
                  <c:v>1.298999999999999</c:v>
                </c:pt>
                <c:pt idx="43">
                  <c:v>1.3079999999999989</c:v>
                </c:pt>
                <c:pt idx="44">
                  <c:v>1.3169999999999988</c:v>
                </c:pt>
                <c:pt idx="45">
                  <c:v>1.3256249999999989</c:v>
                </c:pt>
                <c:pt idx="46">
                  <c:v>1.333874999999999</c:v>
                </c:pt>
                <c:pt idx="47">
                  <c:v>1.3421249999999991</c:v>
                </c:pt>
                <c:pt idx="48">
                  <c:v>1.349999999999999</c:v>
                </c:pt>
                <c:pt idx="49">
                  <c:v>1.357499999999999</c:v>
                </c:pt>
                <c:pt idx="50">
                  <c:v>1.3649999999999991</c:v>
                </c:pt>
                <c:pt idx="51">
                  <c:v>1.3721249999999989</c:v>
                </c:pt>
                <c:pt idx="52">
                  <c:v>1.378874999999999</c:v>
                </c:pt>
                <c:pt idx="53">
                  <c:v>1.3856249999999988</c:v>
                </c:pt>
                <c:pt idx="54">
                  <c:v>1.3919999999999988</c:v>
                </c:pt>
                <c:pt idx="55">
                  <c:v>1.3979999999999988</c:v>
                </c:pt>
                <c:pt idx="56">
                  <c:v>1.4039999999999988</c:v>
                </c:pt>
                <c:pt idx="57">
                  <c:v>1.4096249999999988</c:v>
                </c:pt>
                <c:pt idx="58">
                  <c:v>1.4148749999999988</c:v>
                </c:pt>
                <c:pt idx="59">
                  <c:v>1.4201249999999987</c:v>
                </c:pt>
                <c:pt idx="60">
                  <c:v>1.4249999999999989</c:v>
                </c:pt>
                <c:pt idx="61">
                  <c:v>1.4294999999999989</c:v>
                </c:pt>
                <c:pt idx="62">
                  <c:v>1.4339999999999988</c:v>
                </c:pt>
                <c:pt idx="63">
                  <c:v>1.4381249999999988</c:v>
                </c:pt>
                <c:pt idx="64">
                  <c:v>1.4418749999999989</c:v>
                </c:pt>
                <c:pt idx="65">
                  <c:v>1.4456249999999988</c:v>
                </c:pt>
                <c:pt idx="66">
                  <c:v>1.4489999999999987</c:v>
                </c:pt>
                <c:pt idx="67">
                  <c:v>1.4519999999999988</c:v>
                </c:pt>
                <c:pt idx="68">
                  <c:v>1.4549999999999987</c:v>
                </c:pt>
                <c:pt idx="69">
                  <c:v>1.4576249999999988</c:v>
                </c:pt>
                <c:pt idx="70">
                  <c:v>1.4598749999999987</c:v>
                </c:pt>
                <c:pt idx="71">
                  <c:v>1.4621249999999986</c:v>
                </c:pt>
                <c:pt idx="72">
                  <c:v>1.4639999999999989</c:v>
                </c:pt>
                <c:pt idx="73">
                  <c:v>1.4654999999999987</c:v>
                </c:pt>
                <c:pt idx="74">
                  <c:v>1.4669999999999985</c:v>
                </c:pt>
                <c:pt idx="75">
                  <c:v>1.4681249999999986</c:v>
                </c:pt>
                <c:pt idx="76">
                  <c:v>1.4688749999999986</c:v>
                </c:pt>
                <c:pt idx="77">
                  <c:v>1.4696249999999986</c:v>
                </c:pt>
                <c:pt idx="78">
                  <c:v>1.4699999999999986</c:v>
                </c:pt>
                <c:pt idx="79">
                  <c:v>1.4699999999999986</c:v>
                </c:pt>
                <c:pt idx="80">
                  <c:v>1.4699999999999986</c:v>
                </c:pt>
                <c:pt idx="81">
                  <c:v>1.4699999999999986</c:v>
                </c:pt>
                <c:pt idx="82">
                  <c:v>1.4699999999999986</c:v>
                </c:pt>
                <c:pt idx="83">
                  <c:v>1.4699999999999986</c:v>
                </c:pt>
                <c:pt idx="84">
                  <c:v>1.4699999999999986</c:v>
                </c:pt>
                <c:pt idx="85">
                  <c:v>1.4699999999999986</c:v>
                </c:pt>
                <c:pt idx="86">
                  <c:v>1.4699999999999986</c:v>
                </c:pt>
                <c:pt idx="87">
                  <c:v>1.4699999999999986</c:v>
                </c:pt>
                <c:pt idx="88">
                  <c:v>1.4699999999999986</c:v>
                </c:pt>
                <c:pt idx="89">
                  <c:v>1.4699999999999986</c:v>
                </c:pt>
                <c:pt idx="90">
                  <c:v>1.4699999999999986</c:v>
                </c:pt>
                <c:pt idx="91">
                  <c:v>1.4699999999999986</c:v>
                </c:pt>
                <c:pt idx="92">
                  <c:v>1.4699999999999986</c:v>
                </c:pt>
                <c:pt idx="93">
                  <c:v>1.4699999999999986</c:v>
                </c:pt>
                <c:pt idx="94">
                  <c:v>1.4699999999999986</c:v>
                </c:pt>
                <c:pt idx="95">
                  <c:v>1.4699999999999986</c:v>
                </c:pt>
                <c:pt idx="96">
                  <c:v>1.4699999999999986</c:v>
                </c:pt>
                <c:pt idx="97">
                  <c:v>1.4699999999999986</c:v>
                </c:pt>
                <c:pt idx="98">
                  <c:v>1.4699999999999986</c:v>
                </c:pt>
                <c:pt idx="99">
                  <c:v>1.4699999999999986</c:v>
                </c:pt>
              </c:numCache>
            </c:numRef>
          </c:yVal>
          <c:smooth val="0"/>
          <c:extLst>
            <c:ext xmlns:c16="http://schemas.microsoft.com/office/drawing/2014/chart" uri="{C3380CC4-5D6E-409C-BE32-E72D297353CC}">
              <c16:uniqueId val="{00000000-9335-49B0-BB57-5052F115BBD2}"/>
            </c:ext>
          </c:extLst>
        </c:ser>
        <c:ser>
          <c:idx val="1"/>
          <c:order val="1"/>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Sheet1!$A$3:$CV$3</c:f>
              <c:numCache>
                <c:formatCode>General</c:formatCode>
                <c:ptCount val="100"/>
                <c:pt idx="0">
                  <c:v>4.0000000000000018</c:v>
                </c:pt>
                <c:pt idx="1">
                  <c:v>4.0000000000000018</c:v>
                </c:pt>
                <c:pt idx="2">
                  <c:v>4.0000000000000018</c:v>
                </c:pt>
                <c:pt idx="3">
                  <c:v>4.0000000000000018</c:v>
                </c:pt>
                <c:pt idx="4">
                  <c:v>4.0000000000000018</c:v>
                </c:pt>
                <c:pt idx="5">
                  <c:v>4.0000000000000018</c:v>
                </c:pt>
                <c:pt idx="6">
                  <c:v>4.0000000000000018</c:v>
                </c:pt>
                <c:pt idx="7">
                  <c:v>4.0000000000000018</c:v>
                </c:pt>
                <c:pt idx="8">
                  <c:v>4.0000000000000018</c:v>
                </c:pt>
                <c:pt idx="9">
                  <c:v>4.0000000000000018</c:v>
                </c:pt>
                <c:pt idx="10">
                  <c:v>4.0000000000000018</c:v>
                </c:pt>
                <c:pt idx="11">
                  <c:v>4.0000000000000018</c:v>
                </c:pt>
                <c:pt idx="12">
                  <c:v>4.0000000000000018</c:v>
                </c:pt>
                <c:pt idx="13">
                  <c:v>4.0000000000000018</c:v>
                </c:pt>
                <c:pt idx="14">
                  <c:v>4.0000000000000018</c:v>
                </c:pt>
                <c:pt idx="15">
                  <c:v>4.0000000000000018</c:v>
                </c:pt>
                <c:pt idx="16">
                  <c:v>4.0000000000000018</c:v>
                </c:pt>
                <c:pt idx="17">
                  <c:v>4.0000000000000018</c:v>
                </c:pt>
                <c:pt idx="18">
                  <c:v>4.0000000000000018</c:v>
                </c:pt>
                <c:pt idx="19">
                  <c:v>4.0000000000000018</c:v>
                </c:pt>
                <c:pt idx="20">
                  <c:v>2.9999999999999902</c:v>
                </c:pt>
                <c:pt idx="21">
                  <c:v>3.0249999999999986</c:v>
                </c:pt>
                <c:pt idx="22">
                  <c:v>3.050000000000018</c:v>
                </c:pt>
                <c:pt idx="23">
                  <c:v>3.0499999999999958</c:v>
                </c:pt>
                <c:pt idx="24">
                  <c:v>3.0750000000000042</c:v>
                </c:pt>
                <c:pt idx="25">
                  <c:v>3.1000000000000014</c:v>
                </c:pt>
                <c:pt idx="26">
                  <c:v>3.1000000000000014</c:v>
                </c:pt>
                <c:pt idx="27">
                  <c:v>3.1250000000000098</c:v>
                </c:pt>
                <c:pt idx="28">
                  <c:v>3.1499999999999959</c:v>
                </c:pt>
                <c:pt idx="29">
                  <c:v>3.150000000000007</c:v>
                </c:pt>
                <c:pt idx="30">
                  <c:v>3.1750000000000043</c:v>
                </c:pt>
                <c:pt idx="31">
                  <c:v>3.2000000000000015</c:v>
                </c:pt>
                <c:pt idx="32">
                  <c:v>3.2000000000000015</c:v>
                </c:pt>
                <c:pt idx="33">
                  <c:v>3.2250000000000099</c:v>
                </c:pt>
                <c:pt idx="34">
                  <c:v>3.249999999999996</c:v>
                </c:pt>
                <c:pt idx="35">
                  <c:v>3.2500000000000071</c:v>
                </c:pt>
                <c:pt idx="36">
                  <c:v>3.2750000000000044</c:v>
                </c:pt>
                <c:pt idx="37">
                  <c:v>3.3000000000000016</c:v>
                </c:pt>
                <c:pt idx="38">
                  <c:v>3.3000000000000016</c:v>
                </c:pt>
                <c:pt idx="39">
                  <c:v>3.3250000000000099</c:v>
                </c:pt>
                <c:pt idx="40">
                  <c:v>3.3499999999999961</c:v>
                </c:pt>
                <c:pt idx="41">
                  <c:v>3.3500000000000072</c:v>
                </c:pt>
                <c:pt idx="42">
                  <c:v>3.3750000000000044</c:v>
                </c:pt>
                <c:pt idx="43">
                  <c:v>3.4000000000000017</c:v>
                </c:pt>
                <c:pt idx="44">
                  <c:v>3.4000000000000017</c:v>
                </c:pt>
                <c:pt idx="45">
                  <c:v>3.4249999999999989</c:v>
                </c:pt>
                <c:pt idx="46">
                  <c:v>3.4500000000000073</c:v>
                </c:pt>
                <c:pt idx="47">
                  <c:v>3.4499999999999962</c:v>
                </c:pt>
                <c:pt idx="48">
                  <c:v>3.4750000000000045</c:v>
                </c:pt>
                <c:pt idx="49">
                  <c:v>3.5000000000000018</c:v>
                </c:pt>
                <c:pt idx="50">
                  <c:v>3.5000000000000018</c:v>
                </c:pt>
                <c:pt idx="51">
                  <c:v>3.5250000000000101</c:v>
                </c:pt>
                <c:pt idx="52">
                  <c:v>3.5499999999999963</c:v>
                </c:pt>
                <c:pt idx="53">
                  <c:v>3.5500000000000074</c:v>
                </c:pt>
                <c:pt idx="54">
                  <c:v>3.5750000000000046</c:v>
                </c:pt>
                <c:pt idx="55">
                  <c:v>3.6000000000000019</c:v>
                </c:pt>
                <c:pt idx="56">
                  <c:v>3.6000000000000019</c:v>
                </c:pt>
                <c:pt idx="57">
                  <c:v>3.6249999999999991</c:v>
                </c:pt>
                <c:pt idx="58">
                  <c:v>3.6500000000000075</c:v>
                </c:pt>
                <c:pt idx="59">
                  <c:v>3.6500000000000075</c:v>
                </c:pt>
                <c:pt idx="60">
                  <c:v>3.6749999999999936</c:v>
                </c:pt>
                <c:pt idx="61">
                  <c:v>3.700000000000002</c:v>
                </c:pt>
                <c:pt idx="62">
                  <c:v>3.700000000000002</c:v>
                </c:pt>
                <c:pt idx="63">
                  <c:v>3.7250000000000103</c:v>
                </c:pt>
                <c:pt idx="64">
                  <c:v>3.7499999999999964</c:v>
                </c:pt>
                <c:pt idx="65">
                  <c:v>3.7500000000000075</c:v>
                </c:pt>
                <c:pt idx="66">
                  <c:v>3.7750000000000048</c:v>
                </c:pt>
                <c:pt idx="67">
                  <c:v>3.800000000000002</c:v>
                </c:pt>
                <c:pt idx="68">
                  <c:v>3.800000000000002</c:v>
                </c:pt>
                <c:pt idx="69">
                  <c:v>3.8249999999999993</c:v>
                </c:pt>
                <c:pt idx="70">
                  <c:v>3.8500000000000076</c:v>
                </c:pt>
                <c:pt idx="71">
                  <c:v>3.8500000000000076</c:v>
                </c:pt>
                <c:pt idx="72">
                  <c:v>3.8749999999999938</c:v>
                </c:pt>
                <c:pt idx="73">
                  <c:v>3.9000000000000021</c:v>
                </c:pt>
                <c:pt idx="74">
                  <c:v>3.9000000000000132</c:v>
                </c:pt>
                <c:pt idx="75">
                  <c:v>3.9249999999999994</c:v>
                </c:pt>
                <c:pt idx="76">
                  <c:v>3.9499999999999966</c:v>
                </c:pt>
                <c:pt idx="77">
                  <c:v>3.9500000000000077</c:v>
                </c:pt>
                <c:pt idx="78">
                  <c:v>3.975000000000005</c:v>
                </c:pt>
                <c:pt idx="79">
                  <c:v>4.0000000000000018</c:v>
                </c:pt>
                <c:pt idx="80">
                  <c:v>4.0000000000000018</c:v>
                </c:pt>
                <c:pt idx="81">
                  <c:v>4.0000000000000018</c:v>
                </c:pt>
                <c:pt idx="82">
                  <c:v>4.0000000000000018</c:v>
                </c:pt>
                <c:pt idx="83">
                  <c:v>4.0000000000000018</c:v>
                </c:pt>
                <c:pt idx="84">
                  <c:v>4.0000000000000018</c:v>
                </c:pt>
                <c:pt idx="85">
                  <c:v>4.0000000000000018</c:v>
                </c:pt>
                <c:pt idx="86">
                  <c:v>4.0000000000000018</c:v>
                </c:pt>
                <c:pt idx="87">
                  <c:v>4.0000000000000018</c:v>
                </c:pt>
                <c:pt idx="88">
                  <c:v>4.0000000000000018</c:v>
                </c:pt>
                <c:pt idx="89">
                  <c:v>4.0000000000000018</c:v>
                </c:pt>
                <c:pt idx="90">
                  <c:v>4.0000000000000018</c:v>
                </c:pt>
                <c:pt idx="91">
                  <c:v>4.0000000000000018</c:v>
                </c:pt>
                <c:pt idx="92">
                  <c:v>4.0000000000000018</c:v>
                </c:pt>
                <c:pt idx="93">
                  <c:v>4.0000000000000018</c:v>
                </c:pt>
                <c:pt idx="94">
                  <c:v>4.0000000000000018</c:v>
                </c:pt>
                <c:pt idx="95">
                  <c:v>4.0000000000000018</c:v>
                </c:pt>
                <c:pt idx="96">
                  <c:v>4.0000000000000018</c:v>
                </c:pt>
                <c:pt idx="97">
                  <c:v>4.0000000000000018</c:v>
                </c:pt>
                <c:pt idx="98">
                  <c:v>4.0000000000000018</c:v>
                </c:pt>
                <c:pt idx="99">
                  <c:v>4.0000000000000018</c:v>
                </c:pt>
              </c:numCache>
            </c:numRef>
          </c:yVal>
          <c:smooth val="0"/>
          <c:extLst>
            <c:ext xmlns:c16="http://schemas.microsoft.com/office/drawing/2014/chart" uri="{C3380CC4-5D6E-409C-BE32-E72D297353CC}">
              <c16:uniqueId val="{00000001-9335-49B0-BB57-5052F115BBD2}"/>
            </c:ext>
          </c:extLst>
        </c:ser>
        <c:ser>
          <c:idx val="2"/>
          <c:order val="2"/>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Sheet1!$A$4:$CV$4</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mooth val="0"/>
          <c:extLst>
            <c:ext xmlns:c16="http://schemas.microsoft.com/office/drawing/2014/chart" uri="{C3380CC4-5D6E-409C-BE32-E72D297353CC}">
              <c16:uniqueId val="{00000002-9335-49B0-BB57-5052F115BBD2}"/>
            </c:ext>
          </c:extLst>
        </c:ser>
        <c:ser>
          <c:idx val="3"/>
          <c:order val="3"/>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Sheet1!$A$5:$CV$5</c:f>
              <c:numCache>
                <c:formatCode>General</c:formatCode>
                <c:ptCount val="100"/>
                <c:pt idx="0">
                  <c:v>5.0200000000000014</c:v>
                </c:pt>
                <c:pt idx="1">
                  <c:v>5.0200000000000014</c:v>
                </c:pt>
                <c:pt idx="2">
                  <c:v>5.0200000000000014</c:v>
                </c:pt>
                <c:pt idx="3">
                  <c:v>5.0200000000000014</c:v>
                </c:pt>
                <c:pt idx="4">
                  <c:v>5.0200000000000014</c:v>
                </c:pt>
                <c:pt idx="5">
                  <c:v>5.0200000000000014</c:v>
                </c:pt>
                <c:pt idx="6">
                  <c:v>5.0200000000000014</c:v>
                </c:pt>
                <c:pt idx="7">
                  <c:v>5.0200000000000014</c:v>
                </c:pt>
                <c:pt idx="8">
                  <c:v>5.0200000000000014</c:v>
                </c:pt>
                <c:pt idx="9">
                  <c:v>5.0200000000000014</c:v>
                </c:pt>
                <c:pt idx="10">
                  <c:v>5.0200000000000014</c:v>
                </c:pt>
                <c:pt idx="11">
                  <c:v>5.0200000000000014</c:v>
                </c:pt>
                <c:pt idx="12">
                  <c:v>5.0200000000000014</c:v>
                </c:pt>
                <c:pt idx="13">
                  <c:v>5.0200000000000014</c:v>
                </c:pt>
                <c:pt idx="14">
                  <c:v>5.0200000000000014</c:v>
                </c:pt>
                <c:pt idx="15">
                  <c:v>5.0200000000000014</c:v>
                </c:pt>
                <c:pt idx="16">
                  <c:v>5.0200000000000014</c:v>
                </c:pt>
                <c:pt idx="17">
                  <c:v>5.0200000000000014</c:v>
                </c:pt>
                <c:pt idx="18">
                  <c:v>5.0200000000000014</c:v>
                </c:pt>
                <c:pt idx="19">
                  <c:v>5.0200000000000014</c:v>
                </c:pt>
                <c:pt idx="20">
                  <c:v>4.0349999999999904</c:v>
                </c:pt>
                <c:pt idx="21">
                  <c:v>4.0746249999999984</c:v>
                </c:pt>
                <c:pt idx="22">
                  <c:v>4.113875000000017</c:v>
                </c:pt>
                <c:pt idx="23">
                  <c:v>4.1281249999999954</c:v>
                </c:pt>
                <c:pt idx="24">
                  <c:v>4.1670000000000034</c:v>
                </c:pt>
                <c:pt idx="25">
                  <c:v>4.2055000000000007</c:v>
                </c:pt>
                <c:pt idx="26">
                  <c:v>4.2190000000000003</c:v>
                </c:pt>
                <c:pt idx="27">
                  <c:v>4.2571250000000092</c:v>
                </c:pt>
                <c:pt idx="28">
                  <c:v>4.2948749999999949</c:v>
                </c:pt>
                <c:pt idx="29">
                  <c:v>4.3076250000000069</c:v>
                </c:pt>
                <c:pt idx="30">
                  <c:v>4.3450000000000033</c:v>
                </c:pt>
                <c:pt idx="31">
                  <c:v>4.3820000000000006</c:v>
                </c:pt>
                <c:pt idx="32">
                  <c:v>4.394000000000001</c:v>
                </c:pt>
                <c:pt idx="33">
                  <c:v>4.4306250000000089</c:v>
                </c:pt>
                <c:pt idx="34">
                  <c:v>4.4668749999999955</c:v>
                </c:pt>
                <c:pt idx="35">
                  <c:v>4.4781250000000066</c:v>
                </c:pt>
                <c:pt idx="36">
                  <c:v>4.5140000000000038</c:v>
                </c:pt>
                <c:pt idx="37">
                  <c:v>4.549500000000001</c:v>
                </c:pt>
                <c:pt idx="38">
                  <c:v>4.5600000000000005</c:v>
                </c:pt>
                <c:pt idx="39">
                  <c:v>4.5951250000000092</c:v>
                </c:pt>
                <c:pt idx="40">
                  <c:v>4.6298749999999949</c:v>
                </c:pt>
                <c:pt idx="41">
                  <c:v>4.6396250000000059</c:v>
                </c:pt>
                <c:pt idx="42">
                  <c:v>4.674000000000003</c:v>
                </c:pt>
                <c:pt idx="43">
                  <c:v>4.7080000000000002</c:v>
                </c:pt>
                <c:pt idx="44">
                  <c:v>4.7170000000000005</c:v>
                </c:pt>
                <c:pt idx="45">
                  <c:v>4.7506249999999977</c:v>
                </c:pt>
                <c:pt idx="46">
                  <c:v>4.7838750000000063</c:v>
                </c:pt>
                <c:pt idx="47">
                  <c:v>4.7921249999999951</c:v>
                </c:pt>
                <c:pt idx="48">
                  <c:v>4.8250000000000037</c:v>
                </c:pt>
                <c:pt idx="49">
                  <c:v>4.8575000000000008</c:v>
                </c:pt>
                <c:pt idx="50">
                  <c:v>4.8650000000000002</c:v>
                </c:pt>
                <c:pt idx="51">
                  <c:v>4.8971250000000088</c:v>
                </c:pt>
                <c:pt idx="52">
                  <c:v>4.9288749999999952</c:v>
                </c:pt>
                <c:pt idx="53">
                  <c:v>4.9356250000000061</c:v>
                </c:pt>
                <c:pt idx="54">
                  <c:v>4.9670000000000032</c:v>
                </c:pt>
                <c:pt idx="55">
                  <c:v>4.9980000000000011</c:v>
                </c:pt>
                <c:pt idx="56">
                  <c:v>5.0040000000000004</c:v>
                </c:pt>
                <c:pt idx="57">
                  <c:v>5.0346249999999984</c:v>
                </c:pt>
                <c:pt idx="58">
                  <c:v>5.064875000000006</c:v>
                </c:pt>
                <c:pt idx="59">
                  <c:v>5.0701250000000062</c:v>
                </c:pt>
                <c:pt idx="60">
                  <c:v>5.0999999999999917</c:v>
                </c:pt>
                <c:pt idx="61">
                  <c:v>5.1295000000000011</c:v>
                </c:pt>
                <c:pt idx="62">
                  <c:v>5.1340000000000012</c:v>
                </c:pt>
                <c:pt idx="63">
                  <c:v>5.1631250000000088</c:v>
                </c:pt>
                <c:pt idx="64">
                  <c:v>5.1918749999999951</c:v>
                </c:pt>
                <c:pt idx="65">
                  <c:v>5.1956250000000068</c:v>
                </c:pt>
                <c:pt idx="66">
                  <c:v>5.2240000000000038</c:v>
                </c:pt>
                <c:pt idx="67">
                  <c:v>5.2520000000000007</c:v>
                </c:pt>
                <c:pt idx="68">
                  <c:v>5.2550000000000008</c:v>
                </c:pt>
                <c:pt idx="69">
                  <c:v>5.2826249999999977</c:v>
                </c:pt>
                <c:pt idx="70">
                  <c:v>5.3098750000000061</c:v>
                </c:pt>
                <c:pt idx="71">
                  <c:v>5.3121250000000062</c:v>
                </c:pt>
                <c:pt idx="72">
                  <c:v>5.3389999999999924</c:v>
                </c:pt>
                <c:pt idx="73">
                  <c:v>5.3655000000000008</c:v>
                </c:pt>
                <c:pt idx="74">
                  <c:v>5.3670000000000124</c:v>
                </c:pt>
                <c:pt idx="75">
                  <c:v>5.3931249999999977</c:v>
                </c:pt>
                <c:pt idx="76">
                  <c:v>5.4188749999999954</c:v>
                </c:pt>
                <c:pt idx="77">
                  <c:v>5.4196250000000061</c:v>
                </c:pt>
                <c:pt idx="78">
                  <c:v>5.4450000000000029</c:v>
                </c:pt>
                <c:pt idx="79">
                  <c:v>5.4700000000000006</c:v>
                </c:pt>
                <c:pt idx="80">
                  <c:v>5.4700000000000006</c:v>
                </c:pt>
                <c:pt idx="81">
                  <c:v>5.4700000000000006</c:v>
                </c:pt>
                <c:pt idx="82">
                  <c:v>5.4700000000000006</c:v>
                </c:pt>
                <c:pt idx="83">
                  <c:v>5.4700000000000006</c:v>
                </c:pt>
                <c:pt idx="84">
                  <c:v>5.4700000000000006</c:v>
                </c:pt>
                <c:pt idx="85">
                  <c:v>5.4700000000000006</c:v>
                </c:pt>
                <c:pt idx="86">
                  <c:v>5.4700000000000006</c:v>
                </c:pt>
                <c:pt idx="87">
                  <c:v>5.4700000000000006</c:v>
                </c:pt>
                <c:pt idx="88">
                  <c:v>5.4700000000000006</c:v>
                </c:pt>
                <c:pt idx="89">
                  <c:v>5.4700000000000006</c:v>
                </c:pt>
                <c:pt idx="90">
                  <c:v>5.4700000000000006</c:v>
                </c:pt>
                <c:pt idx="91">
                  <c:v>5.4700000000000006</c:v>
                </c:pt>
                <c:pt idx="92">
                  <c:v>5.4700000000000006</c:v>
                </c:pt>
                <c:pt idx="93">
                  <c:v>5.4700000000000006</c:v>
                </c:pt>
                <c:pt idx="94">
                  <c:v>5.4700000000000006</c:v>
                </c:pt>
                <c:pt idx="95">
                  <c:v>5.4700000000000006</c:v>
                </c:pt>
                <c:pt idx="96">
                  <c:v>5.4700000000000006</c:v>
                </c:pt>
                <c:pt idx="97">
                  <c:v>5.4700000000000006</c:v>
                </c:pt>
                <c:pt idx="98">
                  <c:v>5.4700000000000006</c:v>
                </c:pt>
                <c:pt idx="99">
                  <c:v>5.4700000000000006</c:v>
                </c:pt>
              </c:numCache>
            </c:numRef>
          </c:yVal>
          <c:smooth val="0"/>
          <c:extLst>
            <c:ext xmlns:c16="http://schemas.microsoft.com/office/drawing/2014/chart" uri="{C3380CC4-5D6E-409C-BE32-E72D297353CC}">
              <c16:uniqueId val="{00000003-9335-49B0-BB57-5052F115BBD2}"/>
            </c:ext>
          </c:extLst>
        </c:ser>
        <c:dLbls>
          <c:showLegendKey val="0"/>
          <c:showVal val="0"/>
          <c:showCatName val="0"/>
          <c:showSerName val="0"/>
          <c:showPercent val="0"/>
          <c:showBubbleSize val="0"/>
        </c:dLbls>
        <c:axId val="775954191"/>
        <c:axId val="1"/>
      </c:scatterChart>
      <c:valAx>
        <c:axId val="775954191"/>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0"/>
          <c:min val="0"/>
        </c:scaling>
        <c:delete val="1"/>
        <c:axPos val="l"/>
        <c:numFmt formatCode="General" sourceLinked="1"/>
        <c:majorTickMark val="out"/>
        <c:minorTickMark val="none"/>
        <c:tickLblPos val="nextTo"/>
        <c:crossAx val="775954191"/>
        <c:crosses val="min"/>
        <c:crossBetween val="midCat"/>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24061597690085E-2"/>
          <c:y val="7.3446327683615822E-2"/>
          <c:w val="0.94995187680461979"/>
          <c:h val="0.85310734463276838"/>
        </c:manualLayout>
      </c:layout>
      <c:barChart>
        <c:barDir val="col"/>
        <c:grouping val="clustered"/>
        <c:varyColors val="0"/>
        <c:ser>
          <c:idx val="0"/>
          <c:order val="0"/>
          <c:spPr>
            <a:solidFill>
              <a:schemeClr val="accent5"/>
            </a:solidFill>
            <a:ln w="9525" algn="ctr">
              <a:solidFill>
                <a:schemeClr val="bg1"/>
              </a:solidFill>
              <a:prstDash val="solid"/>
            </a:ln>
          </c:spPr>
          <c:invertIfNegative val="0"/>
          <c:dLbls>
            <c:dLbl>
              <c:idx val="0"/>
              <c:layout>
                <c:manualLayout>
                  <c:x val="0"/>
                  <c:y val="-0.1355932203389830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035-441D-97B6-E9360BFBB334}"/>
                </c:ext>
              </c:extLst>
            </c:dLbl>
            <c:dLbl>
              <c:idx val="1"/>
              <c:layout>
                <c:manualLayout>
                  <c:x val="0"/>
                  <c:y val="-0.1355932203389830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035-441D-97B6-E9360BFBB334}"/>
                </c:ext>
              </c:extLst>
            </c:dLbl>
            <c:dLbl>
              <c:idx val="2"/>
              <c:layout>
                <c:manualLayout>
                  <c:x val="0"/>
                  <c:y val="-0.1355932203389830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035-441D-97B6-E9360BFBB334}"/>
                </c:ext>
              </c:extLst>
            </c:dLbl>
            <c:dLbl>
              <c:idx val="3"/>
              <c:layout>
                <c:manualLayout>
                  <c:x val="0"/>
                  <c:y val="-0.1355932203389830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035-441D-97B6-E9360BFBB334}"/>
                </c:ext>
              </c:extLst>
            </c:dLbl>
            <c:dLbl>
              <c:idx val="4"/>
              <c:layout>
                <c:manualLayout>
                  <c:x val="0"/>
                  <c:y val="-0.1355932203389830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035-441D-97B6-E9360BFBB3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2</c:v>
                </c:pt>
                <c:pt idx="1">
                  <c:v>2</c:v>
                </c:pt>
                <c:pt idx="2">
                  <c:v>2</c:v>
                </c:pt>
                <c:pt idx="3">
                  <c:v>2</c:v>
                </c:pt>
                <c:pt idx="4">
                  <c:v>2</c:v>
                </c:pt>
                <c:pt idx="5">
                  <c:v>0</c:v>
                </c:pt>
                <c:pt idx="6">
                  <c:v>0</c:v>
                </c:pt>
                <c:pt idx="7">
                  <c:v>0</c:v>
                </c:pt>
                <c:pt idx="8">
                  <c:v>0</c:v>
                </c:pt>
                <c:pt idx="9">
                  <c:v>0</c:v>
                </c:pt>
              </c:numCache>
            </c:numRef>
          </c:val>
          <c:extLst>
            <c:ext xmlns:c16="http://schemas.microsoft.com/office/drawing/2014/chart" uri="{C3380CC4-5D6E-409C-BE32-E72D297353CC}">
              <c16:uniqueId val="{00000005-9035-441D-97B6-E9360BFBB334}"/>
            </c:ext>
          </c:extLst>
        </c:ser>
        <c:ser>
          <c:idx val="1"/>
          <c:order val="1"/>
          <c:spPr>
            <a:solidFill>
              <a:schemeClr val="accent2"/>
            </a:solidFill>
            <a:ln w="9525" algn="ctr">
              <a:solidFill>
                <a:schemeClr val="bg1"/>
              </a:solidFill>
              <a:prstDash val="solid"/>
            </a:ln>
          </c:spPr>
          <c:invertIfNegative val="0"/>
          <c:val>
            <c:numRef>
              <c:f>Sheet1!$A$2:$J$2</c:f>
              <c:numCache>
                <c:formatCode>General</c:formatCode>
                <c:ptCount val="10"/>
                <c:pt idx="4">
                  <c:v>10</c:v>
                </c:pt>
              </c:numCache>
            </c:numRef>
          </c:val>
          <c:extLst>
            <c:ext xmlns:c16="http://schemas.microsoft.com/office/drawing/2014/chart" uri="{C3380CC4-5D6E-409C-BE32-E72D297353CC}">
              <c16:uniqueId val="{00000006-9035-441D-97B6-E9360BFBB334}"/>
            </c:ext>
          </c:extLst>
        </c:ser>
        <c:dLbls>
          <c:showLegendKey val="0"/>
          <c:showVal val="0"/>
          <c:showCatName val="0"/>
          <c:showSerName val="0"/>
          <c:showPercent val="0"/>
          <c:showBubbleSize val="0"/>
        </c:dLbls>
        <c:gapWidth val="80"/>
        <c:axId val="799662527"/>
        <c:axId val="1"/>
      </c:barChart>
      <c:catAx>
        <c:axId val="799662527"/>
        <c:scaling>
          <c:orientation val="minMax"/>
        </c:scaling>
        <c:delete val="0"/>
        <c:axPos val="b"/>
        <c:majorGridlines>
          <c:spPr>
            <a:ln>
              <a:noFill/>
            </a:ln>
          </c:spPr>
        </c:majorGridlines>
        <c:majorTickMark val="none"/>
        <c:minorTickMark val="none"/>
        <c:tickLblPos val="none"/>
        <c:spPr>
          <a:ln w="9525" algn="ctr">
            <a:solidFill>
              <a:srgbClr val="AFAFAF"/>
            </a:solidFill>
            <a:prstDash val="solid"/>
          </a:ln>
        </c:spPr>
        <c:crossAx val="1"/>
        <c:crosses val="min"/>
        <c:auto val="0"/>
        <c:lblAlgn val="ctr"/>
        <c:lblOffset val="100"/>
        <c:noMultiLvlLbl val="0"/>
      </c:catAx>
      <c:valAx>
        <c:axId val="1"/>
        <c:scaling>
          <c:orientation val="minMax"/>
          <c:max val="10"/>
          <c:min val="0"/>
        </c:scaling>
        <c:delete val="1"/>
        <c:axPos val="l"/>
        <c:numFmt formatCode="General" sourceLinked="1"/>
        <c:majorTickMark val="out"/>
        <c:minorTickMark val="none"/>
        <c:tickLblPos val="nextTo"/>
        <c:crossAx val="799662527"/>
        <c:crosses val="min"/>
        <c:crossBetween val="between"/>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373338397265473E-2"/>
          <c:y val="3.1476997578692496E-2"/>
          <c:w val="0.90125332320546903"/>
          <c:h val="0.8704600484261501"/>
        </c:manualLayout>
      </c:layout>
      <c:scatterChart>
        <c:scatterStyle val="lineMarker"/>
        <c:varyColors val="0"/>
        <c:ser>
          <c:idx val="0"/>
          <c:order val="0"/>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67.999999999999943</c:v>
                </c:pt>
                <c:pt idx="1">
                  <c:v>67.999999999999943</c:v>
                </c:pt>
                <c:pt idx="2">
                  <c:v>67.999999999999943</c:v>
                </c:pt>
                <c:pt idx="3">
                  <c:v>67.999999999999943</c:v>
                </c:pt>
                <c:pt idx="4">
                  <c:v>67.999999999999943</c:v>
                </c:pt>
                <c:pt idx="5">
                  <c:v>67.999999999999943</c:v>
                </c:pt>
                <c:pt idx="6">
                  <c:v>67.999999999999943</c:v>
                </c:pt>
                <c:pt idx="7">
                  <c:v>67.999999999999943</c:v>
                </c:pt>
                <c:pt idx="8">
                  <c:v>67.999999999999943</c:v>
                </c:pt>
                <c:pt idx="9">
                  <c:v>67.999999999999943</c:v>
                </c:pt>
                <c:pt idx="10">
                  <c:v>67.999999999999943</c:v>
                </c:pt>
                <c:pt idx="11">
                  <c:v>67.999999999999943</c:v>
                </c:pt>
                <c:pt idx="12">
                  <c:v>67.999999999999943</c:v>
                </c:pt>
                <c:pt idx="13">
                  <c:v>67.999999999999943</c:v>
                </c:pt>
                <c:pt idx="14">
                  <c:v>67.999999999999943</c:v>
                </c:pt>
                <c:pt idx="15">
                  <c:v>67.999999999999943</c:v>
                </c:pt>
                <c:pt idx="16">
                  <c:v>67.999999999999943</c:v>
                </c:pt>
                <c:pt idx="17">
                  <c:v>67.999999999999943</c:v>
                </c:pt>
                <c:pt idx="18">
                  <c:v>67.999999999999943</c:v>
                </c:pt>
                <c:pt idx="19">
                  <c:v>67.999999999999943</c:v>
                </c:pt>
                <c:pt idx="20">
                  <c:v>68.499999999999957</c:v>
                </c:pt>
                <c:pt idx="21">
                  <c:v>68.999999999999943</c:v>
                </c:pt>
                <c:pt idx="22">
                  <c:v>69.499999999999957</c:v>
                </c:pt>
                <c:pt idx="23">
                  <c:v>70.01249999999996</c:v>
                </c:pt>
                <c:pt idx="24">
                  <c:v>70.524999999999949</c:v>
                </c:pt>
                <c:pt idx="25">
                  <c:v>71.037499999999952</c:v>
                </c:pt>
                <c:pt idx="26">
                  <c:v>71.562499999999957</c:v>
                </c:pt>
                <c:pt idx="27">
                  <c:v>72.087499999999949</c:v>
                </c:pt>
                <c:pt idx="28">
                  <c:v>72.61249999999994</c:v>
                </c:pt>
                <c:pt idx="29">
                  <c:v>73.149999999999949</c:v>
                </c:pt>
                <c:pt idx="30">
                  <c:v>73.687499999999943</c:v>
                </c:pt>
                <c:pt idx="31">
                  <c:v>74.224999999999937</c:v>
                </c:pt>
                <c:pt idx="32">
                  <c:v>74.774999999999949</c:v>
                </c:pt>
                <c:pt idx="33">
                  <c:v>75.324999999999946</c:v>
                </c:pt>
                <c:pt idx="34">
                  <c:v>75.874999999999943</c:v>
                </c:pt>
                <c:pt idx="35">
                  <c:v>76.437499999999943</c:v>
                </c:pt>
                <c:pt idx="36">
                  <c:v>76.999999999999943</c:v>
                </c:pt>
                <c:pt idx="37">
                  <c:v>77.562499999999943</c:v>
                </c:pt>
                <c:pt idx="38">
                  <c:v>78.137499999999946</c:v>
                </c:pt>
                <c:pt idx="39">
                  <c:v>78.712499999999935</c:v>
                </c:pt>
                <c:pt idx="40">
                  <c:v>79.287499999999937</c:v>
                </c:pt>
                <c:pt idx="41">
                  <c:v>79.874999999999943</c:v>
                </c:pt>
                <c:pt idx="42">
                  <c:v>80.462499999999949</c:v>
                </c:pt>
                <c:pt idx="43">
                  <c:v>81.04999999999994</c:v>
                </c:pt>
                <c:pt idx="44">
                  <c:v>81.649999999999949</c:v>
                </c:pt>
                <c:pt idx="45">
                  <c:v>82.249999999999943</c:v>
                </c:pt>
                <c:pt idx="46">
                  <c:v>82.849999999999937</c:v>
                </c:pt>
                <c:pt idx="47">
                  <c:v>83.462499999999949</c:v>
                </c:pt>
                <c:pt idx="48">
                  <c:v>84.074999999999946</c:v>
                </c:pt>
                <c:pt idx="49">
                  <c:v>84.687499999999943</c:v>
                </c:pt>
                <c:pt idx="50">
                  <c:v>85.312499999999943</c:v>
                </c:pt>
                <c:pt idx="51">
                  <c:v>85.937499999999929</c:v>
                </c:pt>
                <c:pt idx="52">
                  <c:v>86.562499999999943</c:v>
                </c:pt>
                <c:pt idx="53">
                  <c:v>87.199999999999946</c:v>
                </c:pt>
                <c:pt idx="54">
                  <c:v>87.837499999999949</c:v>
                </c:pt>
                <c:pt idx="55">
                  <c:v>88.474999999999952</c:v>
                </c:pt>
                <c:pt idx="56">
                  <c:v>89.124999999999943</c:v>
                </c:pt>
                <c:pt idx="57">
                  <c:v>89.774999999999935</c:v>
                </c:pt>
                <c:pt idx="58">
                  <c:v>90.424999999999926</c:v>
                </c:pt>
                <c:pt idx="59">
                  <c:v>91.087499999999949</c:v>
                </c:pt>
                <c:pt idx="60">
                  <c:v>91.749999999999943</c:v>
                </c:pt>
                <c:pt idx="61">
                  <c:v>92.374999999999943</c:v>
                </c:pt>
                <c:pt idx="62">
                  <c:v>92.974999999999937</c:v>
                </c:pt>
                <c:pt idx="63">
                  <c:v>93.537499999999937</c:v>
                </c:pt>
                <c:pt idx="64">
                  <c:v>94.062499999999943</c:v>
                </c:pt>
                <c:pt idx="65">
                  <c:v>94.562499999999929</c:v>
                </c:pt>
                <c:pt idx="66">
                  <c:v>95.024999999999935</c:v>
                </c:pt>
                <c:pt idx="67">
                  <c:v>95.449999999999918</c:v>
                </c:pt>
                <c:pt idx="68">
                  <c:v>95.849999999999923</c:v>
                </c:pt>
                <c:pt idx="69">
                  <c:v>96.21249999999992</c:v>
                </c:pt>
                <c:pt idx="70">
                  <c:v>96.537499999999923</c:v>
                </c:pt>
                <c:pt idx="71">
                  <c:v>96.83749999999992</c:v>
                </c:pt>
                <c:pt idx="72">
                  <c:v>97.099999999999923</c:v>
                </c:pt>
                <c:pt idx="73">
                  <c:v>97.324999999999932</c:v>
                </c:pt>
                <c:pt idx="74">
                  <c:v>97.52499999999992</c:v>
                </c:pt>
                <c:pt idx="75">
                  <c:v>97.687499999999915</c:v>
                </c:pt>
                <c:pt idx="76">
                  <c:v>97.812499999999929</c:v>
                </c:pt>
                <c:pt idx="77">
                  <c:v>97.912499999999909</c:v>
                </c:pt>
                <c:pt idx="78">
                  <c:v>97.974999999999909</c:v>
                </c:pt>
                <c:pt idx="79">
                  <c:v>97.999999999999915</c:v>
                </c:pt>
                <c:pt idx="80">
                  <c:v>97.999999999999915</c:v>
                </c:pt>
                <c:pt idx="81">
                  <c:v>97.999999999999915</c:v>
                </c:pt>
                <c:pt idx="82">
                  <c:v>97.999999999999915</c:v>
                </c:pt>
                <c:pt idx="83">
                  <c:v>97.999999999999915</c:v>
                </c:pt>
                <c:pt idx="84">
                  <c:v>97.999999999999915</c:v>
                </c:pt>
                <c:pt idx="85">
                  <c:v>97.999999999999915</c:v>
                </c:pt>
                <c:pt idx="86">
                  <c:v>97.999999999999915</c:v>
                </c:pt>
                <c:pt idx="87">
                  <c:v>97.999999999999915</c:v>
                </c:pt>
                <c:pt idx="88">
                  <c:v>97.999999999999915</c:v>
                </c:pt>
                <c:pt idx="89">
                  <c:v>97.999999999999915</c:v>
                </c:pt>
                <c:pt idx="90">
                  <c:v>97.999999999999915</c:v>
                </c:pt>
                <c:pt idx="91">
                  <c:v>97.999999999999915</c:v>
                </c:pt>
                <c:pt idx="92">
                  <c:v>97.999999999999915</c:v>
                </c:pt>
                <c:pt idx="93">
                  <c:v>97.999999999999915</c:v>
                </c:pt>
                <c:pt idx="94">
                  <c:v>97.999999999999915</c:v>
                </c:pt>
                <c:pt idx="95">
                  <c:v>97.999999999999915</c:v>
                </c:pt>
                <c:pt idx="96">
                  <c:v>97.999999999999915</c:v>
                </c:pt>
                <c:pt idx="97">
                  <c:v>97.999999999999915</c:v>
                </c:pt>
                <c:pt idx="98">
                  <c:v>97.999999999999915</c:v>
                </c:pt>
                <c:pt idx="99">
                  <c:v>97.999999999999915</c:v>
                </c:pt>
              </c:numCache>
            </c:numRef>
          </c:yVal>
          <c:smooth val="0"/>
          <c:extLst>
            <c:ext xmlns:c16="http://schemas.microsoft.com/office/drawing/2014/chart" uri="{C3380CC4-5D6E-409C-BE32-E72D297353CC}">
              <c16:uniqueId val="{00000000-7373-4244-8DC4-2443AFAE4D1B}"/>
            </c:ext>
          </c:extLst>
        </c:ser>
        <c:dLbls>
          <c:showLegendKey val="0"/>
          <c:showVal val="0"/>
          <c:showCatName val="0"/>
          <c:showSerName val="0"/>
          <c:showPercent val="0"/>
          <c:showBubbleSize val="0"/>
        </c:dLbls>
        <c:axId val="779264655"/>
        <c:axId val="1"/>
      </c:scatterChart>
      <c:valAx>
        <c:axId val="779264655"/>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85"/>
          <c:min val="0"/>
        </c:scaling>
        <c:delete val="1"/>
        <c:axPos val="l"/>
        <c:numFmt formatCode="General" sourceLinked="1"/>
        <c:majorTickMark val="out"/>
        <c:minorTickMark val="none"/>
        <c:tickLblPos val="nextTo"/>
        <c:crossAx val="779264655"/>
        <c:crosses val="min"/>
        <c:crossBetween val="midCat"/>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25637181409293E-2"/>
          <c:y val="2.9731275014293884E-2"/>
          <c:w val="0.90254872563718136"/>
          <c:h val="0.87764436821040592"/>
        </c:manualLayout>
      </c:layout>
      <c:scatterChart>
        <c:scatterStyle val="lineMarker"/>
        <c:varyColors val="0"/>
        <c:ser>
          <c:idx val="0"/>
          <c:order val="0"/>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1.0199999999999991</c:v>
                </c:pt>
                <c:pt idx="1">
                  <c:v>1.0199999999999991</c:v>
                </c:pt>
                <c:pt idx="2">
                  <c:v>1.0199999999999991</c:v>
                </c:pt>
                <c:pt idx="3">
                  <c:v>1.0199999999999991</c:v>
                </c:pt>
                <c:pt idx="4">
                  <c:v>1.0199999999999991</c:v>
                </c:pt>
                <c:pt idx="5">
                  <c:v>1.0199999999999991</c:v>
                </c:pt>
                <c:pt idx="6">
                  <c:v>1.0199999999999991</c:v>
                </c:pt>
                <c:pt idx="7">
                  <c:v>1.0199999999999991</c:v>
                </c:pt>
                <c:pt idx="8">
                  <c:v>1.0199999999999991</c:v>
                </c:pt>
                <c:pt idx="9">
                  <c:v>1.0199999999999991</c:v>
                </c:pt>
                <c:pt idx="10">
                  <c:v>1.0199999999999991</c:v>
                </c:pt>
                <c:pt idx="11">
                  <c:v>1.0199999999999991</c:v>
                </c:pt>
                <c:pt idx="12">
                  <c:v>1.0199999999999991</c:v>
                </c:pt>
                <c:pt idx="13">
                  <c:v>1.0199999999999991</c:v>
                </c:pt>
                <c:pt idx="14">
                  <c:v>1.0199999999999991</c:v>
                </c:pt>
                <c:pt idx="15">
                  <c:v>1.0199999999999991</c:v>
                </c:pt>
                <c:pt idx="16">
                  <c:v>1.0199999999999991</c:v>
                </c:pt>
                <c:pt idx="17">
                  <c:v>1.0199999999999991</c:v>
                </c:pt>
                <c:pt idx="18">
                  <c:v>1.0199999999999991</c:v>
                </c:pt>
                <c:pt idx="19">
                  <c:v>1.0199999999999991</c:v>
                </c:pt>
                <c:pt idx="20">
                  <c:v>1.0383599999999993</c:v>
                </c:pt>
                <c:pt idx="21">
                  <c:v>1.0562399999999992</c:v>
                </c:pt>
                <c:pt idx="22">
                  <c:v>1.0736399999999995</c:v>
                </c:pt>
                <c:pt idx="23">
                  <c:v>1.0905599999999993</c:v>
                </c:pt>
                <c:pt idx="24">
                  <c:v>1.1069999999999993</c:v>
                </c:pt>
                <c:pt idx="25">
                  <c:v>1.1229599999999995</c:v>
                </c:pt>
                <c:pt idx="26">
                  <c:v>1.1384399999999995</c:v>
                </c:pt>
                <c:pt idx="27">
                  <c:v>1.1534399999999991</c:v>
                </c:pt>
                <c:pt idx="28">
                  <c:v>1.167959999999999</c:v>
                </c:pt>
                <c:pt idx="29">
                  <c:v>1.1819999999999991</c:v>
                </c:pt>
                <c:pt idx="30">
                  <c:v>1.1955599999999991</c:v>
                </c:pt>
                <c:pt idx="31">
                  <c:v>1.2086399999999988</c:v>
                </c:pt>
                <c:pt idx="32">
                  <c:v>1.2212399999999988</c:v>
                </c:pt>
                <c:pt idx="33">
                  <c:v>1.2333899999999989</c:v>
                </c:pt>
                <c:pt idx="34">
                  <c:v>1.2450899999999989</c:v>
                </c:pt>
                <c:pt idx="35">
                  <c:v>1.2563399999999989</c:v>
                </c:pt>
                <c:pt idx="36">
                  <c:v>1.267139999999999</c:v>
                </c:pt>
                <c:pt idx="37">
                  <c:v>1.2774899999999989</c:v>
                </c:pt>
                <c:pt idx="38">
                  <c:v>1.2873899999999989</c:v>
                </c:pt>
                <c:pt idx="39">
                  <c:v>1.2968399999999987</c:v>
                </c:pt>
                <c:pt idx="40">
                  <c:v>1.2874799999999986</c:v>
                </c:pt>
                <c:pt idx="41">
                  <c:v>1.2781499999999988</c:v>
                </c:pt>
                <c:pt idx="42">
                  <c:v>1.2688499999999987</c:v>
                </c:pt>
                <c:pt idx="43">
                  <c:v>1.259579999999999</c:v>
                </c:pt>
                <c:pt idx="44">
                  <c:v>1.2503399999999989</c:v>
                </c:pt>
                <c:pt idx="45">
                  <c:v>1.241129999999999</c:v>
                </c:pt>
                <c:pt idx="46">
                  <c:v>1.231949999999999</c:v>
                </c:pt>
                <c:pt idx="47">
                  <c:v>1.2227999999999994</c:v>
                </c:pt>
                <c:pt idx="48">
                  <c:v>1.2136799999999992</c:v>
                </c:pt>
                <c:pt idx="49">
                  <c:v>1.2045899999999994</c:v>
                </c:pt>
                <c:pt idx="50">
                  <c:v>1.1955299999999991</c:v>
                </c:pt>
                <c:pt idx="51">
                  <c:v>1.1864999999999992</c:v>
                </c:pt>
                <c:pt idx="52">
                  <c:v>1.1774999999999995</c:v>
                </c:pt>
                <c:pt idx="53">
                  <c:v>1.1684999999999997</c:v>
                </c:pt>
                <c:pt idx="54">
                  <c:v>1.1594999999999995</c:v>
                </c:pt>
                <c:pt idx="55">
                  <c:v>1.1504999999999994</c:v>
                </c:pt>
                <c:pt idx="56">
                  <c:v>1.1414999999999995</c:v>
                </c:pt>
                <c:pt idx="57">
                  <c:v>1.1324999999999994</c:v>
                </c:pt>
                <c:pt idx="58">
                  <c:v>1.1234999999999995</c:v>
                </c:pt>
                <c:pt idx="59">
                  <c:v>1.1144999999999996</c:v>
                </c:pt>
                <c:pt idx="60">
                  <c:v>1.1054999999999993</c:v>
                </c:pt>
                <c:pt idx="61">
                  <c:v>1.0969499999999992</c:v>
                </c:pt>
                <c:pt idx="62">
                  <c:v>1.0888499999999994</c:v>
                </c:pt>
                <c:pt idx="63">
                  <c:v>1.0811999999999995</c:v>
                </c:pt>
                <c:pt idx="64">
                  <c:v>1.0739999999999996</c:v>
                </c:pt>
                <c:pt idx="65">
                  <c:v>1.0672499999999994</c:v>
                </c:pt>
                <c:pt idx="66">
                  <c:v>1.0609499999999994</c:v>
                </c:pt>
                <c:pt idx="67">
                  <c:v>1.0550999999999993</c:v>
                </c:pt>
                <c:pt idx="68">
                  <c:v>1.0496999999999992</c:v>
                </c:pt>
                <c:pt idx="69">
                  <c:v>1.0447499999999994</c:v>
                </c:pt>
                <c:pt idx="70">
                  <c:v>1.0402499999999992</c:v>
                </c:pt>
                <c:pt idx="71">
                  <c:v>1.0361999999999993</c:v>
                </c:pt>
                <c:pt idx="72">
                  <c:v>1.0325999999999995</c:v>
                </c:pt>
                <c:pt idx="73">
                  <c:v>1.0294499999999995</c:v>
                </c:pt>
                <c:pt idx="74">
                  <c:v>1.0267499999999996</c:v>
                </c:pt>
                <c:pt idx="75">
                  <c:v>1.0244999999999993</c:v>
                </c:pt>
                <c:pt idx="76">
                  <c:v>1.0226999999999993</c:v>
                </c:pt>
                <c:pt idx="77">
                  <c:v>1.0213499999999993</c:v>
                </c:pt>
                <c:pt idx="78">
                  <c:v>1.0204499999999992</c:v>
                </c:pt>
                <c:pt idx="79">
                  <c:v>1.0199999999999991</c:v>
                </c:pt>
                <c:pt idx="80">
                  <c:v>1.0199999999999991</c:v>
                </c:pt>
                <c:pt idx="81">
                  <c:v>1.0199999999999991</c:v>
                </c:pt>
                <c:pt idx="82">
                  <c:v>1.0199999999999991</c:v>
                </c:pt>
                <c:pt idx="83">
                  <c:v>1.0199999999999991</c:v>
                </c:pt>
                <c:pt idx="84">
                  <c:v>1.0199999999999991</c:v>
                </c:pt>
                <c:pt idx="85">
                  <c:v>1.0199999999999991</c:v>
                </c:pt>
                <c:pt idx="86">
                  <c:v>1.0199999999999991</c:v>
                </c:pt>
                <c:pt idx="87">
                  <c:v>1.0199999999999991</c:v>
                </c:pt>
                <c:pt idx="88">
                  <c:v>1.0199999999999991</c:v>
                </c:pt>
                <c:pt idx="89">
                  <c:v>1.0199999999999991</c:v>
                </c:pt>
                <c:pt idx="90">
                  <c:v>1.0199999999999991</c:v>
                </c:pt>
                <c:pt idx="91">
                  <c:v>1.0199999999999991</c:v>
                </c:pt>
                <c:pt idx="92">
                  <c:v>1.0199999999999991</c:v>
                </c:pt>
                <c:pt idx="93">
                  <c:v>1.0199999999999991</c:v>
                </c:pt>
                <c:pt idx="94">
                  <c:v>1.0199999999999991</c:v>
                </c:pt>
                <c:pt idx="95">
                  <c:v>1.0199999999999991</c:v>
                </c:pt>
                <c:pt idx="96">
                  <c:v>1.0199999999999991</c:v>
                </c:pt>
                <c:pt idx="97">
                  <c:v>1.0199999999999991</c:v>
                </c:pt>
                <c:pt idx="98">
                  <c:v>1.0199999999999991</c:v>
                </c:pt>
                <c:pt idx="99">
                  <c:v>1.0199999999999991</c:v>
                </c:pt>
              </c:numCache>
            </c:numRef>
          </c:yVal>
          <c:smooth val="0"/>
          <c:extLst>
            <c:ext xmlns:c16="http://schemas.microsoft.com/office/drawing/2014/chart" uri="{C3380CC4-5D6E-409C-BE32-E72D297353CC}">
              <c16:uniqueId val="{00000000-C05E-4BFE-BFD5-CBC2254E547D}"/>
            </c:ext>
          </c:extLst>
        </c:ser>
        <c:ser>
          <c:idx val="1"/>
          <c:order val="1"/>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Sheet1!$A$3:$CV$3</c:f>
              <c:numCache>
                <c:formatCode>General</c:formatCode>
                <c:ptCount val="100"/>
                <c:pt idx="0">
                  <c:v>4.0000000000000027</c:v>
                </c:pt>
                <c:pt idx="1">
                  <c:v>4.0000000000000027</c:v>
                </c:pt>
                <c:pt idx="2">
                  <c:v>4.0000000000000027</c:v>
                </c:pt>
                <c:pt idx="3">
                  <c:v>4.0000000000000027</c:v>
                </c:pt>
                <c:pt idx="4">
                  <c:v>4.0000000000000027</c:v>
                </c:pt>
                <c:pt idx="5">
                  <c:v>4.0000000000000027</c:v>
                </c:pt>
                <c:pt idx="6">
                  <c:v>4.0000000000000027</c:v>
                </c:pt>
                <c:pt idx="7">
                  <c:v>4.0000000000000027</c:v>
                </c:pt>
                <c:pt idx="8">
                  <c:v>4.0000000000000027</c:v>
                </c:pt>
                <c:pt idx="9">
                  <c:v>4.0000000000000027</c:v>
                </c:pt>
                <c:pt idx="10">
                  <c:v>4.0000000000000027</c:v>
                </c:pt>
                <c:pt idx="11">
                  <c:v>4.0000000000000027</c:v>
                </c:pt>
                <c:pt idx="12">
                  <c:v>4.0000000000000027</c:v>
                </c:pt>
                <c:pt idx="13">
                  <c:v>4.0000000000000027</c:v>
                </c:pt>
                <c:pt idx="14">
                  <c:v>4.0000000000000027</c:v>
                </c:pt>
                <c:pt idx="15">
                  <c:v>4.0000000000000027</c:v>
                </c:pt>
                <c:pt idx="16">
                  <c:v>4.0000000000000027</c:v>
                </c:pt>
                <c:pt idx="17">
                  <c:v>4.0000000000000027</c:v>
                </c:pt>
                <c:pt idx="18">
                  <c:v>4.0000000000000027</c:v>
                </c:pt>
                <c:pt idx="19">
                  <c:v>4.0000000000000027</c:v>
                </c:pt>
                <c:pt idx="20">
                  <c:v>4.0000000000000018</c:v>
                </c:pt>
                <c:pt idx="21">
                  <c:v>4.0319999999999991</c:v>
                </c:pt>
                <c:pt idx="22">
                  <c:v>4.0639999999999956</c:v>
                </c:pt>
                <c:pt idx="23">
                  <c:v>4.0960000000000152</c:v>
                </c:pt>
                <c:pt idx="24">
                  <c:v>4.1280000000000108</c:v>
                </c:pt>
                <c:pt idx="25">
                  <c:v>4.1599999999999859</c:v>
                </c:pt>
                <c:pt idx="26">
                  <c:v>4.1920000000000037</c:v>
                </c:pt>
                <c:pt idx="27">
                  <c:v>4.2240000000000233</c:v>
                </c:pt>
                <c:pt idx="28">
                  <c:v>4.2560000000000207</c:v>
                </c:pt>
                <c:pt idx="29">
                  <c:v>4.2879999999999949</c:v>
                </c:pt>
                <c:pt idx="30">
                  <c:v>4.3200000000000145</c:v>
                </c:pt>
                <c:pt idx="31">
                  <c:v>4.3520000000000101</c:v>
                </c:pt>
                <c:pt idx="32">
                  <c:v>4.3840000000000074</c:v>
                </c:pt>
                <c:pt idx="33">
                  <c:v>4.4140000000000041</c:v>
                </c:pt>
                <c:pt idx="34">
                  <c:v>4.4440000000000008</c:v>
                </c:pt>
                <c:pt idx="35">
                  <c:v>4.4739999999999975</c:v>
                </c:pt>
                <c:pt idx="36">
                  <c:v>4.5039999999999942</c:v>
                </c:pt>
                <c:pt idx="37">
                  <c:v>4.5340000000000131</c:v>
                </c:pt>
                <c:pt idx="38">
                  <c:v>4.5640000000000098</c:v>
                </c:pt>
                <c:pt idx="39">
                  <c:v>4.5940000000000065</c:v>
                </c:pt>
                <c:pt idx="40">
                  <c:v>4.6240000000000041</c:v>
                </c:pt>
                <c:pt idx="41">
                  <c:v>4.6220000000000043</c:v>
                </c:pt>
                <c:pt idx="42">
                  <c:v>4.6200000000000037</c:v>
                </c:pt>
                <c:pt idx="43">
                  <c:v>4.6179999999999808</c:v>
                </c:pt>
                <c:pt idx="44">
                  <c:v>4.6160000000000041</c:v>
                </c:pt>
                <c:pt idx="45">
                  <c:v>4.6140000000000034</c:v>
                </c:pt>
                <c:pt idx="46">
                  <c:v>4.6120000000000028</c:v>
                </c:pt>
                <c:pt idx="47">
                  <c:v>4.6099999999999817</c:v>
                </c:pt>
                <c:pt idx="48">
                  <c:v>4.6080000000000041</c:v>
                </c:pt>
                <c:pt idx="49">
                  <c:v>4.6060000000000025</c:v>
                </c:pt>
                <c:pt idx="50">
                  <c:v>4.6040000000000045</c:v>
                </c:pt>
                <c:pt idx="51">
                  <c:v>4.602000000000003</c:v>
                </c:pt>
                <c:pt idx="52">
                  <c:v>4.599999999999981</c:v>
                </c:pt>
                <c:pt idx="53">
                  <c:v>4.6000000000000032</c:v>
                </c:pt>
                <c:pt idx="54">
                  <c:v>4.6000000000000032</c:v>
                </c:pt>
                <c:pt idx="55">
                  <c:v>4.6000000000000032</c:v>
                </c:pt>
                <c:pt idx="56">
                  <c:v>4.6000000000000032</c:v>
                </c:pt>
                <c:pt idx="57">
                  <c:v>4.6000000000000032</c:v>
                </c:pt>
                <c:pt idx="58">
                  <c:v>4.6000000000000032</c:v>
                </c:pt>
                <c:pt idx="59">
                  <c:v>4.6000000000000032</c:v>
                </c:pt>
                <c:pt idx="60">
                  <c:v>4.6000000000000032</c:v>
                </c:pt>
                <c:pt idx="61">
                  <c:v>4.5700000000000065</c:v>
                </c:pt>
                <c:pt idx="62">
                  <c:v>4.5399999999999876</c:v>
                </c:pt>
                <c:pt idx="63">
                  <c:v>4.5100000000000131</c:v>
                </c:pt>
                <c:pt idx="64">
                  <c:v>4.4799999999999942</c:v>
                </c:pt>
                <c:pt idx="65">
                  <c:v>4.4500000000000197</c:v>
                </c:pt>
                <c:pt idx="66">
                  <c:v>4.4200000000000008</c:v>
                </c:pt>
                <c:pt idx="67">
                  <c:v>4.3900000000000041</c:v>
                </c:pt>
                <c:pt idx="68">
                  <c:v>4.3600000000000074</c:v>
                </c:pt>
                <c:pt idx="69">
                  <c:v>4.3299999999999885</c:v>
                </c:pt>
                <c:pt idx="70">
                  <c:v>4.300000000000014</c:v>
                </c:pt>
                <c:pt idx="71">
                  <c:v>4.2699999999999951</c:v>
                </c:pt>
                <c:pt idx="72">
                  <c:v>4.2399999999999984</c:v>
                </c:pt>
                <c:pt idx="73">
                  <c:v>4.2100000000000017</c:v>
                </c:pt>
                <c:pt idx="74">
                  <c:v>4.180000000000005</c:v>
                </c:pt>
                <c:pt idx="75">
                  <c:v>4.1500000000000083</c:v>
                </c:pt>
                <c:pt idx="76">
                  <c:v>4.1200000000000117</c:v>
                </c:pt>
                <c:pt idx="77">
                  <c:v>4.0899999999999928</c:v>
                </c:pt>
                <c:pt idx="78">
                  <c:v>4.0600000000000183</c:v>
                </c:pt>
                <c:pt idx="79">
                  <c:v>4.0299999999999994</c:v>
                </c:pt>
                <c:pt idx="80">
                  <c:v>4.0000000000000027</c:v>
                </c:pt>
                <c:pt idx="81">
                  <c:v>4.0000000000000027</c:v>
                </c:pt>
                <c:pt idx="82">
                  <c:v>4.0000000000000027</c:v>
                </c:pt>
                <c:pt idx="83">
                  <c:v>4.0000000000000027</c:v>
                </c:pt>
                <c:pt idx="84">
                  <c:v>4.0000000000000027</c:v>
                </c:pt>
                <c:pt idx="85">
                  <c:v>4.0000000000000027</c:v>
                </c:pt>
                <c:pt idx="86">
                  <c:v>4.0000000000000027</c:v>
                </c:pt>
                <c:pt idx="87">
                  <c:v>4.0000000000000027</c:v>
                </c:pt>
                <c:pt idx="88">
                  <c:v>4.0000000000000027</c:v>
                </c:pt>
                <c:pt idx="89">
                  <c:v>4.0000000000000027</c:v>
                </c:pt>
                <c:pt idx="90">
                  <c:v>4.0000000000000027</c:v>
                </c:pt>
                <c:pt idx="91">
                  <c:v>4.0000000000000027</c:v>
                </c:pt>
                <c:pt idx="92">
                  <c:v>4.0000000000000027</c:v>
                </c:pt>
                <c:pt idx="93">
                  <c:v>4.0000000000000027</c:v>
                </c:pt>
                <c:pt idx="94">
                  <c:v>4.0000000000000027</c:v>
                </c:pt>
                <c:pt idx="95">
                  <c:v>4.0000000000000027</c:v>
                </c:pt>
                <c:pt idx="96">
                  <c:v>4.0000000000000027</c:v>
                </c:pt>
                <c:pt idx="97">
                  <c:v>4.0000000000000027</c:v>
                </c:pt>
                <c:pt idx="98">
                  <c:v>4.0000000000000027</c:v>
                </c:pt>
                <c:pt idx="99">
                  <c:v>4.0000000000000027</c:v>
                </c:pt>
              </c:numCache>
            </c:numRef>
          </c:yVal>
          <c:smooth val="0"/>
          <c:extLst>
            <c:ext xmlns:c16="http://schemas.microsoft.com/office/drawing/2014/chart" uri="{C3380CC4-5D6E-409C-BE32-E72D297353CC}">
              <c16:uniqueId val="{00000001-C05E-4BFE-BFD5-CBC2254E547D}"/>
            </c:ext>
          </c:extLst>
        </c:ser>
        <c:ser>
          <c:idx val="2"/>
          <c:order val="2"/>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Sheet1!$A$4:$CV$4</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mooth val="0"/>
          <c:extLst>
            <c:ext xmlns:c16="http://schemas.microsoft.com/office/drawing/2014/chart" uri="{C3380CC4-5D6E-409C-BE32-E72D297353CC}">
              <c16:uniqueId val="{00000002-C05E-4BFE-BFD5-CBC2254E547D}"/>
            </c:ext>
          </c:extLst>
        </c:ser>
        <c:ser>
          <c:idx val="3"/>
          <c:order val="3"/>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Sheet1!$A$5:$CV$5</c:f>
              <c:numCache>
                <c:formatCode>General</c:formatCode>
                <c:ptCount val="100"/>
                <c:pt idx="0">
                  <c:v>5.0200000000000022</c:v>
                </c:pt>
                <c:pt idx="1">
                  <c:v>5.0200000000000022</c:v>
                </c:pt>
                <c:pt idx="2">
                  <c:v>5.0200000000000022</c:v>
                </c:pt>
                <c:pt idx="3">
                  <c:v>5.0200000000000022</c:v>
                </c:pt>
                <c:pt idx="4">
                  <c:v>5.0200000000000022</c:v>
                </c:pt>
                <c:pt idx="5">
                  <c:v>5.0200000000000022</c:v>
                </c:pt>
                <c:pt idx="6">
                  <c:v>5.0200000000000022</c:v>
                </c:pt>
                <c:pt idx="7">
                  <c:v>5.0200000000000022</c:v>
                </c:pt>
                <c:pt idx="8">
                  <c:v>5.0200000000000022</c:v>
                </c:pt>
                <c:pt idx="9">
                  <c:v>5.0200000000000022</c:v>
                </c:pt>
                <c:pt idx="10">
                  <c:v>5.0200000000000022</c:v>
                </c:pt>
                <c:pt idx="11">
                  <c:v>5.0200000000000022</c:v>
                </c:pt>
                <c:pt idx="12">
                  <c:v>5.0200000000000022</c:v>
                </c:pt>
                <c:pt idx="13">
                  <c:v>5.0200000000000022</c:v>
                </c:pt>
                <c:pt idx="14">
                  <c:v>5.0200000000000022</c:v>
                </c:pt>
                <c:pt idx="15">
                  <c:v>5.0200000000000022</c:v>
                </c:pt>
                <c:pt idx="16">
                  <c:v>5.0200000000000022</c:v>
                </c:pt>
                <c:pt idx="17">
                  <c:v>5.0200000000000022</c:v>
                </c:pt>
                <c:pt idx="18">
                  <c:v>5.0200000000000022</c:v>
                </c:pt>
                <c:pt idx="19">
                  <c:v>5.0200000000000022</c:v>
                </c:pt>
                <c:pt idx="20">
                  <c:v>5.0383600000000017</c:v>
                </c:pt>
                <c:pt idx="21">
                  <c:v>5.088239999999999</c:v>
                </c:pt>
                <c:pt idx="22">
                  <c:v>5.1376399999999949</c:v>
                </c:pt>
                <c:pt idx="23">
                  <c:v>5.1865600000000143</c:v>
                </c:pt>
                <c:pt idx="24">
                  <c:v>5.2350000000000101</c:v>
                </c:pt>
                <c:pt idx="25">
                  <c:v>5.282959999999985</c:v>
                </c:pt>
                <c:pt idx="26">
                  <c:v>5.3304400000000038</c:v>
                </c:pt>
                <c:pt idx="27">
                  <c:v>5.3774400000000231</c:v>
                </c:pt>
                <c:pt idx="28">
                  <c:v>5.4239600000000197</c:v>
                </c:pt>
                <c:pt idx="29">
                  <c:v>5.4699999999999935</c:v>
                </c:pt>
                <c:pt idx="30">
                  <c:v>5.5155600000000131</c:v>
                </c:pt>
                <c:pt idx="31">
                  <c:v>5.5606400000000091</c:v>
                </c:pt>
                <c:pt idx="32">
                  <c:v>5.6052400000000056</c:v>
                </c:pt>
                <c:pt idx="33">
                  <c:v>5.6473900000000032</c:v>
                </c:pt>
                <c:pt idx="34">
                  <c:v>5.6890899999999993</c:v>
                </c:pt>
                <c:pt idx="35">
                  <c:v>5.7303399999999964</c:v>
                </c:pt>
                <c:pt idx="36">
                  <c:v>5.7711399999999937</c:v>
                </c:pt>
                <c:pt idx="37">
                  <c:v>5.8114900000000125</c:v>
                </c:pt>
                <c:pt idx="38">
                  <c:v>5.8513900000000083</c:v>
                </c:pt>
                <c:pt idx="39">
                  <c:v>5.8908400000000052</c:v>
                </c:pt>
                <c:pt idx="40">
                  <c:v>5.9114800000000027</c:v>
                </c:pt>
                <c:pt idx="41">
                  <c:v>5.9001500000000036</c:v>
                </c:pt>
                <c:pt idx="42">
                  <c:v>5.8888500000000024</c:v>
                </c:pt>
                <c:pt idx="43">
                  <c:v>5.8775799999999805</c:v>
                </c:pt>
                <c:pt idx="44">
                  <c:v>5.8663400000000028</c:v>
                </c:pt>
                <c:pt idx="45">
                  <c:v>5.8551300000000026</c:v>
                </c:pt>
                <c:pt idx="46">
                  <c:v>5.8439500000000022</c:v>
                </c:pt>
                <c:pt idx="47">
                  <c:v>5.8327999999999811</c:v>
                </c:pt>
                <c:pt idx="48">
                  <c:v>5.8216800000000042</c:v>
                </c:pt>
                <c:pt idx="49">
                  <c:v>5.8105900000000013</c:v>
                </c:pt>
                <c:pt idx="50">
                  <c:v>5.7995300000000043</c:v>
                </c:pt>
                <c:pt idx="51">
                  <c:v>5.7885000000000018</c:v>
                </c:pt>
                <c:pt idx="52">
                  <c:v>5.7774999999999803</c:v>
                </c:pt>
                <c:pt idx="53">
                  <c:v>5.7685000000000031</c:v>
                </c:pt>
                <c:pt idx="54">
                  <c:v>5.7595000000000027</c:v>
                </c:pt>
                <c:pt idx="55">
                  <c:v>5.7505000000000024</c:v>
                </c:pt>
                <c:pt idx="56">
                  <c:v>5.7415000000000029</c:v>
                </c:pt>
                <c:pt idx="57">
                  <c:v>5.7325000000000026</c:v>
                </c:pt>
                <c:pt idx="58">
                  <c:v>5.7235000000000031</c:v>
                </c:pt>
                <c:pt idx="59">
                  <c:v>5.7145000000000028</c:v>
                </c:pt>
                <c:pt idx="60">
                  <c:v>5.7055000000000033</c:v>
                </c:pt>
                <c:pt idx="61">
                  <c:v>5.6669500000000061</c:v>
                </c:pt>
                <c:pt idx="62">
                  <c:v>5.6288499999999875</c:v>
                </c:pt>
                <c:pt idx="63">
                  <c:v>5.591200000000013</c:v>
                </c:pt>
                <c:pt idx="64">
                  <c:v>5.5539999999999941</c:v>
                </c:pt>
                <c:pt idx="65">
                  <c:v>5.5172500000000193</c:v>
                </c:pt>
                <c:pt idx="66">
                  <c:v>5.48095</c:v>
                </c:pt>
                <c:pt idx="67">
                  <c:v>5.4451000000000036</c:v>
                </c:pt>
                <c:pt idx="68">
                  <c:v>5.4097000000000071</c:v>
                </c:pt>
                <c:pt idx="69">
                  <c:v>5.3747499999999881</c:v>
                </c:pt>
                <c:pt idx="70">
                  <c:v>5.3402500000000135</c:v>
                </c:pt>
                <c:pt idx="71">
                  <c:v>5.3061999999999951</c:v>
                </c:pt>
                <c:pt idx="72">
                  <c:v>5.272599999999998</c:v>
                </c:pt>
                <c:pt idx="73">
                  <c:v>5.2394500000000015</c:v>
                </c:pt>
                <c:pt idx="74">
                  <c:v>5.2067500000000049</c:v>
                </c:pt>
                <c:pt idx="75">
                  <c:v>5.1745000000000081</c:v>
                </c:pt>
                <c:pt idx="76">
                  <c:v>5.1427000000000112</c:v>
                </c:pt>
                <c:pt idx="77">
                  <c:v>5.1113499999999927</c:v>
                </c:pt>
                <c:pt idx="78">
                  <c:v>5.0804500000000177</c:v>
                </c:pt>
                <c:pt idx="79">
                  <c:v>5.0499999999999989</c:v>
                </c:pt>
                <c:pt idx="80">
                  <c:v>5.0200000000000022</c:v>
                </c:pt>
                <c:pt idx="81">
                  <c:v>5.0200000000000022</c:v>
                </c:pt>
                <c:pt idx="82">
                  <c:v>5.0200000000000022</c:v>
                </c:pt>
                <c:pt idx="83">
                  <c:v>5.0200000000000022</c:v>
                </c:pt>
                <c:pt idx="84">
                  <c:v>5.0200000000000022</c:v>
                </c:pt>
                <c:pt idx="85">
                  <c:v>5.0200000000000022</c:v>
                </c:pt>
                <c:pt idx="86">
                  <c:v>5.0200000000000022</c:v>
                </c:pt>
                <c:pt idx="87">
                  <c:v>5.0200000000000022</c:v>
                </c:pt>
                <c:pt idx="88">
                  <c:v>5.0200000000000022</c:v>
                </c:pt>
                <c:pt idx="89">
                  <c:v>5.0200000000000022</c:v>
                </c:pt>
                <c:pt idx="90">
                  <c:v>5.0200000000000022</c:v>
                </c:pt>
                <c:pt idx="91">
                  <c:v>5.0200000000000022</c:v>
                </c:pt>
                <c:pt idx="92">
                  <c:v>5.0200000000000022</c:v>
                </c:pt>
                <c:pt idx="93">
                  <c:v>5.0200000000000022</c:v>
                </c:pt>
                <c:pt idx="94">
                  <c:v>5.0200000000000022</c:v>
                </c:pt>
                <c:pt idx="95">
                  <c:v>5.0200000000000022</c:v>
                </c:pt>
                <c:pt idx="96">
                  <c:v>5.0200000000000022</c:v>
                </c:pt>
                <c:pt idx="97">
                  <c:v>5.0200000000000022</c:v>
                </c:pt>
                <c:pt idx="98">
                  <c:v>5.0200000000000022</c:v>
                </c:pt>
                <c:pt idx="99">
                  <c:v>5.0200000000000022</c:v>
                </c:pt>
              </c:numCache>
            </c:numRef>
          </c:yVal>
          <c:smooth val="0"/>
          <c:extLst>
            <c:ext xmlns:c16="http://schemas.microsoft.com/office/drawing/2014/chart" uri="{C3380CC4-5D6E-409C-BE32-E72D297353CC}">
              <c16:uniqueId val="{00000003-C05E-4BFE-BFD5-CBC2254E547D}"/>
            </c:ext>
          </c:extLst>
        </c:ser>
        <c:dLbls>
          <c:showLegendKey val="0"/>
          <c:showVal val="0"/>
          <c:showCatName val="0"/>
          <c:showSerName val="0"/>
          <c:showPercent val="0"/>
          <c:showBubbleSize val="0"/>
        </c:dLbls>
        <c:axId val="942101839"/>
        <c:axId val="1"/>
      </c:scatterChart>
      <c:valAx>
        <c:axId val="942101839"/>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0"/>
          <c:min val="0"/>
        </c:scaling>
        <c:delete val="1"/>
        <c:axPos val="l"/>
        <c:numFmt formatCode="General" sourceLinked="1"/>
        <c:majorTickMark val="out"/>
        <c:minorTickMark val="none"/>
        <c:tickLblPos val="nextTo"/>
        <c:crossAx val="942101839"/>
        <c:crosses val="min"/>
        <c:crossBetween val="midCat"/>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373338397265473E-2"/>
          <c:y val="3.1476997578692496E-2"/>
          <c:w val="0.90125332320546903"/>
          <c:h val="0.8704600484261501"/>
        </c:manualLayout>
      </c:layout>
      <c:scatterChart>
        <c:scatterStyle val="lineMarker"/>
        <c:varyColors val="0"/>
        <c:ser>
          <c:idx val="0"/>
          <c:order val="0"/>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67.999999999999943</c:v>
                </c:pt>
                <c:pt idx="1">
                  <c:v>67.999999999999943</c:v>
                </c:pt>
                <c:pt idx="2">
                  <c:v>67.999999999999943</c:v>
                </c:pt>
                <c:pt idx="3">
                  <c:v>67.999999999999943</c:v>
                </c:pt>
                <c:pt idx="4">
                  <c:v>67.999999999999943</c:v>
                </c:pt>
                <c:pt idx="5">
                  <c:v>67.999999999999943</c:v>
                </c:pt>
                <c:pt idx="6">
                  <c:v>67.999999999999943</c:v>
                </c:pt>
                <c:pt idx="7">
                  <c:v>67.999999999999943</c:v>
                </c:pt>
                <c:pt idx="8">
                  <c:v>67.999999999999943</c:v>
                </c:pt>
                <c:pt idx="9">
                  <c:v>67.999999999999943</c:v>
                </c:pt>
                <c:pt idx="10">
                  <c:v>67.999999999999943</c:v>
                </c:pt>
                <c:pt idx="11">
                  <c:v>67.999999999999943</c:v>
                </c:pt>
                <c:pt idx="12">
                  <c:v>67.999999999999943</c:v>
                </c:pt>
                <c:pt idx="13">
                  <c:v>67.999999999999943</c:v>
                </c:pt>
                <c:pt idx="14">
                  <c:v>67.999999999999943</c:v>
                </c:pt>
                <c:pt idx="15">
                  <c:v>67.999999999999943</c:v>
                </c:pt>
                <c:pt idx="16">
                  <c:v>67.999999999999943</c:v>
                </c:pt>
                <c:pt idx="17">
                  <c:v>67.999999999999943</c:v>
                </c:pt>
                <c:pt idx="18">
                  <c:v>67.999999999999943</c:v>
                </c:pt>
                <c:pt idx="19">
                  <c:v>67.999999999999943</c:v>
                </c:pt>
                <c:pt idx="20">
                  <c:v>69.223999999999947</c:v>
                </c:pt>
                <c:pt idx="21">
                  <c:v>70.415999999999954</c:v>
                </c:pt>
                <c:pt idx="22">
                  <c:v>71.575999999999979</c:v>
                </c:pt>
                <c:pt idx="23">
                  <c:v>72.703999999999951</c:v>
                </c:pt>
                <c:pt idx="24">
                  <c:v>73.799999999999955</c:v>
                </c:pt>
                <c:pt idx="25">
                  <c:v>74.863999999999962</c:v>
                </c:pt>
                <c:pt idx="26">
                  <c:v>75.895999999999958</c:v>
                </c:pt>
                <c:pt idx="27">
                  <c:v>76.895999999999944</c:v>
                </c:pt>
                <c:pt idx="28">
                  <c:v>77.863999999999933</c:v>
                </c:pt>
                <c:pt idx="29">
                  <c:v>78.79999999999994</c:v>
                </c:pt>
                <c:pt idx="30">
                  <c:v>79.703999999999937</c:v>
                </c:pt>
                <c:pt idx="31">
                  <c:v>80.575999999999922</c:v>
                </c:pt>
                <c:pt idx="32">
                  <c:v>81.415999999999926</c:v>
                </c:pt>
                <c:pt idx="33">
                  <c:v>82.225999999999928</c:v>
                </c:pt>
                <c:pt idx="34">
                  <c:v>83.005999999999929</c:v>
                </c:pt>
                <c:pt idx="35">
                  <c:v>83.755999999999929</c:v>
                </c:pt>
                <c:pt idx="36">
                  <c:v>84.475999999999942</c:v>
                </c:pt>
                <c:pt idx="37">
                  <c:v>85.165999999999926</c:v>
                </c:pt>
                <c:pt idx="38">
                  <c:v>85.825999999999922</c:v>
                </c:pt>
                <c:pt idx="39">
                  <c:v>86.455999999999918</c:v>
                </c:pt>
                <c:pt idx="40">
                  <c:v>85.831999999999923</c:v>
                </c:pt>
                <c:pt idx="41">
                  <c:v>85.209999999999923</c:v>
                </c:pt>
                <c:pt idx="42">
                  <c:v>84.589999999999904</c:v>
                </c:pt>
                <c:pt idx="43">
                  <c:v>83.971999999999937</c:v>
                </c:pt>
                <c:pt idx="44">
                  <c:v>83.355999999999923</c:v>
                </c:pt>
                <c:pt idx="45">
                  <c:v>82.741999999999933</c:v>
                </c:pt>
                <c:pt idx="46">
                  <c:v>82.129999999999939</c:v>
                </c:pt>
                <c:pt idx="47">
                  <c:v>81.519999999999953</c:v>
                </c:pt>
                <c:pt idx="48">
                  <c:v>80.911999999999949</c:v>
                </c:pt>
                <c:pt idx="49">
                  <c:v>80.305999999999955</c:v>
                </c:pt>
                <c:pt idx="50">
                  <c:v>79.701999999999956</c:v>
                </c:pt>
                <c:pt idx="51">
                  <c:v>79.099999999999952</c:v>
                </c:pt>
                <c:pt idx="52">
                  <c:v>78.499999999999972</c:v>
                </c:pt>
                <c:pt idx="53">
                  <c:v>77.899999999999963</c:v>
                </c:pt>
                <c:pt idx="54">
                  <c:v>77.299999999999969</c:v>
                </c:pt>
                <c:pt idx="55">
                  <c:v>76.699999999999974</c:v>
                </c:pt>
                <c:pt idx="56">
                  <c:v>76.099999999999966</c:v>
                </c:pt>
                <c:pt idx="57">
                  <c:v>75.499999999999972</c:v>
                </c:pt>
                <c:pt idx="58">
                  <c:v>74.899999999999963</c:v>
                </c:pt>
                <c:pt idx="59">
                  <c:v>74.299999999999969</c:v>
                </c:pt>
                <c:pt idx="60">
                  <c:v>73.69999999999996</c:v>
                </c:pt>
                <c:pt idx="61">
                  <c:v>73.129999999999967</c:v>
                </c:pt>
                <c:pt idx="62">
                  <c:v>72.589999999999975</c:v>
                </c:pt>
                <c:pt idx="63">
                  <c:v>72.07999999999997</c:v>
                </c:pt>
                <c:pt idx="64">
                  <c:v>71.59999999999998</c:v>
                </c:pt>
                <c:pt idx="65">
                  <c:v>71.149999999999963</c:v>
                </c:pt>
                <c:pt idx="66">
                  <c:v>70.729999999999961</c:v>
                </c:pt>
                <c:pt idx="67">
                  <c:v>70.339999999999961</c:v>
                </c:pt>
                <c:pt idx="68">
                  <c:v>69.979999999999947</c:v>
                </c:pt>
                <c:pt idx="69">
                  <c:v>69.649999999999963</c:v>
                </c:pt>
                <c:pt idx="70">
                  <c:v>69.349999999999952</c:v>
                </c:pt>
                <c:pt idx="71">
                  <c:v>69.07999999999997</c:v>
                </c:pt>
                <c:pt idx="72">
                  <c:v>68.839999999999975</c:v>
                </c:pt>
                <c:pt idx="73">
                  <c:v>68.629999999999967</c:v>
                </c:pt>
                <c:pt idx="74">
                  <c:v>68.44999999999996</c:v>
                </c:pt>
                <c:pt idx="75">
                  <c:v>68.299999999999955</c:v>
                </c:pt>
                <c:pt idx="76">
                  <c:v>68.17999999999995</c:v>
                </c:pt>
                <c:pt idx="77">
                  <c:v>68.089999999999961</c:v>
                </c:pt>
                <c:pt idx="78">
                  <c:v>68.029999999999944</c:v>
                </c:pt>
                <c:pt idx="79">
                  <c:v>67.999999999999943</c:v>
                </c:pt>
                <c:pt idx="80">
                  <c:v>67.999999999999943</c:v>
                </c:pt>
                <c:pt idx="81">
                  <c:v>67.999999999999943</c:v>
                </c:pt>
                <c:pt idx="82">
                  <c:v>67.999999999999943</c:v>
                </c:pt>
                <c:pt idx="83">
                  <c:v>67.999999999999943</c:v>
                </c:pt>
                <c:pt idx="84">
                  <c:v>67.999999999999943</c:v>
                </c:pt>
                <c:pt idx="85">
                  <c:v>67.999999999999943</c:v>
                </c:pt>
                <c:pt idx="86">
                  <c:v>67.999999999999943</c:v>
                </c:pt>
                <c:pt idx="87">
                  <c:v>67.999999999999943</c:v>
                </c:pt>
                <c:pt idx="88">
                  <c:v>67.999999999999943</c:v>
                </c:pt>
                <c:pt idx="89">
                  <c:v>67.999999999999943</c:v>
                </c:pt>
                <c:pt idx="90">
                  <c:v>67.999999999999943</c:v>
                </c:pt>
                <c:pt idx="91">
                  <c:v>67.999999999999943</c:v>
                </c:pt>
                <c:pt idx="92">
                  <c:v>67.999999999999943</c:v>
                </c:pt>
                <c:pt idx="93">
                  <c:v>67.999999999999943</c:v>
                </c:pt>
                <c:pt idx="94">
                  <c:v>67.999999999999943</c:v>
                </c:pt>
                <c:pt idx="95">
                  <c:v>67.999999999999943</c:v>
                </c:pt>
                <c:pt idx="96">
                  <c:v>67.999999999999943</c:v>
                </c:pt>
                <c:pt idx="97">
                  <c:v>67.999999999999943</c:v>
                </c:pt>
                <c:pt idx="98">
                  <c:v>67.999999999999943</c:v>
                </c:pt>
                <c:pt idx="99">
                  <c:v>67.999999999999943</c:v>
                </c:pt>
              </c:numCache>
            </c:numRef>
          </c:yVal>
          <c:smooth val="0"/>
          <c:extLst>
            <c:ext xmlns:c16="http://schemas.microsoft.com/office/drawing/2014/chart" uri="{C3380CC4-5D6E-409C-BE32-E72D297353CC}">
              <c16:uniqueId val="{00000000-BA12-4463-9310-38D2481BB38A}"/>
            </c:ext>
          </c:extLst>
        </c:ser>
        <c:dLbls>
          <c:showLegendKey val="0"/>
          <c:showVal val="0"/>
          <c:showCatName val="0"/>
          <c:showSerName val="0"/>
          <c:showPercent val="0"/>
          <c:showBubbleSize val="0"/>
        </c:dLbls>
        <c:axId val="56505984"/>
        <c:axId val="1"/>
      </c:scatterChart>
      <c:valAx>
        <c:axId val="56505984"/>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85"/>
          <c:min val="0"/>
        </c:scaling>
        <c:delete val="1"/>
        <c:axPos val="l"/>
        <c:numFmt formatCode="General" sourceLinked="1"/>
        <c:majorTickMark val="out"/>
        <c:minorTickMark val="none"/>
        <c:tickLblPos val="nextTo"/>
        <c:crossAx val="56505984"/>
        <c:crosses val="min"/>
        <c:crossBetween val="midCat"/>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25637181409293E-2"/>
          <c:y val="2.9731275014293884E-2"/>
          <c:w val="0.90254872563718136"/>
          <c:h val="0.87764436821040592"/>
        </c:manualLayout>
      </c:layout>
      <c:scatterChart>
        <c:scatterStyle val="lineMarker"/>
        <c:varyColors val="0"/>
        <c:ser>
          <c:idx val="0"/>
          <c:order val="0"/>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1.0199999999999991</c:v>
                </c:pt>
                <c:pt idx="1">
                  <c:v>1.0199999999999991</c:v>
                </c:pt>
                <c:pt idx="2">
                  <c:v>1.0199999999999991</c:v>
                </c:pt>
                <c:pt idx="3">
                  <c:v>1.0199999999999991</c:v>
                </c:pt>
                <c:pt idx="4">
                  <c:v>1.0199999999999991</c:v>
                </c:pt>
                <c:pt idx="5">
                  <c:v>1.0199999999999991</c:v>
                </c:pt>
                <c:pt idx="6">
                  <c:v>1.0199999999999991</c:v>
                </c:pt>
                <c:pt idx="7">
                  <c:v>1.0199999999999991</c:v>
                </c:pt>
                <c:pt idx="8">
                  <c:v>1.0199999999999991</c:v>
                </c:pt>
                <c:pt idx="9">
                  <c:v>1.0199999999999991</c:v>
                </c:pt>
                <c:pt idx="10">
                  <c:v>1.0199999999999991</c:v>
                </c:pt>
                <c:pt idx="11">
                  <c:v>1.0199999999999991</c:v>
                </c:pt>
                <c:pt idx="12">
                  <c:v>1.0199999999999991</c:v>
                </c:pt>
                <c:pt idx="13">
                  <c:v>1.0199999999999991</c:v>
                </c:pt>
                <c:pt idx="14">
                  <c:v>1.0199999999999991</c:v>
                </c:pt>
                <c:pt idx="15">
                  <c:v>1.0199999999999991</c:v>
                </c:pt>
                <c:pt idx="16">
                  <c:v>1.0199999999999991</c:v>
                </c:pt>
                <c:pt idx="17">
                  <c:v>1.0199999999999991</c:v>
                </c:pt>
                <c:pt idx="18">
                  <c:v>1.0199999999999991</c:v>
                </c:pt>
                <c:pt idx="19">
                  <c:v>1.0199999999999991</c:v>
                </c:pt>
                <c:pt idx="20">
                  <c:v>1.0750799999999994</c:v>
                </c:pt>
                <c:pt idx="21">
                  <c:v>1.1287199999999993</c:v>
                </c:pt>
                <c:pt idx="22">
                  <c:v>1.1809199999999991</c:v>
                </c:pt>
                <c:pt idx="23">
                  <c:v>1.2316799999999994</c:v>
                </c:pt>
                <c:pt idx="24">
                  <c:v>1.2809999999999995</c:v>
                </c:pt>
                <c:pt idx="25">
                  <c:v>1.3288799999999994</c:v>
                </c:pt>
                <c:pt idx="26">
                  <c:v>1.3753199999999994</c:v>
                </c:pt>
                <c:pt idx="27">
                  <c:v>1.4203199999999996</c:v>
                </c:pt>
                <c:pt idx="28">
                  <c:v>1.4638799999999996</c:v>
                </c:pt>
                <c:pt idx="29">
                  <c:v>1.5059999999999993</c:v>
                </c:pt>
                <c:pt idx="30">
                  <c:v>1.5466799999999996</c:v>
                </c:pt>
                <c:pt idx="31">
                  <c:v>1.5859199999999993</c:v>
                </c:pt>
                <c:pt idx="32">
                  <c:v>1.6237199999999994</c:v>
                </c:pt>
                <c:pt idx="33">
                  <c:v>1.6601699999999993</c:v>
                </c:pt>
                <c:pt idx="34">
                  <c:v>1.6952699999999994</c:v>
                </c:pt>
                <c:pt idx="35">
                  <c:v>1.7290199999999996</c:v>
                </c:pt>
                <c:pt idx="36">
                  <c:v>1.7614199999999998</c:v>
                </c:pt>
                <c:pt idx="37">
                  <c:v>1.7924699999999996</c:v>
                </c:pt>
                <c:pt idx="38">
                  <c:v>1.8221699999999996</c:v>
                </c:pt>
                <c:pt idx="39">
                  <c:v>1.8505199999999995</c:v>
                </c:pt>
                <c:pt idx="40">
                  <c:v>1.8224399999999998</c:v>
                </c:pt>
                <c:pt idx="41">
                  <c:v>1.7944499999999999</c:v>
                </c:pt>
                <c:pt idx="42">
                  <c:v>1.7665500000000001</c:v>
                </c:pt>
                <c:pt idx="43">
                  <c:v>1.7387399999999997</c:v>
                </c:pt>
                <c:pt idx="44">
                  <c:v>1.7110200000000002</c:v>
                </c:pt>
                <c:pt idx="45">
                  <c:v>1.6833900000000002</c:v>
                </c:pt>
                <c:pt idx="46">
                  <c:v>1.65585</c:v>
                </c:pt>
                <c:pt idx="47">
                  <c:v>1.6284000000000003</c:v>
                </c:pt>
                <c:pt idx="48">
                  <c:v>1.6010400000000005</c:v>
                </c:pt>
                <c:pt idx="49">
                  <c:v>1.5737700000000008</c:v>
                </c:pt>
                <c:pt idx="50">
                  <c:v>1.5465900000000006</c:v>
                </c:pt>
                <c:pt idx="51">
                  <c:v>1.5195000000000007</c:v>
                </c:pt>
                <c:pt idx="52">
                  <c:v>1.4925000000000008</c:v>
                </c:pt>
                <c:pt idx="53">
                  <c:v>1.4655000000000009</c:v>
                </c:pt>
                <c:pt idx="54">
                  <c:v>1.4385000000000008</c:v>
                </c:pt>
                <c:pt idx="55">
                  <c:v>1.4115000000000009</c:v>
                </c:pt>
                <c:pt idx="56">
                  <c:v>1.384500000000001</c:v>
                </c:pt>
                <c:pt idx="57">
                  <c:v>1.357500000000001</c:v>
                </c:pt>
                <c:pt idx="58">
                  <c:v>1.3305000000000009</c:v>
                </c:pt>
                <c:pt idx="59">
                  <c:v>1.303500000000001</c:v>
                </c:pt>
                <c:pt idx="60">
                  <c:v>1.2765000000000009</c:v>
                </c:pt>
                <c:pt idx="61">
                  <c:v>1.2508500000000011</c:v>
                </c:pt>
                <c:pt idx="62">
                  <c:v>1.2265500000000011</c:v>
                </c:pt>
                <c:pt idx="63">
                  <c:v>1.2036000000000011</c:v>
                </c:pt>
                <c:pt idx="64">
                  <c:v>1.1820000000000008</c:v>
                </c:pt>
                <c:pt idx="65">
                  <c:v>1.1617500000000007</c:v>
                </c:pt>
                <c:pt idx="66">
                  <c:v>1.1428500000000006</c:v>
                </c:pt>
                <c:pt idx="67">
                  <c:v>1.1253000000000006</c:v>
                </c:pt>
                <c:pt idx="68">
                  <c:v>1.1091000000000004</c:v>
                </c:pt>
                <c:pt idx="69">
                  <c:v>1.0942500000000004</c:v>
                </c:pt>
                <c:pt idx="70">
                  <c:v>1.0807500000000001</c:v>
                </c:pt>
                <c:pt idx="71">
                  <c:v>1.0686</c:v>
                </c:pt>
                <c:pt idx="72">
                  <c:v>1.0578000000000001</c:v>
                </c:pt>
                <c:pt idx="73">
                  <c:v>1.0483499999999999</c:v>
                </c:pt>
                <c:pt idx="74">
                  <c:v>1.0402499999999997</c:v>
                </c:pt>
                <c:pt idx="75">
                  <c:v>1.0334999999999996</c:v>
                </c:pt>
                <c:pt idx="76">
                  <c:v>1.0280999999999996</c:v>
                </c:pt>
                <c:pt idx="77">
                  <c:v>1.0240499999999995</c:v>
                </c:pt>
                <c:pt idx="78">
                  <c:v>1.0213499999999993</c:v>
                </c:pt>
                <c:pt idx="79">
                  <c:v>1.0199999999999991</c:v>
                </c:pt>
                <c:pt idx="80">
                  <c:v>1.0199999999999991</c:v>
                </c:pt>
                <c:pt idx="81">
                  <c:v>1.0199999999999991</c:v>
                </c:pt>
                <c:pt idx="82">
                  <c:v>1.0199999999999991</c:v>
                </c:pt>
                <c:pt idx="83">
                  <c:v>1.0199999999999991</c:v>
                </c:pt>
                <c:pt idx="84">
                  <c:v>1.0199999999999991</c:v>
                </c:pt>
                <c:pt idx="85">
                  <c:v>1.0199999999999991</c:v>
                </c:pt>
                <c:pt idx="86">
                  <c:v>1.0199999999999991</c:v>
                </c:pt>
                <c:pt idx="87">
                  <c:v>1.0199999999999991</c:v>
                </c:pt>
                <c:pt idx="88">
                  <c:v>1.0199999999999991</c:v>
                </c:pt>
                <c:pt idx="89">
                  <c:v>1.0199999999999991</c:v>
                </c:pt>
                <c:pt idx="90">
                  <c:v>1.0199999999999991</c:v>
                </c:pt>
                <c:pt idx="91">
                  <c:v>1.0199999999999991</c:v>
                </c:pt>
                <c:pt idx="92">
                  <c:v>1.0199999999999991</c:v>
                </c:pt>
                <c:pt idx="93">
                  <c:v>1.0199999999999991</c:v>
                </c:pt>
                <c:pt idx="94">
                  <c:v>1.0199999999999991</c:v>
                </c:pt>
                <c:pt idx="95">
                  <c:v>1.0199999999999991</c:v>
                </c:pt>
                <c:pt idx="96">
                  <c:v>1.0199999999999991</c:v>
                </c:pt>
                <c:pt idx="97">
                  <c:v>1.0199999999999991</c:v>
                </c:pt>
                <c:pt idx="98">
                  <c:v>1.0199999999999991</c:v>
                </c:pt>
                <c:pt idx="99">
                  <c:v>1.0199999999999991</c:v>
                </c:pt>
              </c:numCache>
            </c:numRef>
          </c:yVal>
          <c:smooth val="0"/>
          <c:extLst>
            <c:ext xmlns:c16="http://schemas.microsoft.com/office/drawing/2014/chart" uri="{C3380CC4-5D6E-409C-BE32-E72D297353CC}">
              <c16:uniqueId val="{00000000-48ED-471E-A806-B22083FF183A}"/>
            </c:ext>
          </c:extLst>
        </c:ser>
        <c:ser>
          <c:idx val="1"/>
          <c:order val="1"/>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Sheet1!$A$3:$CV$3</c:f>
              <c:numCache>
                <c:formatCode>General</c:formatCode>
                <c:ptCount val="100"/>
                <c:pt idx="0">
                  <c:v>4.0000000000000027</c:v>
                </c:pt>
                <c:pt idx="1">
                  <c:v>4.0000000000000027</c:v>
                </c:pt>
                <c:pt idx="2">
                  <c:v>4.0000000000000027</c:v>
                </c:pt>
                <c:pt idx="3">
                  <c:v>4.0000000000000027</c:v>
                </c:pt>
                <c:pt idx="4">
                  <c:v>4.0000000000000027</c:v>
                </c:pt>
                <c:pt idx="5">
                  <c:v>4.0000000000000027</c:v>
                </c:pt>
                <c:pt idx="6">
                  <c:v>4.0000000000000027</c:v>
                </c:pt>
                <c:pt idx="7">
                  <c:v>4.0000000000000027</c:v>
                </c:pt>
                <c:pt idx="8">
                  <c:v>4.0000000000000027</c:v>
                </c:pt>
                <c:pt idx="9">
                  <c:v>4.0000000000000027</c:v>
                </c:pt>
                <c:pt idx="10">
                  <c:v>4.0000000000000027</c:v>
                </c:pt>
                <c:pt idx="11">
                  <c:v>4.0000000000000027</c:v>
                </c:pt>
                <c:pt idx="12">
                  <c:v>4.0000000000000027</c:v>
                </c:pt>
                <c:pt idx="13">
                  <c:v>4.0000000000000027</c:v>
                </c:pt>
                <c:pt idx="14">
                  <c:v>4.0000000000000027</c:v>
                </c:pt>
                <c:pt idx="15">
                  <c:v>4.0000000000000027</c:v>
                </c:pt>
                <c:pt idx="16">
                  <c:v>4.0000000000000027</c:v>
                </c:pt>
                <c:pt idx="17">
                  <c:v>4.0000000000000027</c:v>
                </c:pt>
                <c:pt idx="18">
                  <c:v>4.0000000000000027</c:v>
                </c:pt>
                <c:pt idx="19">
                  <c:v>4.0000000000000027</c:v>
                </c:pt>
                <c:pt idx="20">
                  <c:v>4.0000000000000018</c:v>
                </c:pt>
                <c:pt idx="21">
                  <c:v>4.0960000000000152</c:v>
                </c:pt>
                <c:pt idx="22">
                  <c:v>4.1920000000000064</c:v>
                </c:pt>
                <c:pt idx="23">
                  <c:v>4.287999999999994</c:v>
                </c:pt>
                <c:pt idx="24">
                  <c:v>4.3840000000000066</c:v>
                </c:pt>
                <c:pt idx="25">
                  <c:v>4.4799999999999969</c:v>
                </c:pt>
                <c:pt idx="26">
                  <c:v>4.5760000000000103</c:v>
                </c:pt>
                <c:pt idx="27">
                  <c:v>4.6720000000000006</c:v>
                </c:pt>
                <c:pt idx="28">
                  <c:v>4.7680000000000131</c:v>
                </c:pt>
                <c:pt idx="29">
                  <c:v>4.8640000000000008</c:v>
                </c:pt>
                <c:pt idx="30">
                  <c:v>4.9599999999999911</c:v>
                </c:pt>
                <c:pt idx="31">
                  <c:v>5.0560000000000267</c:v>
                </c:pt>
                <c:pt idx="32">
                  <c:v>5.1519999999999948</c:v>
                </c:pt>
                <c:pt idx="33">
                  <c:v>5.2420000000000071</c:v>
                </c:pt>
                <c:pt idx="34">
                  <c:v>5.3319999999999972</c:v>
                </c:pt>
                <c:pt idx="35">
                  <c:v>5.4220000000000095</c:v>
                </c:pt>
                <c:pt idx="36">
                  <c:v>5.5119999999999996</c:v>
                </c:pt>
                <c:pt idx="37">
                  <c:v>5.6020000000000119</c:v>
                </c:pt>
                <c:pt idx="38">
                  <c:v>5.6920000000000019</c:v>
                </c:pt>
                <c:pt idx="39">
                  <c:v>5.781999999999992</c:v>
                </c:pt>
                <c:pt idx="40">
                  <c:v>5.8720000000000061</c:v>
                </c:pt>
                <c:pt idx="41">
                  <c:v>5.8660000000000041</c:v>
                </c:pt>
                <c:pt idx="42">
                  <c:v>5.8599999999999826</c:v>
                </c:pt>
                <c:pt idx="43">
                  <c:v>5.8540000000000276</c:v>
                </c:pt>
                <c:pt idx="44">
                  <c:v>5.8479999999999821</c:v>
                </c:pt>
                <c:pt idx="45">
                  <c:v>5.8419999999999828</c:v>
                </c:pt>
                <c:pt idx="46">
                  <c:v>5.8360000000000269</c:v>
                </c:pt>
                <c:pt idx="47">
                  <c:v>5.8299999999999832</c:v>
                </c:pt>
                <c:pt idx="48">
                  <c:v>5.8240000000000052</c:v>
                </c:pt>
                <c:pt idx="49">
                  <c:v>5.8179999999999819</c:v>
                </c:pt>
                <c:pt idx="50">
                  <c:v>5.8120000000000038</c:v>
                </c:pt>
                <c:pt idx="51">
                  <c:v>5.8059999999999823</c:v>
                </c:pt>
                <c:pt idx="52">
                  <c:v>5.8000000000000043</c:v>
                </c:pt>
                <c:pt idx="53">
                  <c:v>5.8000000000000043</c:v>
                </c:pt>
                <c:pt idx="54">
                  <c:v>5.8000000000000043</c:v>
                </c:pt>
                <c:pt idx="55">
                  <c:v>5.8000000000000043</c:v>
                </c:pt>
                <c:pt idx="56">
                  <c:v>5.7999999999999821</c:v>
                </c:pt>
                <c:pt idx="57">
                  <c:v>5.8000000000000043</c:v>
                </c:pt>
                <c:pt idx="58">
                  <c:v>5.8000000000000043</c:v>
                </c:pt>
                <c:pt idx="59">
                  <c:v>5.8000000000000043</c:v>
                </c:pt>
                <c:pt idx="60">
                  <c:v>5.8000000000000043</c:v>
                </c:pt>
                <c:pt idx="61">
                  <c:v>5.709999999999992</c:v>
                </c:pt>
                <c:pt idx="62">
                  <c:v>5.6200000000000019</c:v>
                </c:pt>
                <c:pt idx="63">
                  <c:v>5.5300000000000118</c:v>
                </c:pt>
                <c:pt idx="64">
                  <c:v>5.4400000000000217</c:v>
                </c:pt>
                <c:pt idx="65">
                  <c:v>5.3500000000000094</c:v>
                </c:pt>
                <c:pt idx="66">
                  <c:v>5.2599999999999971</c:v>
                </c:pt>
                <c:pt idx="67">
                  <c:v>5.170000000000007</c:v>
                </c:pt>
                <c:pt idx="68">
                  <c:v>5.0800000000000169</c:v>
                </c:pt>
                <c:pt idx="69">
                  <c:v>4.9900000000000047</c:v>
                </c:pt>
                <c:pt idx="70">
                  <c:v>4.9000000000000146</c:v>
                </c:pt>
                <c:pt idx="71">
                  <c:v>4.8100000000000023</c:v>
                </c:pt>
                <c:pt idx="72">
                  <c:v>4.7200000000000122</c:v>
                </c:pt>
                <c:pt idx="73">
                  <c:v>4.6300000000000221</c:v>
                </c:pt>
                <c:pt idx="74">
                  <c:v>4.5400000000000098</c:v>
                </c:pt>
                <c:pt idx="75">
                  <c:v>4.4499999999999975</c:v>
                </c:pt>
                <c:pt idx="76">
                  <c:v>4.3600000000000074</c:v>
                </c:pt>
                <c:pt idx="77">
                  <c:v>4.2700000000000173</c:v>
                </c:pt>
                <c:pt idx="78">
                  <c:v>4.180000000000005</c:v>
                </c:pt>
                <c:pt idx="79">
                  <c:v>4.090000000000015</c:v>
                </c:pt>
                <c:pt idx="80">
                  <c:v>4.0000000000000027</c:v>
                </c:pt>
                <c:pt idx="81">
                  <c:v>4.0000000000000027</c:v>
                </c:pt>
                <c:pt idx="82">
                  <c:v>4.0000000000000027</c:v>
                </c:pt>
                <c:pt idx="83">
                  <c:v>4.0000000000000027</c:v>
                </c:pt>
                <c:pt idx="84">
                  <c:v>4.0000000000000027</c:v>
                </c:pt>
                <c:pt idx="85">
                  <c:v>4.0000000000000027</c:v>
                </c:pt>
                <c:pt idx="86">
                  <c:v>4.0000000000000027</c:v>
                </c:pt>
                <c:pt idx="87">
                  <c:v>4.0000000000000027</c:v>
                </c:pt>
                <c:pt idx="88">
                  <c:v>4.0000000000000027</c:v>
                </c:pt>
                <c:pt idx="89">
                  <c:v>4.0000000000000027</c:v>
                </c:pt>
                <c:pt idx="90">
                  <c:v>4.0000000000000027</c:v>
                </c:pt>
                <c:pt idx="91">
                  <c:v>4.0000000000000027</c:v>
                </c:pt>
                <c:pt idx="92">
                  <c:v>4.0000000000000027</c:v>
                </c:pt>
                <c:pt idx="93">
                  <c:v>4.0000000000000027</c:v>
                </c:pt>
                <c:pt idx="94">
                  <c:v>4.0000000000000027</c:v>
                </c:pt>
                <c:pt idx="95">
                  <c:v>4.0000000000000027</c:v>
                </c:pt>
                <c:pt idx="96">
                  <c:v>4.0000000000000027</c:v>
                </c:pt>
                <c:pt idx="97">
                  <c:v>4.0000000000000027</c:v>
                </c:pt>
                <c:pt idx="98">
                  <c:v>4.0000000000000027</c:v>
                </c:pt>
                <c:pt idx="99">
                  <c:v>4.0000000000000027</c:v>
                </c:pt>
              </c:numCache>
            </c:numRef>
          </c:yVal>
          <c:smooth val="0"/>
          <c:extLst>
            <c:ext xmlns:c16="http://schemas.microsoft.com/office/drawing/2014/chart" uri="{C3380CC4-5D6E-409C-BE32-E72D297353CC}">
              <c16:uniqueId val="{00000001-48ED-471E-A806-B22083FF183A}"/>
            </c:ext>
          </c:extLst>
        </c:ser>
        <c:ser>
          <c:idx val="2"/>
          <c:order val="2"/>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Sheet1!$A$4:$CV$4</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mooth val="0"/>
          <c:extLst>
            <c:ext xmlns:c16="http://schemas.microsoft.com/office/drawing/2014/chart" uri="{C3380CC4-5D6E-409C-BE32-E72D297353CC}">
              <c16:uniqueId val="{00000002-48ED-471E-A806-B22083FF183A}"/>
            </c:ext>
          </c:extLst>
        </c:ser>
        <c:ser>
          <c:idx val="3"/>
          <c:order val="3"/>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Sheet1!$A$5:$CV$5</c:f>
              <c:numCache>
                <c:formatCode>General</c:formatCode>
                <c:ptCount val="100"/>
                <c:pt idx="0">
                  <c:v>5.0200000000000022</c:v>
                </c:pt>
                <c:pt idx="1">
                  <c:v>5.0200000000000022</c:v>
                </c:pt>
                <c:pt idx="2">
                  <c:v>5.0200000000000022</c:v>
                </c:pt>
                <c:pt idx="3">
                  <c:v>5.0200000000000022</c:v>
                </c:pt>
                <c:pt idx="4">
                  <c:v>5.0200000000000022</c:v>
                </c:pt>
                <c:pt idx="5">
                  <c:v>5.0200000000000022</c:v>
                </c:pt>
                <c:pt idx="6">
                  <c:v>5.0200000000000022</c:v>
                </c:pt>
                <c:pt idx="7">
                  <c:v>5.0200000000000022</c:v>
                </c:pt>
                <c:pt idx="8">
                  <c:v>5.0200000000000022</c:v>
                </c:pt>
                <c:pt idx="9">
                  <c:v>5.0200000000000022</c:v>
                </c:pt>
                <c:pt idx="10">
                  <c:v>5.0200000000000022</c:v>
                </c:pt>
                <c:pt idx="11">
                  <c:v>5.0200000000000022</c:v>
                </c:pt>
                <c:pt idx="12">
                  <c:v>5.0200000000000022</c:v>
                </c:pt>
                <c:pt idx="13">
                  <c:v>5.0200000000000022</c:v>
                </c:pt>
                <c:pt idx="14">
                  <c:v>5.0200000000000022</c:v>
                </c:pt>
                <c:pt idx="15">
                  <c:v>5.0200000000000022</c:v>
                </c:pt>
                <c:pt idx="16">
                  <c:v>5.0200000000000022</c:v>
                </c:pt>
                <c:pt idx="17">
                  <c:v>5.0200000000000022</c:v>
                </c:pt>
                <c:pt idx="18">
                  <c:v>5.0200000000000022</c:v>
                </c:pt>
                <c:pt idx="19">
                  <c:v>5.0200000000000022</c:v>
                </c:pt>
                <c:pt idx="20">
                  <c:v>5.0750800000000007</c:v>
                </c:pt>
                <c:pt idx="21">
                  <c:v>5.2247200000000147</c:v>
                </c:pt>
                <c:pt idx="22">
                  <c:v>5.372920000000005</c:v>
                </c:pt>
                <c:pt idx="23">
                  <c:v>5.5196799999999939</c:v>
                </c:pt>
                <c:pt idx="24">
                  <c:v>5.6650000000000063</c:v>
                </c:pt>
                <c:pt idx="25">
                  <c:v>5.8088799999999967</c:v>
                </c:pt>
                <c:pt idx="26">
                  <c:v>5.9513200000000088</c:v>
                </c:pt>
                <c:pt idx="27">
                  <c:v>6.09232</c:v>
                </c:pt>
                <c:pt idx="28">
                  <c:v>6.2318800000000127</c:v>
                </c:pt>
                <c:pt idx="29">
                  <c:v>6.370000000000001</c:v>
                </c:pt>
                <c:pt idx="30">
                  <c:v>6.5066799999999914</c:v>
                </c:pt>
                <c:pt idx="31">
                  <c:v>6.6419200000000265</c:v>
                </c:pt>
                <c:pt idx="32">
                  <c:v>6.7757199999999935</c:v>
                </c:pt>
                <c:pt idx="33">
                  <c:v>6.9021700000000061</c:v>
                </c:pt>
                <c:pt idx="34">
                  <c:v>7.0272699999999961</c:v>
                </c:pt>
                <c:pt idx="35">
                  <c:v>7.1510200000000097</c:v>
                </c:pt>
                <c:pt idx="36">
                  <c:v>7.2734199999999998</c:v>
                </c:pt>
                <c:pt idx="37">
                  <c:v>7.3944700000000116</c:v>
                </c:pt>
                <c:pt idx="38">
                  <c:v>7.5141700000000018</c:v>
                </c:pt>
                <c:pt idx="39">
                  <c:v>7.6325199999999915</c:v>
                </c:pt>
                <c:pt idx="40">
                  <c:v>7.6944400000000055</c:v>
                </c:pt>
                <c:pt idx="41">
                  <c:v>7.6604500000000035</c:v>
                </c:pt>
                <c:pt idx="42">
                  <c:v>7.6265499999999822</c:v>
                </c:pt>
                <c:pt idx="43">
                  <c:v>7.5927400000000285</c:v>
                </c:pt>
                <c:pt idx="44">
                  <c:v>7.5590199999999816</c:v>
                </c:pt>
                <c:pt idx="45">
                  <c:v>7.5253899999999829</c:v>
                </c:pt>
                <c:pt idx="46">
                  <c:v>7.4918500000000261</c:v>
                </c:pt>
                <c:pt idx="47">
                  <c:v>7.4583999999999833</c:v>
                </c:pt>
                <c:pt idx="48">
                  <c:v>7.4250400000000045</c:v>
                </c:pt>
                <c:pt idx="49">
                  <c:v>7.3917699999999833</c:v>
                </c:pt>
                <c:pt idx="50">
                  <c:v>7.358590000000004</c:v>
                </c:pt>
                <c:pt idx="51">
                  <c:v>7.325499999999983</c:v>
                </c:pt>
                <c:pt idx="52">
                  <c:v>7.2925000000000049</c:v>
                </c:pt>
                <c:pt idx="53">
                  <c:v>7.2655000000000056</c:v>
                </c:pt>
                <c:pt idx="54">
                  <c:v>7.2385000000000046</c:v>
                </c:pt>
                <c:pt idx="55">
                  <c:v>7.2115000000000054</c:v>
                </c:pt>
                <c:pt idx="56">
                  <c:v>7.1844999999999821</c:v>
                </c:pt>
                <c:pt idx="57">
                  <c:v>7.157500000000006</c:v>
                </c:pt>
                <c:pt idx="58">
                  <c:v>7.1305000000000049</c:v>
                </c:pt>
                <c:pt idx="59">
                  <c:v>7.1035000000000057</c:v>
                </c:pt>
                <c:pt idx="60">
                  <c:v>7.0765000000000047</c:v>
                </c:pt>
                <c:pt idx="61">
                  <c:v>6.9608499999999935</c:v>
                </c:pt>
                <c:pt idx="62">
                  <c:v>6.8465500000000024</c:v>
                </c:pt>
                <c:pt idx="63">
                  <c:v>6.7336000000000134</c:v>
                </c:pt>
                <c:pt idx="64">
                  <c:v>6.6220000000000221</c:v>
                </c:pt>
                <c:pt idx="65">
                  <c:v>6.5117500000000108</c:v>
                </c:pt>
                <c:pt idx="66">
                  <c:v>6.4028499999999973</c:v>
                </c:pt>
                <c:pt idx="67">
                  <c:v>6.2953000000000081</c:v>
                </c:pt>
                <c:pt idx="68">
                  <c:v>6.1891000000000176</c:v>
                </c:pt>
                <c:pt idx="69">
                  <c:v>6.0842500000000053</c:v>
                </c:pt>
                <c:pt idx="70">
                  <c:v>5.9807500000000156</c:v>
                </c:pt>
                <c:pt idx="71">
                  <c:v>5.8786000000000023</c:v>
                </c:pt>
                <c:pt idx="72">
                  <c:v>5.7778000000000125</c:v>
                </c:pt>
                <c:pt idx="73">
                  <c:v>5.6783500000000222</c:v>
                </c:pt>
                <c:pt idx="74">
                  <c:v>5.5802500000000093</c:v>
                </c:pt>
                <c:pt idx="75">
                  <c:v>5.4834999999999976</c:v>
                </c:pt>
                <c:pt idx="76">
                  <c:v>5.3881000000000077</c:v>
                </c:pt>
                <c:pt idx="77">
                  <c:v>5.2940500000000164</c:v>
                </c:pt>
                <c:pt idx="78">
                  <c:v>5.201350000000005</c:v>
                </c:pt>
                <c:pt idx="79">
                  <c:v>5.1100000000000145</c:v>
                </c:pt>
                <c:pt idx="80">
                  <c:v>5.0200000000000022</c:v>
                </c:pt>
                <c:pt idx="81">
                  <c:v>5.0200000000000022</c:v>
                </c:pt>
                <c:pt idx="82">
                  <c:v>5.0200000000000022</c:v>
                </c:pt>
                <c:pt idx="83">
                  <c:v>5.0200000000000022</c:v>
                </c:pt>
                <c:pt idx="84">
                  <c:v>5.0200000000000022</c:v>
                </c:pt>
                <c:pt idx="85">
                  <c:v>5.0200000000000022</c:v>
                </c:pt>
                <c:pt idx="86">
                  <c:v>5.0200000000000022</c:v>
                </c:pt>
                <c:pt idx="87">
                  <c:v>5.0200000000000022</c:v>
                </c:pt>
                <c:pt idx="88">
                  <c:v>5.0200000000000022</c:v>
                </c:pt>
                <c:pt idx="89">
                  <c:v>5.0200000000000022</c:v>
                </c:pt>
                <c:pt idx="90">
                  <c:v>5.0200000000000022</c:v>
                </c:pt>
                <c:pt idx="91">
                  <c:v>5.0200000000000022</c:v>
                </c:pt>
                <c:pt idx="92">
                  <c:v>5.0200000000000022</c:v>
                </c:pt>
                <c:pt idx="93">
                  <c:v>5.0200000000000022</c:v>
                </c:pt>
                <c:pt idx="94">
                  <c:v>5.0200000000000022</c:v>
                </c:pt>
                <c:pt idx="95">
                  <c:v>5.0200000000000022</c:v>
                </c:pt>
                <c:pt idx="96">
                  <c:v>5.0200000000000022</c:v>
                </c:pt>
                <c:pt idx="97">
                  <c:v>5.0200000000000022</c:v>
                </c:pt>
                <c:pt idx="98">
                  <c:v>5.0200000000000022</c:v>
                </c:pt>
                <c:pt idx="99">
                  <c:v>5.0200000000000022</c:v>
                </c:pt>
              </c:numCache>
            </c:numRef>
          </c:yVal>
          <c:smooth val="0"/>
          <c:extLst>
            <c:ext xmlns:c16="http://schemas.microsoft.com/office/drawing/2014/chart" uri="{C3380CC4-5D6E-409C-BE32-E72D297353CC}">
              <c16:uniqueId val="{00000003-48ED-471E-A806-B22083FF183A}"/>
            </c:ext>
          </c:extLst>
        </c:ser>
        <c:dLbls>
          <c:showLegendKey val="0"/>
          <c:showVal val="0"/>
          <c:showCatName val="0"/>
          <c:showSerName val="0"/>
          <c:showPercent val="0"/>
          <c:showBubbleSize val="0"/>
        </c:dLbls>
        <c:axId val="1184648943"/>
        <c:axId val="1"/>
      </c:scatterChart>
      <c:valAx>
        <c:axId val="1184648943"/>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0"/>
          <c:min val="0"/>
        </c:scaling>
        <c:delete val="1"/>
        <c:axPos val="l"/>
        <c:numFmt formatCode="General" sourceLinked="1"/>
        <c:majorTickMark val="out"/>
        <c:minorTickMark val="none"/>
        <c:tickLblPos val="nextTo"/>
        <c:crossAx val="1184648943"/>
        <c:crosses val="min"/>
        <c:crossBetween val="midCat"/>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373338397265473E-2"/>
          <c:y val="3.1476997578692496E-2"/>
          <c:w val="0.90125332320546903"/>
          <c:h val="0.8704600484261501"/>
        </c:manualLayout>
      </c:layout>
      <c:scatterChart>
        <c:scatterStyle val="lineMarker"/>
        <c:varyColors val="0"/>
        <c:ser>
          <c:idx val="0"/>
          <c:order val="0"/>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67.999999999999943</c:v>
                </c:pt>
                <c:pt idx="1">
                  <c:v>67.999999999999943</c:v>
                </c:pt>
                <c:pt idx="2">
                  <c:v>67.999999999999943</c:v>
                </c:pt>
                <c:pt idx="3">
                  <c:v>67.999999999999943</c:v>
                </c:pt>
                <c:pt idx="4">
                  <c:v>67.999999999999943</c:v>
                </c:pt>
                <c:pt idx="5">
                  <c:v>67.999999999999943</c:v>
                </c:pt>
                <c:pt idx="6">
                  <c:v>67.999999999999943</c:v>
                </c:pt>
                <c:pt idx="7">
                  <c:v>67.999999999999943</c:v>
                </c:pt>
                <c:pt idx="8">
                  <c:v>67.999999999999943</c:v>
                </c:pt>
                <c:pt idx="9">
                  <c:v>67.999999999999943</c:v>
                </c:pt>
                <c:pt idx="10">
                  <c:v>67.999999999999943</c:v>
                </c:pt>
                <c:pt idx="11">
                  <c:v>67.999999999999943</c:v>
                </c:pt>
                <c:pt idx="12">
                  <c:v>67.999999999999943</c:v>
                </c:pt>
                <c:pt idx="13">
                  <c:v>67.999999999999943</c:v>
                </c:pt>
                <c:pt idx="14">
                  <c:v>67.999999999999943</c:v>
                </c:pt>
                <c:pt idx="15">
                  <c:v>67.999999999999943</c:v>
                </c:pt>
                <c:pt idx="16">
                  <c:v>67.999999999999943</c:v>
                </c:pt>
                <c:pt idx="17">
                  <c:v>67.999999999999943</c:v>
                </c:pt>
                <c:pt idx="18">
                  <c:v>67.999999999999943</c:v>
                </c:pt>
                <c:pt idx="19">
                  <c:v>67.999999999999943</c:v>
                </c:pt>
                <c:pt idx="20">
                  <c:v>71.671999999999954</c:v>
                </c:pt>
                <c:pt idx="21">
                  <c:v>75.247999999999948</c:v>
                </c:pt>
                <c:pt idx="22">
                  <c:v>78.727999999999952</c:v>
                </c:pt>
                <c:pt idx="23">
                  <c:v>82.111999999999966</c:v>
                </c:pt>
                <c:pt idx="24">
                  <c:v>85.399999999999963</c:v>
                </c:pt>
                <c:pt idx="25">
                  <c:v>88.59199999999997</c:v>
                </c:pt>
                <c:pt idx="26">
                  <c:v>91.687999999999974</c:v>
                </c:pt>
                <c:pt idx="27">
                  <c:v>94.687999999999974</c:v>
                </c:pt>
                <c:pt idx="28">
                  <c:v>97.59199999999997</c:v>
                </c:pt>
                <c:pt idx="29">
                  <c:v>100.39999999999995</c:v>
                </c:pt>
                <c:pt idx="30">
                  <c:v>103.11199999999998</c:v>
                </c:pt>
                <c:pt idx="31">
                  <c:v>105.72799999999995</c:v>
                </c:pt>
                <c:pt idx="32">
                  <c:v>108.24799999999996</c:v>
                </c:pt>
                <c:pt idx="33">
                  <c:v>110.67799999999997</c:v>
                </c:pt>
                <c:pt idx="34">
                  <c:v>113.01799999999997</c:v>
                </c:pt>
                <c:pt idx="35">
                  <c:v>115.26799999999997</c:v>
                </c:pt>
                <c:pt idx="36">
                  <c:v>117.42799999999998</c:v>
                </c:pt>
                <c:pt idx="37">
                  <c:v>119.49799999999998</c:v>
                </c:pt>
                <c:pt idx="38">
                  <c:v>121.47799999999998</c:v>
                </c:pt>
                <c:pt idx="39">
                  <c:v>123.36799999999999</c:v>
                </c:pt>
                <c:pt idx="40">
                  <c:v>121.49599999999998</c:v>
                </c:pt>
                <c:pt idx="41">
                  <c:v>119.63</c:v>
                </c:pt>
                <c:pt idx="42">
                  <c:v>117.77000000000002</c:v>
                </c:pt>
                <c:pt idx="43">
                  <c:v>115.916</c:v>
                </c:pt>
                <c:pt idx="44">
                  <c:v>114.06800000000001</c:v>
                </c:pt>
                <c:pt idx="45">
                  <c:v>112.22600000000003</c:v>
                </c:pt>
                <c:pt idx="46">
                  <c:v>110.39000000000001</c:v>
                </c:pt>
                <c:pt idx="47">
                  <c:v>108.56000000000003</c:v>
                </c:pt>
                <c:pt idx="48">
                  <c:v>106.73600000000003</c:v>
                </c:pt>
                <c:pt idx="49">
                  <c:v>104.91800000000005</c:v>
                </c:pt>
                <c:pt idx="50">
                  <c:v>103.10600000000004</c:v>
                </c:pt>
                <c:pt idx="51">
                  <c:v>101.30000000000005</c:v>
                </c:pt>
                <c:pt idx="52">
                  <c:v>99.500000000000057</c:v>
                </c:pt>
                <c:pt idx="53">
                  <c:v>97.70000000000006</c:v>
                </c:pt>
                <c:pt idx="54">
                  <c:v>95.900000000000048</c:v>
                </c:pt>
                <c:pt idx="55">
                  <c:v>94.100000000000051</c:v>
                </c:pt>
                <c:pt idx="56">
                  <c:v>92.300000000000068</c:v>
                </c:pt>
                <c:pt idx="57">
                  <c:v>90.500000000000071</c:v>
                </c:pt>
                <c:pt idx="58">
                  <c:v>88.700000000000074</c:v>
                </c:pt>
                <c:pt idx="59">
                  <c:v>86.900000000000063</c:v>
                </c:pt>
                <c:pt idx="60">
                  <c:v>85.100000000000065</c:v>
                </c:pt>
                <c:pt idx="61">
                  <c:v>83.390000000000072</c:v>
                </c:pt>
                <c:pt idx="62">
                  <c:v>81.770000000000081</c:v>
                </c:pt>
                <c:pt idx="63">
                  <c:v>80.240000000000066</c:v>
                </c:pt>
                <c:pt idx="64">
                  <c:v>78.800000000000054</c:v>
                </c:pt>
                <c:pt idx="65">
                  <c:v>77.450000000000045</c:v>
                </c:pt>
                <c:pt idx="66">
                  <c:v>76.19000000000004</c:v>
                </c:pt>
                <c:pt idx="67">
                  <c:v>75.020000000000039</c:v>
                </c:pt>
                <c:pt idx="68">
                  <c:v>73.940000000000026</c:v>
                </c:pt>
                <c:pt idx="69">
                  <c:v>72.950000000000031</c:v>
                </c:pt>
                <c:pt idx="70">
                  <c:v>72.050000000000011</c:v>
                </c:pt>
                <c:pt idx="71">
                  <c:v>71.240000000000009</c:v>
                </c:pt>
                <c:pt idx="72">
                  <c:v>70.52000000000001</c:v>
                </c:pt>
                <c:pt idx="73">
                  <c:v>69.889999999999986</c:v>
                </c:pt>
                <c:pt idx="74">
                  <c:v>69.34999999999998</c:v>
                </c:pt>
                <c:pt idx="75">
                  <c:v>68.899999999999977</c:v>
                </c:pt>
                <c:pt idx="76">
                  <c:v>68.539999999999978</c:v>
                </c:pt>
                <c:pt idx="77">
                  <c:v>68.269999999999968</c:v>
                </c:pt>
                <c:pt idx="78">
                  <c:v>68.089999999999961</c:v>
                </c:pt>
                <c:pt idx="79">
                  <c:v>67.999999999999943</c:v>
                </c:pt>
                <c:pt idx="80">
                  <c:v>67.999999999999943</c:v>
                </c:pt>
                <c:pt idx="81">
                  <c:v>67.999999999999943</c:v>
                </c:pt>
                <c:pt idx="82">
                  <c:v>67.999999999999943</c:v>
                </c:pt>
                <c:pt idx="83">
                  <c:v>67.999999999999943</c:v>
                </c:pt>
                <c:pt idx="84">
                  <c:v>67.999999999999943</c:v>
                </c:pt>
                <c:pt idx="85">
                  <c:v>67.999999999999943</c:v>
                </c:pt>
                <c:pt idx="86">
                  <c:v>67.999999999999943</c:v>
                </c:pt>
                <c:pt idx="87">
                  <c:v>67.999999999999943</c:v>
                </c:pt>
                <c:pt idx="88">
                  <c:v>67.999999999999943</c:v>
                </c:pt>
                <c:pt idx="89">
                  <c:v>67.999999999999943</c:v>
                </c:pt>
                <c:pt idx="90">
                  <c:v>67.999999999999943</c:v>
                </c:pt>
                <c:pt idx="91">
                  <c:v>67.999999999999943</c:v>
                </c:pt>
                <c:pt idx="92">
                  <c:v>67.999999999999943</c:v>
                </c:pt>
                <c:pt idx="93">
                  <c:v>67.999999999999943</c:v>
                </c:pt>
                <c:pt idx="94">
                  <c:v>67.999999999999943</c:v>
                </c:pt>
                <c:pt idx="95">
                  <c:v>67.999999999999943</c:v>
                </c:pt>
                <c:pt idx="96">
                  <c:v>67.999999999999943</c:v>
                </c:pt>
                <c:pt idx="97">
                  <c:v>67.999999999999943</c:v>
                </c:pt>
                <c:pt idx="98">
                  <c:v>67.999999999999943</c:v>
                </c:pt>
                <c:pt idx="99">
                  <c:v>67.999999999999943</c:v>
                </c:pt>
              </c:numCache>
            </c:numRef>
          </c:yVal>
          <c:smooth val="0"/>
          <c:extLst>
            <c:ext xmlns:c16="http://schemas.microsoft.com/office/drawing/2014/chart" uri="{C3380CC4-5D6E-409C-BE32-E72D297353CC}">
              <c16:uniqueId val="{00000000-0953-4E32-984A-3B0297EA3E60}"/>
            </c:ext>
          </c:extLst>
        </c:ser>
        <c:dLbls>
          <c:showLegendKey val="0"/>
          <c:showVal val="0"/>
          <c:showCatName val="0"/>
          <c:showSerName val="0"/>
          <c:showPercent val="0"/>
          <c:showBubbleSize val="0"/>
        </c:dLbls>
        <c:axId val="898501695"/>
        <c:axId val="1"/>
      </c:scatterChart>
      <c:valAx>
        <c:axId val="898501695"/>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85"/>
          <c:min val="0"/>
        </c:scaling>
        <c:delete val="1"/>
        <c:axPos val="l"/>
        <c:numFmt formatCode="General" sourceLinked="1"/>
        <c:majorTickMark val="out"/>
        <c:minorTickMark val="none"/>
        <c:tickLblPos val="nextTo"/>
        <c:crossAx val="898501695"/>
        <c:crosses val="min"/>
        <c:crossBetween val="midCat"/>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25637181409293E-2"/>
          <c:y val="2.9731275014293884E-2"/>
          <c:w val="0.90254872563718136"/>
          <c:h val="0.87764436821040592"/>
        </c:manualLayout>
      </c:layout>
      <c:scatterChart>
        <c:scatterStyle val="lineMarker"/>
        <c:varyColors val="0"/>
        <c:ser>
          <c:idx val="0"/>
          <c:order val="0"/>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1.0199999999999991</c:v>
                </c:pt>
                <c:pt idx="1">
                  <c:v>1.0199999999999991</c:v>
                </c:pt>
                <c:pt idx="2">
                  <c:v>1.0199999999999991</c:v>
                </c:pt>
                <c:pt idx="3">
                  <c:v>1.0199999999999991</c:v>
                </c:pt>
                <c:pt idx="4">
                  <c:v>1.0199999999999991</c:v>
                </c:pt>
                <c:pt idx="5">
                  <c:v>1.0199999999999991</c:v>
                </c:pt>
                <c:pt idx="6">
                  <c:v>1.0199999999999991</c:v>
                </c:pt>
                <c:pt idx="7">
                  <c:v>1.0199999999999991</c:v>
                </c:pt>
                <c:pt idx="8">
                  <c:v>1.0199999999999991</c:v>
                </c:pt>
                <c:pt idx="9">
                  <c:v>1.0199999999999991</c:v>
                </c:pt>
                <c:pt idx="10">
                  <c:v>1.0199999999999991</c:v>
                </c:pt>
                <c:pt idx="11">
                  <c:v>1.0199999999999991</c:v>
                </c:pt>
                <c:pt idx="12">
                  <c:v>1.0199999999999991</c:v>
                </c:pt>
                <c:pt idx="13">
                  <c:v>1.0199999999999991</c:v>
                </c:pt>
                <c:pt idx="14">
                  <c:v>1.0199999999999991</c:v>
                </c:pt>
                <c:pt idx="15">
                  <c:v>1.0199999999999991</c:v>
                </c:pt>
                <c:pt idx="16">
                  <c:v>1.0199999999999991</c:v>
                </c:pt>
                <c:pt idx="17">
                  <c:v>1.0199999999999991</c:v>
                </c:pt>
                <c:pt idx="18">
                  <c:v>1.0199999999999991</c:v>
                </c:pt>
                <c:pt idx="19">
                  <c:v>1.0199999999999991</c:v>
                </c:pt>
                <c:pt idx="20">
                  <c:v>1.0383599999999993</c:v>
                </c:pt>
                <c:pt idx="21">
                  <c:v>1.0562399999999992</c:v>
                </c:pt>
                <c:pt idx="22">
                  <c:v>1.0736399999999995</c:v>
                </c:pt>
                <c:pt idx="23">
                  <c:v>1.0905599999999993</c:v>
                </c:pt>
                <c:pt idx="24">
                  <c:v>1.1069999999999993</c:v>
                </c:pt>
                <c:pt idx="25">
                  <c:v>1.1229599999999995</c:v>
                </c:pt>
                <c:pt idx="26">
                  <c:v>1.1384399999999995</c:v>
                </c:pt>
                <c:pt idx="27">
                  <c:v>1.1534399999999991</c:v>
                </c:pt>
                <c:pt idx="28">
                  <c:v>1.167959999999999</c:v>
                </c:pt>
                <c:pt idx="29">
                  <c:v>1.1819999999999991</c:v>
                </c:pt>
                <c:pt idx="30">
                  <c:v>1.1955599999999991</c:v>
                </c:pt>
                <c:pt idx="31">
                  <c:v>1.2086399999999988</c:v>
                </c:pt>
                <c:pt idx="32">
                  <c:v>1.2212399999999988</c:v>
                </c:pt>
                <c:pt idx="33">
                  <c:v>1.2333899999999989</c:v>
                </c:pt>
                <c:pt idx="34">
                  <c:v>1.2450899999999989</c:v>
                </c:pt>
                <c:pt idx="35">
                  <c:v>1.2563399999999989</c:v>
                </c:pt>
                <c:pt idx="36">
                  <c:v>1.267139999999999</c:v>
                </c:pt>
                <c:pt idx="37">
                  <c:v>1.2774899999999989</c:v>
                </c:pt>
                <c:pt idx="38">
                  <c:v>1.2873899999999989</c:v>
                </c:pt>
                <c:pt idx="39">
                  <c:v>1.2968399999999987</c:v>
                </c:pt>
                <c:pt idx="40">
                  <c:v>1.3058399999999988</c:v>
                </c:pt>
                <c:pt idx="41">
                  <c:v>1.3143899999999988</c:v>
                </c:pt>
                <c:pt idx="42">
                  <c:v>1.3224899999999988</c:v>
                </c:pt>
                <c:pt idx="43">
                  <c:v>1.3301399999999992</c:v>
                </c:pt>
                <c:pt idx="44">
                  <c:v>1.3373399999999991</c:v>
                </c:pt>
                <c:pt idx="45">
                  <c:v>1.3440899999999989</c:v>
                </c:pt>
                <c:pt idx="46">
                  <c:v>1.3503899999999989</c:v>
                </c:pt>
                <c:pt idx="47">
                  <c:v>1.3562399999999988</c:v>
                </c:pt>
                <c:pt idx="48">
                  <c:v>1.3616399999999991</c:v>
                </c:pt>
                <c:pt idx="49">
                  <c:v>1.3665899999999991</c:v>
                </c:pt>
                <c:pt idx="50">
                  <c:v>1.371089999999999</c:v>
                </c:pt>
                <c:pt idx="51">
                  <c:v>1.3751399999999991</c:v>
                </c:pt>
                <c:pt idx="52">
                  <c:v>1.3787399999999992</c:v>
                </c:pt>
                <c:pt idx="53">
                  <c:v>1.381889999999999</c:v>
                </c:pt>
                <c:pt idx="54">
                  <c:v>1.3845899999999991</c:v>
                </c:pt>
                <c:pt idx="55">
                  <c:v>1.3868399999999992</c:v>
                </c:pt>
                <c:pt idx="56">
                  <c:v>1.388639999999999</c:v>
                </c:pt>
                <c:pt idx="57">
                  <c:v>1.3899899999999992</c:v>
                </c:pt>
                <c:pt idx="58">
                  <c:v>1.3908899999999991</c:v>
                </c:pt>
                <c:pt idx="59">
                  <c:v>1.3913399999999991</c:v>
                </c:pt>
                <c:pt idx="60">
                  <c:v>1.3913399999999991</c:v>
                </c:pt>
                <c:pt idx="61">
                  <c:v>1.3913399999999991</c:v>
                </c:pt>
                <c:pt idx="62">
                  <c:v>1.3913399999999991</c:v>
                </c:pt>
                <c:pt idx="63">
                  <c:v>1.3913399999999991</c:v>
                </c:pt>
                <c:pt idx="64">
                  <c:v>1.3913399999999991</c:v>
                </c:pt>
                <c:pt idx="65">
                  <c:v>1.3913399999999991</c:v>
                </c:pt>
                <c:pt idx="66">
                  <c:v>1.3913399999999991</c:v>
                </c:pt>
                <c:pt idx="67">
                  <c:v>1.3913399999999991</c:v>
                </c:pt>
                <c:pt idx="68">
                  <c:v>1.3913399999999991</c:v>
                </c:pt>
                <c:pt idx="69">
                  <c:v>1.3913399999999991</c:v>
                </c:pt>
                <c:pt idx="70">
                  <c:v>1.3913399999999991</c:v>
                </c:pt>
                <c:pt idx="71">
                  <c:v>1.3913399999999991</c:v>
                </c:pt>
                <c:pt idx="72">
                  <c:v>1.3913399999999991</c:v>
                </c:pt>
                <c:pt idx="73">
                  <c:v>1.3913399999999991</c:v>
                </c:pt>
                <c:pt idx="74">
                  <c:v>1.3913399999999991</c:v>
                </c:pt>
                <c:pt idx="75">
                  <c:v>1.3913399999999991</c:v>
                </c:pt>
                <c:pt idx="76">
                  <c:v>1.3913399999999991</c:v>
                </c:pt>
                <c:pt idx="77">
                  <c:v>1.3913399999999991</c:v>
                </c:pt>
                <c:pt idx="78">
                  <c:v>1.3913399999999991</c:v>
                </c:pt>
                <c:pt idx="79">
                  <c:v>1.3913399999999991</c:v>
                </c:pt>
                <c:pt idx="80">
                  <c:v>1.3913399999999991</c:v>
                </c:pt>
                <c:pt idx="81">
                  <c:v>1.3913399999999991</c:v>
                </c:pt>
                <c:pt idx="82">
                  <c:v>1.3913399999999991</c:v>
                </c:pt>
                <c:pt idx="83">
                  <c:v>1.3913399999999991</c:v>
                </c:pt>
                <c:pt idx="84">
                  <c:v>1.3913399999999991</c:v>
                </c:pt>
                <c:pt idx="85">
                  <c:v>1.3913399999999991</c:v>
                </c:pt>
                <c:pt idx="86">
                  <c:v>1.3913399999999991</c:v>
                </c:pt>
                <c:pt idx="87">
                  <c:v>1.3913399999999991</c:v>
                </c:pt>
                <c:pt idx="88">
                  <c:v>1.3913399999999991</c:v>
                </c:pt>
                <c:pt idx="89">
                  <c:v>1.3913399999999991</c:v>
                </c:pt>
                <c:pt idx="90">
                  <c:v>1.3913399999999991</c:v>
                </c:pt>
                <c:pt idx="91">
                  <c:v>1.3913399999999991</c:v>
                </c:pt>
                <c:pt idx="92">
                  <c:v>1.3913399999999991</c:v>
                </c:pt>
                <c:pt idx="93">
                  <c:v>1.3913399999999991</c:v>
                </c:pt>
                <c:pt idx="94">
                  <c:v>1.3913399999999991</c:v>
                </c:pt>
                <c:pt idx="95">
                  <c:v>1.3913399999999991</c:v>
                </c:pt>
                <c:pt idx="96">
                  <c:v>1.3913399999999991</c:v>
                </c:pt>
                <c:pt idx="97">
                  <c:v>1.3913399999999991</c:v>
                </c:pt>
                <c:pt idx="98">
                  <c:v>1.3913399999999991</c:v>
                </c:pt>
                <c:pt idx="99">
                  <c:v>1.3913399999999991</c:v>
                </c:pt>
              </c:numCache>
            </c:numRef>
          </c:yVal>
          <c:smooth val="0"/>
          <c:extLst>
            <c:ext xmlns:c16="http://schemas.microsoft.com/office/drawing/2014/chart" uri="{C3380CC4-5D6E-409C-BE32-E72D297353CC}">
              <c16:uniqueId val="{00000000-F82A-4A75-9218-05A04F02E5AF}"/>
            </c:ext>
          </c:extLst>
        </c:ser>
        <c:ser>
          <c:idx val="1"/>
          <c:order val="1"/>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Sheet1!$A$3:$CV$3</c:f>
              <c:numCache>
                <c:formatCode>General</c:formatCode>
                <c:ptCount val="100"/>
                <c:pt idx="0">
                  <c:v>4.0000000000000027</c:v>
                </c:pt>
                <c:pt idx="1">
                  <c:v>4.0000000000000027</c:v>
                </c:pt>
                <c:pt idx="2">
                  <c:v>4.0000000000000027</c:v>
                </c:pt>
                <c:pt idx="3">
                  <c:v>4.0000000000000027</c:v>
                </c:pt>
                <c:pt idx="4">
                  <c:v>4.0000000000000027</c:v>
                </c:pt>
                <c:pt idx="5">
                  <c:v>4.0000000000000027</c:v>
                </c:pt>
                <c:pt idx="6">
                  <c:v>4.0000000000000027</c:v>
                </c:pt>
                <c:pt idx="7">
                  <c:v>4.0000000000000027</c:v>
                </c:pt>
                <c:pt idx="8">
                  <c:v>4.0000000000000027</c:v>
                </c:pt>
                <c:pt idx="9">
                  <c:v>4.0000000000000027</c:v>
                </c:pt>
                <c:pt idx="10">
                  <c:v>4.0000000000000027</c:v>
                </c:pt>
                <c:pt idx="11">
                  <c:v>4.0000000000000027</c:v>
                </c:pt>
                <c:pt idx="12">
                  <c:v>4.0000000000000027</c:v>
                </c:pt>
                <c:pt idx="13">
                  <c:v>4.0000000000000027</c:v>
                </c:pt>
                <c:pt idx="14">
                  <c:v>4.0000000000000027</c:v>
                </c:pt>
                <c:pt idx="15">
                  <c:v>4.0000000000000027</c:v>
                </c:pt>
                <c:pt idx="16">
                  <c:v>4.0000000000000027</c:v>
                </c:pt>
                <c:pt idx="17">
                  <c:v>4.0000000000000027</c:v>
                </c:pt>
                <c:pt idx="18">
                  <c:v>4.0000000000000027</c:v>
                </c:pt>
                <c:pt idx="19">
                  <c:v>4.0000000000000027</c:v>
                </c:pt>
                <c:pt idx="20">
                  <c:v>4.0000000000000018</c:v>
                </c:pt>
                <c:pt idx="21">
                  <c:v>4.0319999999999991</c:v>
                </c:pt>
                <c:pt idx="22">
                  <c:v>4.0639999999999956</c:v>
                </c:pt>
                <c:pt idx="23">
                  <c:v>4.0960000000000152</c:v>
                </c:pt>
                <c:pt idx="24">
                  <c:v>4.1280000000000108</c:v>
                </c:pt>
                <c:pt idx="25">
                  <c:v>4.1599999999999859</c:v>
                </c:pt>
                <c:pt idx="26">
                  <c:v>4.1920000000000037</c:v>
                </c:pt>
                <c:pt idx="27">
                  <c:v>4.2240000000000233</c:v>
                </c:pt>
                <c:pt idx="28">
                  <c:v>4.2560000000000207</c:v>
                </c:pt>
                <c:pt idx="29">
                  <c:v>4.2879999999999949</c:v>
                </c:pt>
                <c:pt idx="30">
                  <c:v>4.3200000000000145</c:v>
                </c:pt>
                <c:pt idx="31">
                  <c:v>4.3520000000000101</c:v>
                </c:pt>
                <c:pt idx="32">
                  <c:v>4.3840000000000074</c:v>
                </c:pt>
                <c:pt idx="33">
                  <c:v>4.4140000000000041</c:v>
                </c:pt>
                <c:pt idx="34">
                  <c:v>4.4440000000000008</c:v>
                </c:pt>
                <c:pt idx="35">
                  <c:v>4.4739999999999975</c:v>
                </c:pt>
                <c:pt idx="36">
                  <c:v>4.5039999999999942</c:v>
                </c:pt>
                <c:pt idx="37">
                  <c:v>4.5340000000000131</c:v>
                </c:pt>
                <c:pt idx="38">
                  <c:v>4.5640000000000098</c:v>
                </c:pt>
                <c:pt idx="39">
                  <c:v>4.5940000000000065</c:v>
                </c:pt>
                <c:pt idx="40">
                  <c:v>4.6240000000000032</c:v>
                </c:pt>
                <c:pt idx="41">
                  <c:v>4.6539999999999999</c:v>
                </c:pt>
                <c:pt idx="42">
                  <c:v>4.6839999999999966</c:v>
                </c:pt>
                <c:pt idx="43">
                  <c:v>4.7139999999999933</c:v>
                </c:pt>
                <c:pt idx="44">
                  <c:v>4.7440000000000122</c:v>
                </c:pt>
                <c:pt idx="45">
                  <c:v>4.7740000000000089</c:v>
                </c:pt>
                <c:pt idx="46">
                  <c:v>4.8040000000000056</c:v>
                </c:pt>
                <c:pt idx="47">
                  <c:v>4.8340000000000023</c:v>
                </c:pt>
                <c:pt idx="48">
                  <c:v>4.863999999999999</c:v>
                </c:pt>
                <c:pt idx="49">
                  <c:v>4.8939999999999957</c:v>
                </c:pt>
                <c:pt idx="50">
                  <c:v>4.9240000000000146</c:v>
                </c:pt>
                <c:pt idx="51">
                  <c:v>4.9539999999999891</c:v>
                </c:pt>
                <c:pt idx="52">
                  <c:v>4.984000000000008</c:v>
                </c:pt>
                <c:pt idx="53">
                  <c:v>5.0140000000000047</c:v>
                </c:pt>
                <c:pt idx="54">
                  <c:v>5.0440000000000014</c:v>
                </c:pt>
                <c:pt idx="55">
                  <c:v>5.0739999999999981</c:v>
                </c:pt>
                <c:pt idx="56">
                  <c:v>5.104000000000017</c:v>
                </c:pt>
                <c:pt idx="57">
                  <c:v>5.1339999999999915</c:v>
                </c:pt>
                <c:pt idx="58">
                  <c:v>5.1640000000000104</c:v>
                </c:pt>
                <c:pt idx="59">
                  <c:v>5.1940000000000071</c:v>
                </c:pt>
                <c:pt idx="60">
                  <c:v>5.2240000000000038</c:v>
                </c:pt>
                <c:pt idx="61">
                  <c:v>5.2240000000000038</c:v>
                </c:pt>
                <c:pt idx="62">
                  <c:v>5.2240000000000038</c:v>
                </c:pt>
                <c:pt idx="63">
                  <c:v>5.2240000000000038</c:v>
                </c:pt>
                <c:pt idx="64">
                  <c:v>5.2240000000000038</c:v>
                </c:pt>
                <c:pt idx="65">
                  <c:v>5.2240000000000038</c:v>
                </c:pt>
                <c:pt idx="66">
                  <c:v>5.2240000000000038</c:v>
                </c:pt>
                <c:pt idx="67">
                  <c:v>5.2240000000000038</c:v>
                </c:pt>
                <c:pt idx="68">
                  <c:v>5.2240000000000038</c:v>
                </c:pt>
                <c:pt idx="69">
                  <c:v>5.2240000000000038</c:v>
                </c:pt>
                <c:pt idx="70">
                  <c:v>5.2240000000000038</c:v>
                </c:pt>
                <c:pt idx="71">
                  <c:v>5.2240000000000038</c:v>
                </c:pt>
                <c:pt idx="72">
                  <c:v>5.2240000000000038</c:v>
                </c:pt>
                <c:pt idx="73">
                  <c:v>5.2240000000000038</c:v>
                </c:pt>
                <c:pt idx="74">
                  <c:v>5.2240000000000038</c:v>
                </c:pt>
                <c:pt idx="75">
                  <c:v>5.2240000000000038</c:v>
                </c:pt>
                <c:pt idx="76">
                  <c:v>5.2240000000000038</c:v>
                </c:pt>
                <c:pt idx="77">
                  <c:v>5.2240000000000038</c:v>
                </c:pt>
                <c:pt idx="78">
                  <c:v>5.2240000000000038</c:v>
                </c:pt>
                <c:pt idx="79">
                  <c:v>5.2240000000000038</c:v>
                </c:pt>
                <c:pt idx="80">
                  <c:v>5.2240000000000038</c:v>
                </c:pt>
                <c:pt idx="81">
                  <c:v>5.2240000000000038</c:v>
                </c:pt>
                <c:pt idx="82">
                  <c:v>5.2240000000000038</c:v>
                </c:pt>
                <c:pt idx="83">
                  <c:v>5.2240000000000038</c:v>
                </c:pt>
                <c:pt idx="84">
                  <c:v>5.2240000000000038</c:v>
                </c:pt>
                <c:pt idx="85">
                  <c:v>5.2240000000000038</c:v>
                </c:pt>
                <c:pt idx="86">
                  <c:v>5.2240000000000038</c:v>
                </c:pt>
                <c:pt idx="87">
                  <c:v>5.2240000000000038</c:v>
                </c:pt>
                <c:pt idx="88">
                  <c:v>5.2240000000000038</c:v>
                </c:pt>
                <c:pt idx="89">
                  <c:v>5.2240000000000038</c:v>
                </c:pt>
                <c:pt idx="90">
                  <c:v>5.2240000000000038</c:v>
                </c:pt>
                <c:pt idx="91">
                  <c:v>5.2240000000000038</c:v>
                </c:pt>
                <c:pt idx="92">
                  <c:v>5.2240000000000038</c:v>
                </c:pt>
                <c:pt idx="93">
                  <c:v>5.2240000000000038</c:v>
                </c:pt>
                <c:pt idx="94">
                  <c:v>5.2240000000000038</c:v>
                </c:pt>
                <c:pt idx="95">
                  <c:v>5.2240000000000038</c:v>
                </c:pt>
                <c:pt idx="96">
                  <c:v>5.2240000000000038</c:v>
                </c:pt>
                <c:pt idx="97">
                  <c:v>5.2240000000000038</c:v>
                </c:pt>
                <c:pt idx="98">
                  <c:v>5.2240000000000038</c:v>
                </c:pt>
                <c:pt idx="99">
                  <c:v>5.2240000000000038</c:v>
                </c:pt>
              </c:numCache>
            </c:numRef>
          </c:yVal>
          <c:smooth val="0"/>
          <c:extLst>
            <c:ext xmlns:c16="http://schemas.microsoft.com/office/drawing/2014/chart" uri="{C3380CC4-5D6E-409C-BE32-E72D297353CC}">
              <c16:uniqueId val="{00000001-F82A-4A75-9218-05A04F02E5AF}"/>
            </c:ext>
          </c:extLst>
        </c:ser>
        <c:ser>
          <c:idx val="2"/>
          <c:order val="2"/>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Sheet1!$A$4:$CV$4</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mooth val="0"/>
          <c:extLst>
            <c:ext xmlns:c16="http://schemas.microsoft.com/office/drawing/2014/chart" uri="{C3380CC4-5D6E-409C-BE32-E72D297353CC}">
              <c16:uniqueId val="{00000002-F82A-4A75-9218-05A04F02E5AF}"/>
            </c:ext>
          </c:extLst>
        </c:ser>
        <c:ser>
          <c:idx val="3"/>
          <c:order val="3"/>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Sheet1!$A$5:$CV$5</c:f>
              <c:numCache>
                <c:formatCode>General</c:formatCode>
                <c:ptCount val="100"/>
                <c:pt idx="0">
                  <c:v>5.0200000000000022</c:v>
                </c:pt>
                <c:pt idx="1">
                  <c:v>5.0200000000000022</c:v>
                </c:pt>
                <c:pt idx="2">
                  <c:v>5.0200000000000022</c:v>
                </c:pt>
                <c:pt idx="3">
                  <c:v>5.0200000000000022</c:v>
                </c:pt>
                <c:pt idx="4">
                  <c:v>5.0200000000000022</c:v>
                </c:pt>
                <c:pt idx="5">
                  <c:v>5.0200000000000022</c:v>
                </c:pt>
                <c:pt idx="6">
                  <c:v>5.0200000000000022</c:v>
                </c:pt>
                <c:pt idx="7">
                  <c:v>5.0200000000000022</c:v>
                </c:pt>
                <c:pt idx="8">
                  <c:v>5.0200000000000022</c:v>
                </c:pt>
                <c:pt idx="9">
                  <c:v>5.0200000000000022</c:v>
                </c:pt>
                <c:pt idx="10">
                  <c:v>5.0200000000000022</c:v>
                </c:pt>
                <c:pt idx="11">
                  <c:v>5.0200000000000022</c:v>
                </c:pt>
                <c:pt idx="12">
                  <c:v>5.0200000000000022</c:v>
                </c:pt>
                <c:pt idx="13">
                  <c:v>5.0200000000000022</c:v>
                </c:pt>
                <c:pt idx="14">
                  <c:v>5.0200000000000022</c:v>
                </c:pt>
                <c:pt idx="15">
                  <c:v>5.0200000000000022</c:v>
                </c:pt>
                <c:pt idx="16">
                  <c:v>5.0200000000000022</c:v>
                </c:pt>
                <c:pt idx="17">
                  <c:v>5.0200000000000022</c:v>
                </c:pt>
                <c:pt idx="18">
                  <c:v>5.0200000000000022</c:v>
                </c:pt>
                <c:pt idx="19">
                  <c:v>5.0200000000000022</c:v>
                </c:pt>
                <c:pt idx="20">
                  <c:v>5.0383600000000017</c:v>
                </c:pt>
                <c:pt idx="21">
                  <c:v>5.088239999999999</c:v>
                </c:pt>
                <c:pt idx="22">
                  <c:v>5.1376399999999949</c:v>
                </c:pt>
                <c:pt idx="23">
                  <c:v>5.1865600000000143</c:v>
                </c:pt>
                <c:pt idx="24">
                  <c:v>5.2350000000000101</c:v>
                </c:pt>
                <c:pt idx="25">
                  <c:v>5.282959999999985</c:v>
                </c:pt>
                <c:pt idx="26">
                  <c:v>5.3304400000000038</c:v>
                </c:pt>
                <c:pt idx="27">
                  <c:v>5.3774400000000231</c:v>
                </c:pt>
                <c:pt idx="28">
                  <c:v>5.4239600000000197</c:v>
                </c:pt>
                <c:pt idx="29">
                  <c:v>5.4699999999999935</c:v>
                </c:pt>
                <c:pt idx="30">
                  <c:v>5.5155600000000131</c:v>
                </c:pt>
                <c:pt idx="31">
                  <c:v>5.5606400000000091</c:v>
                </c:pt>
                <c:pt idx="32">
                  <c:v>5.6052400000000056</c:v>
                </c:pt>
                <c:pt idx="33">
                  <c:v>5.6473900000000032</c:v>
                </c:pt>
                <c:pt idx="34">
                  <c:v>5.6890899999999993</c:v>
                </c:pt>
                <c:pt idx="35">
                  <c:v>5.7303399999999964</c:v>
                </c:pt>
                <c:pt idx="36">
                  <c:v>5.7711399999999937</c:v>
                </c:pt>
                <c:pt idx="37">
                  <c:v>5.8114900000000125</c:v>
                </c:pt>
                <c:pt idx="38">
                  <c:v>5.8513900000000083</c:v>
                </c:pt>
                <c:pt idx="39">
                  <c:v>5.8908400000000052</c:v>
                </c:pt>
                <c:pt idx="40">
                  <c:v>5.9298400000000013</c:v>
                </c:pt>
                <c:pt idx="41">
                  <c:v>5.9683899999999985</c:v>
                </c:pt>
                <c:pt idx="42">
                  <c:v>6.0064899999999959</c:v>
                </c:pt>
                <c:pt idx="43">
                  <c:v>6.0441399999999925</c:v>
                </c:pt>
                <c:pt idx="44">
                  <c:v>6.0813400000000115</c:v>
                </c:pt>
                <c:pt idx="45">
                  <c:v>6.1180900000000076</c:v>
                </c:pt>
                <c:pt idx="46">
                  <c:v>6.1543900000000038</c:v>
                </c:pt>
                <c:pt idx="47">
                  <c:v>6.1902400000000011</c:v>
                </c:pt>
                <c:pt idx="48">
                  <c:v>6.2256399999999976</c:v>
                </c:pt>
                <c:pt idx="49">
                  <c:v>6.2605899999999952</c:v>
                </c:pt>
                <c:pt idx="50">
                  <c:v>6.2950900000000125</c:v>
                </c:pt>
                <c:pt idx="51">
                  <c:v>6.3291399999999882</c:v>
                </c:pt>
                <c:pt idx="52">
                  <c:v>6.3627400000000067</c:v>
                </c:pt>
                <c:pt idx="53">
                  <c:v>6.3958900000000041</c:v>
                </c:pt>
                <c:pt idx="54">
                  <c:v>6.4285900000000007</c:v>
                </c:pt>
                <c:pt idx="55">
                  <c:v>6.4608399999999966</c:v>
                </c:pt>
                <c:pt idx="56">
                  <c:v>6.4926400000000157</c:v>
                </c:pt>
                <c:pt idx="57">
                  <c:v>6.5239899999999906</c:v>
                </c:pt>
                <c:pt idx="58">
                  <c:v>6.5548900000000092</c:v>
                </c:pt>
                <c:pt idx="59">
                  <c:v>6.5853400000000057</c:v>
                </c:pt>
                <c:pt idx="60">
                  <c:v>6.6153400000000033</c:v>
                </c:pt>
                <c:pt idx="61">
                  <c:v>6.6153400000000033</c:v>
                </c:pt>
                <c:pt idx="62">
                  <c:v>6.6153400000000033</c:v>
                </c:pt>
                <c:pt idx="63">
                  <c:v>6.6153400000000033</c:v>
                </c:pt>
                <c:pt idx="64">
                  <c:v>6.6153400000000033</c:v>
                </c:pt>
                <c:pt idx="65">
                  <c:v>6.6153400000000033</c:v>
                </c:pt>
                <c:pt idx="66">
                  <c:v>6.6153400000000033</c:v>
                </c:pt>
                <c:pt idx="67">
                  <c:v>6.6153400000000033</c:v>
                </c:pt>
                <c:pt idx="68">
                  <c:v>6.6153400000000033</c:v>
                </c:pt>
                <c:pt idx="69">
                  <c:v>6.6153400000000033</c:v>
                </c:pt>
                <c:pt idx="70">
                  <c:v>6.6153400000000033</c:v>
                </c:pt>
                <c:pt idx="71">
                  <c:v>6.6153400000000033</c:v>
                </c:pt>
                <c:pt idx="72">
                  <c:v>6.6153400000000033</c:v>
                </c:pt>
                <c:pt idx="73">
                  <c:v>6.6153400000000033</c:v>
                </c:pt>
                <c:pt idx="74">
                  <c:v>6.6153400000000033</c:v>
                </c:pt>
                <c:pt idx="75">
                  <c:v>6.6153400000000033</c:v>
                </c:pt>
                <c:pt idx="76">
                  <c:v>6.6153400000000033</c:v>
                </c:pt>
                <c:pt idx="77">
                  <c:v>6.6153400000000033</c:v>
                </c:pt>
                <c:pt idx="78">
                  <c:v>6.6153400000000033</c:v>
                </c:pt>
                <c:pt idx="79">
                  <c:v>6.6153400000000033</c:v>
                </c:pt>
                <c:pt idx="80">
                  <c:v>6.6153400000000033</c:v>
                </c:pt>
                <c:pt idx="81">
                  <c:v>6.6153400000000033</c:v>
                </c:pt>
                <c:pt idx="82">
                  <c:v>6.6153400000000033</c:v>
                </c:pt>
                <c:pt idx="83">
                  <c:v>6.6153400000000033</c:v>
                </c:pt>
                <c:pt idx="84">
                  <c:v>6.6153400000000033</c:v>
                </c:pt>
                <c:pt idx="85">
                  <c:v>6.6153400000000033</c:v>
                </c:pt>
                <c:pt idx="86">
                  <c:v>6.6153400000000033</c:v>
                </c:pt>
                <c:pt idx="87">
                  <c:v>6.6153400000000033</c:v>
                </c:pt>
                <c:pt idx="88">
                  <c:v>6.6153400000000033</c:v>
                </c:pt>
                <c:pt idx="89">
                  <c:v>6.6153400000000033</c:v>
                </c:pt>
                <c:pt idx="90">
                  <c:v>6.6153400000000033</c:v>
                </c:pt>
                <c:pt idx="91">
                  <c:v>6.6153400000000033</c:v>
                </c:pt>
                <c:pt idx="92">
                  <c:v>6.6153400000000033</c:v>
                </c:pt>
                <c:pt idx="93">
                  <c:v>6.6153400000000033</c:v>
                </c:pt>
                <c:pt idx="94">
                  <c:v>6.6153400000000033</c:v>
                </c:pt>
                <c:pt idx="95">
                  <c:v>6.6153400000000033</c:v>
                </c:pt>
                <c:pt idx="96">
                  <c:v>6.6153400000000033</c:v>
                </c:pt>
                <c:pt idx="97">
                  <c:v>6.6153400000000033</c:v>
                </c:pt>
                <c:pt idx="98">
                  <c:v>6.6153400000000033</c:v>
                </c:pt>
                <c:pt idx="99">
                  <c:v>6.6153400000000033</c:v>
                </c:pt>
              </c:numCache>
            </c:numRef>
          </c:yVal>
          <c:smooth val="0"/>
          <c:extLst>
            <c:ext xmlns:c16="http://schemas.microsoft.com/office/drawing/2014/chart" uri="{C3380CC4-5D6E-409C-BE32-E72D297353CC}">
              <c16:uniqueId val="{00000003-F82A-4A75-9218-05A04F02E5AF}"/>
            </c:ext>
          </c:extLst>
        </c:ser>
        <c:dLbls>
          <c:showLegendKey val="0"/>
          <c:showVal val="0"/>
          <c:showCatName val="0"/>
          <c:showSerName val="0"/>
          <c:showPercent val="0"/>
          <c:showBubbleSize val="0"/>
        </c:dLbls>
        <c:axId val="69006400"/>
        <c:axId val="1"/>
      </c:scatterChart>
      <c:valAx>
        <c:axId val="69006400"/>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0"/>
          <c:min val="0"/>
        </c:scaling>
        <c:delete val="1"/>
        <c:axPos val="l"/>
        <c:numFmt formatCode="General" sourceLinked="1"/>
        <c:majorTickMark val="out"/>
        <c:minorTickMark val="none"/>
        <c:tickLblPos val="nextTo"/>
        <c:crossAx val="69006400"/>
        <c:crosses val="min"/>
        <c:crossBetween val="midCat"/>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373338397265473E-2"/>
          <c:y val="3.1476997578692496E-2"/>
          <c:w val="0.90125332320546903"/>
          <c:h val="0.8704600484261501"/>
        </c:manualLayout>
      </c:layout>
      <c:scatterChart>
        <c:scatterStyle val="lineMarker"/>
        <c:varyColors val="0"/>
        <c:ser>
          <c:idx val="0"/>
          <c:order val="0"/>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67.999999999999943</c:v>
                </c:pt>
                <c:pt idx="1">
                  <c:v>67.999999999999943</c:v>
                </c:pt>
                <c:pt idx="2">
                  <c:v>67.999999999999943</c:v>
                </c:pt>
                <c:pt idx="3">
                  <c:v>67.999999999999943</c:v>
                </c:pt>
                <c:pt idx="4">
                  <c:v>67.999999999999943</c:v>
                </c:pt>
                <c:pt idx="5">
                  <c:v>67.999999999999943</c:v>
                </c:pt>
                <c:pt idx="6">
                  <c:v>67.999999999999943</c:v>
                </c:pt>
                <c:pt idx="7">
                  <c:v>67.999999999999943</c:v>
                </c:pt>
                <c:pt idx="8">
                  <c:v>67.999999999999943</c:v>
                </c:pt>
                <c:pt idx="9">
                  <c:v>67.999999999999943</c:v>
                </c:pt>
                <c:pt idx="10">
                  <c:v>67.999999999999943</c:v>
                </c:pt>
                <c:pt idx="11">
                  <c:v>67.999999999999943</c:v>
                </c:pt>
                <c:pt idx="12">
                  <c:v>67.999999999999943</c:v>
                </c:pt>
                <c:pt idx="13">
                  <c:v>67.999999999999943</c:v>
                </c:pt>
                <c:pt idx="14">
                  <c:v>67.999999999999943</c:v>
                </c:pt>
                <c:pt idx="15">
                  <c:v>67.999999999999943</c:v>
                </c:pt>
                <c:pt idx="16">
                  <c:v>67.999999999999943</c:v>
                </c:pt>
                <c:pt idx="17">
                  <c:v>67.999999999999943</c:v>
                </c:pt>
                <c:pt idx="18">
                  <c:v>67.999999999999943</c:v>
                </c:pt>
                <c:pt idx="19">
                  <c:v>67.999999999999943</c:v>
                </c:pt>
                <c:pt idx="20">
                  <c:v>69.223999999999947</c:v>
                </c:pt>
                <c:pt idx="21">
                  <c:v>70.415999999999954</c:v>
                </c:pt>
                <c:pt idx="22">
                  <c:v>71.575999999999979</c:v>
                </c:pt>
                <c:pt idx="23">
                  <c:v>72.703999999999951</c:v>
                </c:pt>
                <c:pt idx="24">
                  <c:v>73.799999999999955</c:v>
                </c:pt>
                <c:pt idx="25">
                  <c:v>74.863999999999962</c:v>
                </c:pt>
                <c:pt idx="26">
                  <c:v>75.895999999999958</c:v>
                </c:pt>
                <c:pt idx="27">
                  <c:v>76.895999999999944</c:v>
                </c:pt>
                <c:pt idx="28">
                  <c:v>77.863999999999933</c:v>
                </c:pt>
                <c:pt idx="29">
                  <c:v>78.79999999999994</c:v>
                </c:pt>
                <c:pt idx="30">
                  <c:v>79.703999999999937</c:v>
                </c:pt>
                <c:pt idx="31">
                  <c:v>80.575999999999922</c:v>
                </c:pt>
                <c:pt idx="32">
                  <c:v>81.415999999999926</c:v>
                </c:pt>
                <c:pt idx="33">
                  <c:v>82.225999999999928</c:v>
                </c:pt>
                <c:pt idx="34">
                  <c:v>83.005999999999929</c:v>
                </c:pt>
                <c:pt idx="35">
                  <c:v>83.755999999999929</c:v>
                </c:pt>
                <c:pt idx="36">
                  <c:v>84.475999999999942</c:v>
                </c:pt>
                <c:pt idx="37">
                  <c:v>85.165999999999926</c:v>
                </c:pt>
                <c:pt idx="38">
                  <c:v>85.825999999999922</c:v>
                </c:pt>
                <c:pt idx="39">
                  <c:v>86.455999999999918</c:v>
                </c:pt>
                <c:pt idx="40">
                  <c:v>87.055999999999926</c:v>
                </c:pt>
                <c:pt idx="41">
                  <c:v>87.62599999999992</c:v>
                </c:pt>
                <c:pt idx="42">
                  <c:v>88.16599999999994</c:v>
                </c:pt>
                <c:pt idx="43">
                  <c:v>88.675999999999945</c:v>
                </c:pt>
                <c:pt idx="44">
                  <c:v>89.155999999999935</c:v>
                </c:pt>
                <c:pt idx="45">
                  <c:v>89.605999999999923</c:v>
                </c:pt>
                <c:pt idx="46">
                  <c:v>90.025999999999925</c:v>
                </c:pt>
                <c:pt idx="47">
                  <c:v>90.415999999999926</c:v>
                </c:pt>
                <c:pt idx="48">
                  <c:v>90.775999999999939</c:v>
                </c:pt>
                <c:pt idx="49">
                  <c:v>91.105999999999938</c:v>
                </c:pt>
                <c:pt idx="50">
                  <c:v>91.405999999999935</c:v>
                </c:pt>
                <c:pt idx="51">
                  <c:v>91.675999999999945</c:v>
                </c:pt>
                <c:pt idx="52">
                  <c:v>91.91599999999994</c:v>
                </c:pt>
                <c:pt idx="53">
                  <c:v>92.125999999999948</c:v>
                </c:pt>
                <c:pt idx="54">
                  <c:v>92.305999999999941</c:v>
                </c:pt>
                <c:pt idx="55">
                  <c:v>92.455999999999946</c:v>
                </c:pt>
                <c:pt idx="56">
                  <c:v>92.575999999999937</c:v>
                </c:pt>
                <c:pt idx="57">
                  <c:v>92.665999999999954</c:v>
                </c:pt>
                <c:pt idx="58">
                  <c:v>92.725999999999942</c:v>
                </c:pt>
                <c:pt idx="59">
                  <c:v>92.755999999999943</c:v>
                </c:pt>
                <c:pt idx="60">
                  <c:v>92.755999999999943</c:v>
                </c:pt>
                <c:pt idx="61">
                  <c:v>92.755999999999943</c:v>
                </c:pt>
                <c:pt idx="62">
                  <c:v>92.755999999999943</c:v>
                </c:pt>
                <c:pt idx="63">
                  <c:v>92.755999999999943</c:v>
                </c:pt>
                <c:pt idx="64">
                  <c:v>92.755999999999943</c:v>
                </c:pt>
                <c:pt idx="65">
                  <c:v>92.755999999999943</c:v>
                </c:pt>
                <c:pt idx="66">
                  <c:v>92.755999999999943</c:v>
                </c:pt>
                <c:pt idx="67">
                  <c:v>92.755999999999943</c:v>
                </c:pt>
                <c:pt idx="68">
                  <c:v>92.755999999999943</c:v>
                </c:pt>
                <c:pt idx="69">
                  <c:v>92.755999999999943</c:v>
                </c:pt>
                <c:pt idx="70">
                  <c:v>92.755999999999943</c:v>
                </c:pt>
                <c:pt idx="71">
                  <c:v>92.755999999999943</c:v>
                </c:pt>
                <c:pt idx="72">
                  <c:v>92.755999999999943</c:v>
                </c:pt>
                <c:pt idx="73">
                  <c:v>92.755999999999943</c:v>
                </c:pt>
                <c:pt idx="74">
                  <c:v>92.755999999999943</c:v>
                </c:pt>
                <c:pt idx="75">
                  <c:v>92.755999999999943</c:v>
                </c:pt>
                <c:pt idx="76">
                  <c:v>92.755999999999943</c:v>
                </c:pt>
                <c:pt idx="77">
                  <c:v>92.755999999999943</c:v>
                </c:pt>
                <c:pt idx="78">
                  <c:v>92.755999999999943</c:v>
                </c:pt>
                <c:pt idx="79">
                  <c:v>92.755999999999943</c:v>
                </c:pt>
                <c:pt idx="80">
                  <c:v>92.755999999999943</c:v>
                </c:pt>
                <c:pt idx="81">
                  <c:v>92.755999999999943</c:v>
                </c:pt>
                <c:pt idx="82">
                  <c:v>92.755999999999943</c:v>
                </c:pt>
                <c:pt idx="83">
                  <c:v>92.755999999999943</c:v>
                </c:pt>
                <c:pt idx="84">
                  <c:v>92.755999999999943</c:v>
                </c:pt>
                <c:pt idx="85">
                  <c:v>92.755999999999943</c:v>
                </c:pt>
                <c:pt idx="86">
                  <c:v>92.755999999999943</c:v>
                </c:pt>
                <c:pt idx="87">
                  <c:v>92.755999999999943</c:v>
                </c:pt>
                <c:pt idx="88">
                  <c:v>92.755999999999943</c:v>
                </c:pt>
                <c:pt idx="89">
                  <c:v>92.755999999999943</c:v>
                </c:pt>
                <c:pt idx="90">
                  <c:v>92.755999999999943</c:v>
                </c:pt>
                <c:pt idx="91">
                  <c:v>92.755999999999943</c:v>
                </c:pt>
                <c:pt idx="92">
                  <c:v>92.755999999999943</c:v>
                </c:pt>
                <c:pt idx="93">
                  <c:v>92.755999999999943</c:v>
                </c:pt>
                <c:pt idx="94">
                  <c:v>92.755999999999943</c:v>
                </c:pt>
                <c:pt idx="95">
                  <c:v>92.755999999999943</c:v>
                </c:pt>
                <c:pt idx="96">
                  <c:v>92.755999999999943</c:v>
                </c:pt>
                <c:pt idx="97">
                  <c:v>92.755999999999943</c:v>
                </c:pt>
                <c:pt idx="98">
                  <c:v>92.755999999999943</c:v>
                </c:pt>
                <c:pt idx="99">
                  <c:v>92.755999999999943</c:v>
                </c:pt>
              </c:numCache>
            </c:numRef>
          </c:yVal>
          <c:smooth val="0"/>
          <c:extLst>
            <c:ext xmlns:c16="http://schemas.microsoft.com/office/drawing/2014/chart" uri="{C3380CC4-5D6E-409C-BE32-E72D297353CC}">
              <c16:uniqueId val="{00000000-82D7-4B67-A20E-8681AA634890}"/>
            </c:ext>
          </c:extLst>
        </c:ser>
        <c:dLbls>
          <c:showLegendKey val="0"/>
          <c:showVal val="0"/>
          <c:showCatName val="0"/>
          <c:showSerName val="0"/>
          <c:showPercent val="0"/>
          <c:showBubbleSize val="0"/>
        </c:dLbls>
        <c:axId val="898522911"/>
        <c:axId val="1"/>
      </c:scatterChart>
      <c:valAx>
        <c:axId val="898522911"/>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85"/>
          <c:min val="0"/>
        </c:scaling>
        <c:delete val="1"/>
        <c:axPos val="l"/>
        <c:numFmt formatCode="General" sourceLinked="1"/>
        <c:majorTickMark val="out"/>
        <c:minorTickMark val="none"/>
        <c:tickLblPos val="nextTo"/>
        <c:crossAx val="898522911"/>
        <c:crosses val="min"/>
        <c:crossBetween val="midCat"/>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25637181409293E-2"/>
          <c:y val="2.9731275014293884E-2"/>
          <c:w val="0.90254872563718136"/>
          <c:h val="0.87764436821040592"/>
        </c:manualLayout>
      </c:layout>
      <c:scatterChart>
        <c:scatterStyle val="lineMarker"/>
        <c:varyColors val="0"/>
        <c:ser>
          <c:idx val="0"/>
          <c:order val="0"/>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1.0199999999999991</c:v>
                </c:pt>
                <c:pt idx="1">
                  <c:v>1.0199999999999991</c:v>
                </c:pt>
                <c:pt idx="2">
                  <c:v>1.0199999999999991</c:v>
                </c:pt>
                <c:pt idx="3">
                  <c:v>1.0199999999999991</c:v>
                </c:pt>
                <c:pt idx="4">
                  <c:v>1.0199999999999991</c:v>
                </c:pt>
                <c:pt idx="5">
                  <c:v>1.0199999999999991</c:v>
                </c:pt>
                <c:pt idx="6">
                  <c:v>1.0199999999999991</c:v>
                </c:pt>
                <c:pt idx="7">
                  <c:v>1.0199999999999991</c:v>
                </c:pt>
                <c:pt idx="8">
                  <c:v>1.0199999999999991</c:v>
                </c:pt>
                <c:pt idx="9">
                  <c:v>1.0199999999999991</c:v>
                </c:pt>
                <c:pt idx="10">
                  <c:v>1.0199999999999991</c:v>
                </c:pt>
                <c:pt idx="11">
                  <c:v>1.0199999999999991</c:v>
                </c:pt>
                <c:pt idx="12">
                  <c:v>1.0199999999999991</c:v>
                </c:pt>
                <c:pt idx="13">
                  <c:v>1.0199999999999991</c:v>
                </c:pt>
                <c:pt idx="14">
                  <c:v>1.0199999999999991</c:v>
                </c:pt>
                <c:pt idx="15">
                  <c:v>1.0199999999999991</c:v>
                </c:pt>
                <c:pt idx="16">
                  <c:v>1.0199999999999991</c:v>
                </c:pt>
                <c:pt idx="17">
                  <c:v>1.0199999999999991</c:v>
                </c:pt>
                <c:pt idx="18">
                  <c:v>1.0199999999999991</c:v>
                </c:pt>
                <c:pt idx="19">
                  <c:v>1.0199999999999991</c:v>
                </c:pt>
                <c:pt idx="20">
                  <c:v>1.0750799999999994</c:v>
                </c:pt>
                <c:pt idx="21">
                  <c:v>1.1287199999999993</c:v>
                </c:pt>
                <c:pt idx="22">
                  <c:v>1.1809199999999991</c:v>
                </c:pt>
                <c:pt idx="23">
                  <c:v>1.2316799999999994</c:v>
                </c:pt>
                <c:pt idx="24">
                  <c:v>1.2809999999999995</c:v>
                </c:pt>
                <c:pt idx="25">
                  <c:v>1.3288799999999994</c:v>
                </c:pt>
                <c:pt idx="26">
                  <c:v>1.3753199999999994</c:v>
                </c:pt>
                <c:pt idx="27">
                  <c:v>1.4203199999999996</c:v>
                </c:pt>
                <c:pt idx="28">
                  <c:v>1.4638799999999996</c:v>
                </c:pt>
                <c:pt idx="29">
                  <c:v>1.5059999999999993</c:v>
                </c:pt>
                <c:pt idx="30">
                  <c:v>1.5466799999999996</c:v>
                </c:pt>
                <c:pt idx="31">
                  <c:v>1.5859199999999993</c:v>
                </c:pt>
                <c:pt idx="32">
                  <c:v>1.6237199999999994</c:v>
                </c:pt>
                <c:pt idx="33">
                  <c:v>1.6601699999999993</c:v>
                </c:pt>
                <c:pt idx="34">
                  <c:v>1.6952699999999994</c:v>
                </c:pt>
                <c:pt idx="35">
                  <c:v>1.7290199999999996</c:v>
                </c:pt>
                <c:pt idx="36">
                  <c:v>1.7614199999999998</c:v>
                </c:pt>
                <c:pt idx="37">
                  <c:v>1.7924699999999996</c:v>
                </c:pt>
                <c:pt idx="38">
                  <c:v>1.8221699999999996</c:v>
                </c:pt>
                <c:pt idx="39">
                  <c:v>1.8505199999999995</c:v>
                </c:pt>
                <c:pt idx="40">
                  <c:v>1.8775199999999999</c:v>
                </c:pt>
                <c:pt idx="41">
                  <c:v>1.9031699999999996</c:v>
                </c:pt>
                <c:pt idx="42">
                  <c:v>1.9274699999999998</c:v>
                </c:pt>
                <c:pt idx="43">
                  <c:v>1.9504199999999996</c:v>
                </c:pt>
                <c:pt idx="44">
                  <c:v>1.9720200000000001</c:v>
                </c:pt>
                <c:pt idx="45">
                  <c:v>1.9922700000000002</c:v>
                </c:pt>
                <c:pt idx="46">
                  <c:v>2.0111699999999999</c:v>
                </c:pt>
                <c:pt idx="47">
                  <c:v>2.0287200000000003</c:v>
                </c:pt>
                <c:pt idx="48">
                  <c:v>2.0449200000000003</c:v>
                </c:pt>
                <c:pt idx="49">
                  <c:v>2.0597700000000003</c:v>
                </c:pt>
                <c:pt idx="50">
                  <c:v>2.0732700000000008</c:v>
                </c:pt>
                <c:pt idx="51">
                  <c:v>2.0854200000000009</c:v>
                </c:pt>
                <c:pt idx="52">
                  <c:v>2.0962200000000006</c:v>
                </c:pt>
                <c:pt idx="53">
                  <c:v>2.1056700000000013</c:v>
                </c:pt>
                <c:pt idx="54">
                  <c:v>2.113770000000001</c:v>
                </c:pt>
                <c:pt idx="55">
                  <c:v>2.1205200000000013</c:v>
                </c:pt>
                <c:pt idx="56">
                  <c:v>2.1259200000000011</c:v>
                </c:pt>
                <c:pt idx="57">
                  <c:v>2.129970000000001</c:v>
                </c:pt>
                <c:pt idx="58">
                  <c:v>2.1326700000000018</c:v>
                </c:pt>
                <c:pt idx="59">
                  <c:v>2.1340200000000018</c:v>
                </c:pt>
                <c:pt idx="60">
                  <c:v>2.1340200000000018</c:v>
                </c:pt>
                <c:pt idx="61">
                  <c:v>2.1340200000000018</c:v>
                </c:pt>
                <c:pt idx="62">
                  <c:v>2.1340200000000018</c:v>
                </c:pt>
                <c:pt idx="63">
                  <c:v>2.1340200000000018</c:v>
                </c:pt>
                <c:pt idx="64">
                  <c:v>2.1340200000000018</c:v>
                </c:pt>
                <c:pt idx="65">
                  <c:v>2.1340200000000018</c:v>
                </c:pt>
                <c:pt idx="66">
                  <c:v>2.1340200000000018</c:v>
                </c:pt>
                <c:pt idx="67">
                  <c:v>2.1340200000000018</c:v>
                </c:pt>
                <c:pt idx="68">
                  <c:v>2.1340200000000018</c:v>
                </c:pt>
                <c:pt idx="69">
                  <c:v>2.1340200000000018</c:v>
                </c:pt>
                <c:pt idx="70">
                  <c:v>2.1340200000000018</c:v>
                </c:pt>
                <c:pt idx="71">
                  <c:v>2.1340200000000018</c:v>
                </c:pt>
                <c:pt idx="72">
                  <c:v>2.1340200000000018</c:v>
                </c:pt>
                <c:pt idx="73">
                  <c:v>2.1340200000000018</c:v>
                </c:pt>
                <c:pt idx="74">
                  <c:v>2.1340200000000018</c:v>
                </c:pt>
                <c:pt idx="75">
                  <c:v>2.1340200000000018</c:v>
                </c:pt>
                <c:pt idx="76">
                  <c:v>2.1340200000000018</c:v>
                </c:pt>
                <c:pt idx="77">
                  <c:v>2.1340200000000018</c:v>
                </c:pt>
                <c:pt idx="78">
                  <c:v>2.1340200000000018</c:v>
                </c:pt>
                <c:pt idx="79">
                  <c:v>2.1340200000000018</c:v>
                </c:pt>
                <c:pt idx="80">
                  <c:v>2.1340200000000018</c:v>
                </c:pt>
                <c:pt idx="81">
                  <c:v>2.1340200000000018</c:v>
                </c:pt>
                <c:pt idx="82">
                  <c:v>2.1340200000000018</c:v>
                </c:pt>
                <c:pt idx="83">
                  <c:v>2.1340200000000018</c:v>
                </c:pt>
                <c:pt idx="84">
                  <c:v>2.1340200000000018</c:v>
                </c:pt>
                <c:pt idx="85">
                  <c:v>2.1340200000000018</c:v>
                </c:pt>
                <c:pt idx="86">
                  <c:v>2.1340200000000018</c:v>
                </c:pt>
                <c:pt idx="87">
                  <c:v>2.1340200000000018</c:v>
                </c:pt>
                <c:pt idx="88">
                  <c:v>2.1340200000000018</c:v>
                </c:pt>
                <c:pt idx="89">
                  <c:v>2.1340200000000018</c:v>
                </c:pt>
                <c:pt idx="90">
                  <c:v>2.1340200000000018</c:v>
                </c:pt>
                <c:pt idx="91">
                  <c:v>2.1340200000000018</c:v>
                </c:pt>
                <c:pt idx="92">
                  <c:v>2.1340200000000018</c:v>
                </c:pt>
                <c:pt idx="93">
                  <c:v>2.1340200000000018</c:v>
                </c:pt>
                <c:pt idx="94">
                  <c:v>2.1340200000000018</c:v>
                </c:pt>
                <c:pt idx="95">
                  <c:v>2.1340200000000018</c:v>
                </c:pt>
                <c:pt idx="96">
                  <c:v>2.1340200000000018</c:v>
                </c:pt>
                <c:pt idx="97">
                  <c:v>2.1340200000000018</c:v>
                </c:pt>
                <c:pt idx="98">
                  <c:v>2.1340200000000018</c:v>
                </c:pt>
                <c:pt idx="99">
                  <c:v>2.1340200000000018</c:v>
                </c:pt>
              </c:numCache>
            </c:numRef>
          </c:yVal>
          <c:smooth val="0"/>
          <c:extLst>
            <c:ext xmlns:c16="http://schemas.microsoft.com/office/drawing/2014/chart" uri="{C3380CC4-5D6E-409C-BE32-E72D297353CC}">
              <c16:uniqueId val="{00000000-B1E9-4A00-AE08-B06302F98D0D}"/>
            </c:ext>
          </c:extLst>
        </c:ser>
        <c:ser>
          <c:idx val="1"/>
          <c:order val="1"/>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Sheet1!$A$3:$CV$3</c:f>
              <c:numCache>
                <c:formatCode>General</c:formatCode>
                <c:ptCount val="100"/>
                <c:pt idx="0">
                  <c:v>4.0000000000000027</c:v>
                </c:pt>
                <c:pt idx="1">
                  <c:v>4.0000000000000027</c:v>
                </c:pt>
                <c:pt idx="2">
                  <c:v>4.0000000000000027</c:v>
                </c:pt>
                <c:pt idx="3">
                  <c:v>4.0000000000000027</c:v>
                </c:pt>
                <c:pt idx="4">
                  <c:v>4.0000000000000027</c:v>
                </c:pt>
                <c:pt idx="5">
                  <c:v>4.0000000000000027</c:v>
                </c:pt>
                <c:pt idx="6">
                  <c:v>4.0000000000000027</c:v>
                </c:pt>
                <c:pt idx="7">
                  <c:v>4.0000000000000027</c:v>
                </c:pt>
                <c:pt idx="8">
                  <c:v>4.0000000000000027</c:v>
                </c:pt>
                <c:pt idx="9">
                  <c:v>4.0000000000000027</c:v>
                </c:pt>
                <c:pt idx="10">
                  <c:v>4.0000000000000027</c:v>
                </c:pt>
                <c:pt idx="11">
                  <c:v>4.0000000000000027</c:v>
                </c:pt>
                <c:pt idx="12">
                  <c:v>4.0000000000000027</c:v>
                </c:pt>
                <c:pt idx="13">
                  <c:v>4.0000000000000027</c:v>
                </c:pt>
                <c:pt idx="14">
                  <c:v>4.0000000000000027</c:v>
                </c:pt>
                <c:pt idx="15">
                  <c:v>4.0000000000000027</c:v>
                </c:pt>
                <c:pt idx="16">
                  <c:v>4.0000000000000027</c:v>
                </c:pt>
                <c:pt idx="17">
                  <c:v>4.0000000000000027</c:v>
                </c:pt>
                <c:pt idx="18">
                  <c:v>4.0000000000000027</c:v>
                </c:pt>
                <c:pt idx="19">
                  <c:v>4.0000000000000027</c:v>
                </c:pt>
                <c:pt idx="20">
                  <c:v>4.0000000000000018</c:v>
                </c:pt>
                <c:pt idx="21">
                  <c:v>4.0960000000000152</c:v>
                </c:pt>
                <c:pt idx="22">
                  <c:v>4.1920000000000064</c:v>
                </c:pt>
                <c:pt idx="23">
                  <c:v>4.287999999999994</c:v>
                </c:pt>
                <c:pt idx="24">
                  <c:v>4.3840000000000066</c:v>
                </c:pt>
                <c:pt idx="25">
                  <c:v>4.4799999999999969</c:v>
                </c:pt>
                <c:pt idx="26">
                  <c:v>4.5760000000000103</c:v>
                </c:pt>
                <c:pt idx="27">
                  <c:v>4.6720000000000006</c:v>
                </c:pt>
                <c:pt idx="28">
                  <c:v>4.7680000000000131</c:v>
                </c:pt>
                <c:pt idx="29">
                  <c:v>4.8640000000000008</c:v>
                </c:pt>
                <c:pt idx="30">
                  <c:v>4.9599999999999911</c:v>
                </c:pt>
                <c:pt idx="31">
                  <c:v>5.0560000000000267</c:v>
                </c:pt>
                <c:pt idx="32">
                  <c:v>5.1519999999999948</c:v>
                </c:pt>
                <c:pt idx="33">
                  <c:v>5.2420000000000071</c:v>
                </c:pt>
                <c:pt idx="34">
                  <c:v>5.3319999999999972</c:v>
                </c:pt>
                <c:pt idx="35">
                  <c:v>5.4220000000000095</c:v>
                </c:pt>
                <c:pt idx="36">
                  <c:v>5.5119999999999996</c:v>
                </c:pt>
                <c:pt idx="37">
                  <c:v>5.6020000000000119</c:v>
                </c:pt>
                <c:pt idx="38">
                  <c:v>5.6920000000000019</c:v>
                </c:pt>
                <c:pt idx="39">
                  <c:v>5.781999999999992</c:v>
                </c:pt>
                <c:pt idx="40">
                  <c:v>5.8720000000000043</c:v>
                </c:pt>
                <c:pt idx="41">
                  <c:v>5.9620000000000166</c:v>
                </c:pt>
                <c:pt idx="42">
                  <c:v>6.0519999999999845</c:v>
                </c:pt>
                <c:pt idx="43">
                  <c:v>6.142000000000019</c:v>
                </c:pt>
                <c:pt idx="44">
                  <c:v>6.2319999999999869</c:v>
                </c:pt>
                <c:pt idx="45">
                  <c:v>6.3220000000000001</c:v>
                </c:pt>
                <c:pt idx="46">
                  <c:v>6.4120000000000124</c:v>
                </c:pt>
                <c:pt idx="47">
                  <c:v>6.5020000000000024</c:v>
                </c:pt>
                <c:pt idx="48">
                  <c:v>6.5919999999999925</c:v>
                </c:pt>
                <c:pt idx="49">
                  <c:v>6.6820000000000048</c:v>
                </c:pt>
                <c:pt idx="50">
                  <c:v>6.7719999999999949</c:v>
                </c:pt>
                <c:pt idx="51">
                  <c:v>6.8619999999999628</c:v>
                </c:pt>
                <c:pt idx="52">
                  <c:v>6.9520000000000417</c:v>
                </c:pt>
                <c:pt idx="53">
                  <c:v>7.0419999999999652</c:v>
                </c:pt>
                <c:pt idx="54">
                  <c:v>7.1320000000000219</c:v>
                </c:pt>
                <c:pt idx="55">
                  <c:v>7.2219999999999898</c:v>
                </c:pt>
                <c:pt idx="56">
                  <c:v>7.3120000000000021</c:v>
                </c:pt>
                <c:pt idx="57">
                  <c:v>7.4020000000000143</c:v>
                </c:pt>
                <c:pt idx="58">
                  <c:v>7.4919999999999822</c:v>
                </c:pt>
                <c:pt idx="59">
                  <c:v>7.5819999999999945</c:v>
                </c:pt>
                <c:pt idx="60">
                  <c:v>7.6720000000000068</c:v>
                </c:pt>
                <c:pt idx="61">
                  <c:v>7.6720000000000068</c:v>
                </c:pt>
                <c:pt idx="62">
                  <c:v>7.6720000000000068</c:v>
                </c:pt>
                <c:pt idx="63">
                  <c:v>7.6720000000000068</c:v>
                </c:pt>
                <c:pt idx="64">
                  <c:v>7.6720000000000068</c:v>
                </c:pt>
                <c:pt idx="65">
                  <c:v>7.6720000000000068</c:v>
                </c:pt>
                <c:pt idx="66">
                  <c:v>7.6720000000000068</c:v>
                </c:pt>
                <c:pt idx="67">
                  <c:v>7.6720000000000068</c:v>
                </c:pt>
                <c:pt idx="68">
                  <c:v>7.6720000000000068</c:v>
                </c:pt>
                <c:pt idx="69">
                  <c:v>7.6720000000000068</c:v>
                </c:pt>
                <c:pt idx="70">
                  <c:v>7.6720000000000068</c:v>
                </c:pt>
                <c:pt idx="71">
                  <c:v>7.6720000000000068</c:v>
                </c:pt>
                <c:pt idx="72">
                  <c:v>7.6720000000000068</c:v>
                </c:pt>
                <c:pt idx="73">
                  <c:v>7.6720000000000068</c:v>
                </c:pt>
                <c:pt idx="74">
                  <c:v>7.6720000000000068</c:v>
                </c:pt>
                <c:pt idx="75">
                  <c:v>7.6720000000000068</c:v>
                </c:pt>
                <c:pt idx="76">
                  <c:v>7.6720000000000068</c:v>
                </c:pt>
                <c:pt idx="77">
                  <c:v>7.6720000000000068</c:v>
                </c:pt>
                <c:pt idx="78">
                  <c:v>7.6720000000000068</c:v>
                </c:pt>
                <c:pt idx="79">
                  <c:v>7.6720000000000068</c:v>
                </c:pt>
                <c:pt idx="80">
                  <c:v>7.6720000000000068</c:v>
                </c:pt>
                <c:pt idx="81">
                  <c:v>7.6720000000000068</c:v>
                </c:pt>
                <c:pt idx="82">
                  <c:v>7.6720000000000068</c:v>
                </c:pt>
                <c:pt idx="83">
                  <c:v>7.6720000000000068</c:v>
                </c:pt>
                <c:pt idx="84">
                  <c:v>7.6720000000000068</c:v>
                </c:pt>
                <c:pt idx="85">
                  <c:v>7.6720000000000068</c:v>
                </c:pt>
                <c:pt idx="86">
                  <c:v>7.6720000000000068</c:v>
                </c:pt>
                <c:pt idx="87">
                  <c:v>7.6720000000000068</c:v>
                </c:pt>
                <c:pt idx="88">
                  <c:v>7.6720000000000068</c:v>
                </c:pt>
                <c:pt idx="89">
                  <c:v>7.6720000000000068</c:v>
                </c:pt>
                <c:pt idx="90">
                  <c:v>7.6720000000000068</c:v>
                </c:pt>
                <c:pt idx="91">
                  <c:v>7.6720000000000068</c:v>
                </c:pt>
                <c:pt idx="92">
                  <c:v>7.6720000000000068</c:v>
                </c:pt>
                <c:pt idx="93">
                  <c:v>7.6720000000000068</c:v>
                </c:pt>
                <c:pt idx="94">
                  <c:v>7.6720000000000068</c:v>
                </c:pt>
                <c:pt idx="95">
                  <c:v>7.6720000000000068</c:v>
                </c:pt>
                <c:pt idx="96">
                  <c:v>7.6720000000000068</c:v>
                </c:pt>
                <c:pt idx="97">
                  <c:v>7.6720000000000068</c:v>
                </c:pt>
                <c:pt idx="98">
                  <c:v>7.6720000000000068</c:v>
                </c:pt>
                <c:pt idx="99">
                  <c:v>7.6720000000000068</c:v>
                </c:pt>
              </c:numCache>
            </c:numRef>
          </c:yVal>
          <c:smooth val="0"/>
          <c:extLst>
            <c:ext xmlns:c16="http://schemas.microsoft.com/office/drawing/2014/chart" uri="{C3380CC4-5D6E-409C-BE32-E72D297353CC}">
              <c16:uniqueId val="{00000001-B1E9-4A00-AE08-B06302F98D0D}"/>
            </c:ext>
          </c:extLst>
        </c:ser>
        <c:ser>
          <c:idx val="2"/>
          <c:order val="2"/>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Sheet1!$A$4:$CV$4</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mooth val="0"/>
          <c:extLst>
            <c:ext xmlns:c16="http://schemas.microsoft.com/office/drawing/2014/chart" uri="{C3380CC4-5D6E-409C-BE32-E72D297353CC}">
              <c16:uniqueId val="{00000002-B1E9-4A00-AE08-B06302F98D0D}"/>
            </c:ext>
          </c:extLst>
        </c:ser>
        <c:ser>
          <c:idx val="3"/>
          <c:order val="3"/>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Sheet1!$A$5:$CV$5</c:f>
              <c:numCache>
                <c:formatCode>General</c:formatCode>
                <c:ptCount val="100"/>
                <c:pt idx="0">
                  <c:v>5.0200000000000022</c:v>
                </c:pt>
                <c:pt idx="1">
                  <c:v>5.0200000000000022</c:v>
                </c:pt>
                <c:pt idx="2">
                  <c:v>5.0200000000000022</c:v>
                </c:pt>
                <c:pt idx="3">
                  <c:v>5.0200000000000022</c:v>
                </c:pt>
                <c:pt idx="4">
                  <c:v>5.0200000000000022</c:v>
                </c:pt>
                <c:pt idx="5">
                  <c:v>5.0200000000000022</c:v>
                </c:pt>
                <c:pt idx="6">
                  <c:v>5.0200000000000022</c:v>
                </c:pt>
                <c:pt idx="7">
                  <c:v>5.0200000000000022</c:v>
                </c:pt>
                <c:pt idx="8">
                  <c:v>5.0200000000000022</c:v>
                </c:pt>
                <c:pt idx="9">
                  <c:v>5.0200000000000022</c:v>
                </c:pt>
                <c:pt idx="10">
                  <c:v>5.0200000000000022</c:v>
                </c:pt>
                <c:pt idx="11">
                  <c:v>5.0200000000000022</c:v>
                </c:pt>
                <c:pt idx="12">
                  <c:v>5.0200000000000022</c:v>
                </c:pt>
                <c:pt idx="13">
                  <c:v>5.0200000000000022</c:v>
                </c:pt>
                <c:pt idx="14">
                  <c:v>5.0200000000000022</c:v>
                </c:pt>
                <c:pt idx="15">
                  <c:v>5.0200000000000022</c:v>
                </c:pt>
                <c:pt idx="16">
                  <c:v>5.0200000000000022</c:v>
                </c:pt>
                <c:pt idx="17">
                  <c:v>5.0200000000000022</c:v>
                </c:pt>
                <c:pt idx="18">
                  <c:v>5.0200000000000022</c:v>
                </c:pt>
                <c:pt idx="19">
                  <c:v>5.0200000000000022</c:v>
                </c:pt>
                <c:pt idx="20">
                  <c:v>5.0750800000000007</c:v>
                </c:pt>
                <c:pt idx="21">
                  <c:v>5.2247200000000147</c:v>
                </c:pt>
                <c:pt idx="22">
                  <c:v>5.372920000000005</c:v>
                </c:pt>
                <c:pt idx="23">
                  <c:v>5.5196799999999939</c:v>
                </c:pt>
                <c:pt idx="24">
                  <c:v>5.6650000000000063</c:v>
                </c:pt>
                <c:pt idx="25">
                  <c:v>5.8088799999999967</c:v>
                </c:pt>
                <c:pt idx="26">
                  <c:v>5.9513200000000088</c:v>
                </c:pt>
                <c:pt idx="27">
                  <c:v>6.09232</c:v>
                </c:pt>
                <c:pt idx="28">
                  <c:v>6.2318800000000127</c:v>
                </c:pt>
                <c:pt idx="29">
                  <c:v>6.370000000000001</c:v>
                </c:pt>
                <c:pt idx="30">
                  <c:v>6.5066799999999914</c:v>
                </c:pt>
                <c:pt idx="31">
                  <c:v>6.6419200000000265</c:v>
                </c:pt>
                <c:pt idx="32">
                  <c:v>6.7757199999999935</c:v>
                </c:pt>
                <c:pt idx="33">
                  <c:v>6.9021700000000061</c:v>
                </c:pt>
                <c:pt idx="34">
                  <c:v>7.0272699999999961</c:v>
                </c:pt>
                <c:pt idx="35">
                  <c:v>7.1510200000000097</c:v>
                </c:pt>
                <c:pt idx="36">
                  <c:v>7.2734199999999998</c:v>
                </c:pt>
                <c:pt idx="37">
                  <c:v>7.3944700000000116</c:v>
                </c:pt>
                <c:pt idx="38">
                  <c:v>7.5141700000000018</c:v>
                </c:pt>
                <c:pt idx="39">
                  <c:v>7.6325199999999915</c:v>
                </c:pt>
                <c:pt idx="40">
                  <c:v>7.749520000000004</c:v>
                </c:pt>
                <c:pt idx="41">
                  <c:v>7.865170000000016</c:v>
                </c:pt>
                <c:pt idx="42">
                  <c:v>7.9794699999999841</c:v>
                </c:pt>
                <c:pt idx="43">
                  <c:v>8.0924200000000184</c:v>
                </c:pt>
                <c:pt idx="44">
                  <c:v>8.2040199999999874</c:v>
                </c:pt>
                <c:pt idx="45">
                  <c:v>8.3142700000000005</c:v>
                </c:pt>
                <c:pt idx="46">
                  <c:v>8.4231700000000114</c:v>
                </c:pt>
                <c:pt idx="47">
                  <c:v>8.5307200000000023</c:v>
                </c:pt>
                <c:pt idx="48">
                  <c:v>8.6369199999999928</c:v>
                </c:pt>
                <c:pt idx="49">
                  <c:v>8.7417700000000043</c:v>
                </c:pt>
                <c:pt idx="50">
                  <c:v>8.8452699999999957</c:v>
                </c:pt>
                <c:pt idx="51">
                  <c:v>8.9474199999999637</c:v>
                </c:pt>
                <c:pt idx="52">
                  <c:v>9.0482200000000432</c:v>
                </c:pt>
                <c:pt idx="53">
                  <c:v>9.147669999999966</c:v>
                </c:pt>
                <c:pt idx="54">
                  <c:v>9.2457700000000234</c:v>
                </c:pt>
                <c:pt idx="55">
                  <c:v>9.3425199999999897</c:v>
                </c:pt>
                <c:pt idx="56">
                  <c:v>9.4379200000000019</c:v>
                </c:pt>
                <c:pt idx="57">
                  <c:v>9.5319700000000154</c:v>
                </c:pt>
                <c:pt idx="58">
                  <c:v>9.6246699999999841</c:v>
                </c:pt>
                <c:pt idx="59">
                  <c:v>9.7160199999999968</c:v>
                </c:pt>
                <c:pt idx="60">
                  <c:v>9.8060200000000091</c:v>
                </c:pt>
                <c:pt idx="61">
                  <c:v>9.8060200000000091</c:v>
                </c:pt>
                <c:pt idx="62">
                  <c:v>9.8060200000000091</c:v>
                </c:pt>
                <c:pt idx="63">
                  <c:v>9.8060200000000091</c:v>
                </c:pt>
                <c:pt idx="64">
                  <c:v>9.8060200000000091</c:v>
                </c:pt>
                <c:pt idx="65">
                  <c:v>9.8060200000000091</c:v>
                </c:pt>
                <c:pt idx="66">
                  <c:v>9.8060200000000091</c:v>
                </c:pt>
                <c:pt idx="67">
                  <c:v>9.8060200000000091</c:v>
                </c:pt>
                <c:pt idx="68">
                  <c:v>9.8060200000000091</c:v>
                </c:pt>
                <c:pt idx="69">
                  <c:v>9.8060200000000091</c:v>
                </c:pt>
                <c:pt idx="70">
                  <c:v>9.8060200000000091</c:v>
                </c:pt>
                <c:pt idx="71">
                  <c:v>9.8060200000000091</c:v>
                </c:pt>
                <c:pt idx="72">
                  <c:v>9.8060200000000091</c:v>
                </c:pt>
                <c:pt idx="73">
                  <c:v>9.8060200000000091</c:v>
                </c:pt>
                <c:pt idx="74">
                  <c:v>9.8060200000000091</c:v>
                </c:pt>
                <c:pt idx="75">
                  <c:v>9.8060200000000091</c:v>
                </c:pt>
                <c:pt idx="76">
                  <c:v>9.8060200000000091</c:v>
                </c:pt>
                <c:pt idx="77">
                  <c:v>9.8060200000000091</c:v>
                </c:pt>
                <c:pt idx="78">
                  <c:v>9.8060200000000091</c:v>
                </c:pt>
                <c:pt idx="79">
                  <c:v>9.8060200000000091</c:v>
                </c:pt>
                <c:pt idx="80">
                  <c:v>9.8060200000000091</c:v>
                </c:pt>
                <c:pt idx="81">
                  <c:v>9.8060200000000091</c:v>
                </c:pt>
                <c:pt idx="82">
                  <c:v>9.8060200000000091</c:v>
                </c:pt>
                <c:pt idx="83">
                  <c:v>9.8060200000000091</c:v>
                </c:pt>
                <c:pt idx="84">
                  <c:v>9.8060200000000091</c:v>
                </c:pt>
                <c:pt idx="85">
                  <c:v>9.8060200000000091</c:v>
                </c:pt>
                <c:pt idx="86">
                  <c:v>9.8060200000000091</c:v>
                </c:pt>
                <c:pt idx="87">
                  <c:v>9.8060200000000091</c:v>
                </c:pt>
                <c:pt idx="88">
                  <c:v>9.8060200000000091</c:v>
                </c:pt>
                <c:pt idx="89">
                  <c:v>9.8060200000000091</c:v>
                </c:pt>
                <c:pt idx="90">
                  <c:v>9.8060200000000091</c:v>
                </c:pt>
                <c:pt idx="91">
                  <c:v>9.8060200000000091</c:v>
                </c:pt>
                <c:pt idx="92">
                  <c:v>9.8060200000000091</c:v>
                </c:pt>
                <c:pt idx="93">
                  <c:v>9.8060200000000091</c:v>
                </c:pt>
                <c:pt idx="94">
                  <c:v>9.8060200000000091</c:v>
                </c:pt>
                <c:pt idx="95">
                  <c:v>9.8060200000000091</c:v>
                </c:pt>
                <c:pt idx="96">
                  <c:v>9.8060200000000091</c:v>
                </c:pt>
                <c:pt idx="97">
                  <c:v>9.8060200000000091</c:v>
                </c:pt>
                <c:pt idx="98">
                  <c:v>9.8060200000000091</c:v>
                </c:pt>
                <c:pt idx="99">
                  <c:v>9.8060200000000091</c:v>
                </c:pt>
              </c:numCache>
            </c:numRef>
          </c:yVal>
          <c:smooth val="0"/>
          <c:extLst>
            <c:ext xmlns:c16="http://schemas.microsoft.com/office/drawing/2014/chart" uri="{C3380CC4-5D6E-409C-BE32-E72D297353CC}">
              <c16:uniqueId val="{00000003-B1E9-4A00-AE08-B06302F98D0D}"/>
            </c:ext>
          </c:extLst>
        </c:ser>
        <c:dLbls>
          <c:showLegendKey val="0"/>
          <c:showVal val="0"/>
          <c:showCatName val="0"/>
          <c:showSerName val="0"/>
          <c:showPercent val="0"/>
          <c:showBubbleSize val="0"/>
        </c:dLbls>
        <c:axId val="1496731407"/>
        <c:axId val="1"/>
      </c:scatterChart>
      <c:valAx>
        <c:axId val="1496731407"/>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2"/>
          <c:min val="0"/>
        </c:scaling>
        <c:delete val="0"/>
        <c:axPos val="l"/>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sz="1400" kern="1200">
                <a:latin typeface="+mn-lt"/>
                <a:ea typeface="+mn-ea"/>
                <a:cs typeface="+mn-cs"/>
              </a:defRPr>
            </a:pPr>
            <a:endParaRPr lang="en-NL"/>
          </a:p>
        </c:txPr>
        <c:crossAx val="1496731407"/>
        <c:crosses val="min"/>
        <c:crossBetween val="midCat"/>
        <c:majorUnit val="2"/>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373338397265473E-2"/>
          <c:y val="3.1476997578692496E-2"/>
          <c:w val="0.90125332320546903"/>
          <c:h val="0.8704600484261501"/>
        </c:manualLayout>
      </c:layout>
      <c:scatterChart>
        <c:scatterStyle val="lineMarker"/>
        <c:varyColors val="0"/>
        <c:ser>
          <c:idx val="0"/>
          <c:order val="0"/>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67.999999999999943</c:v>
                </c:pt>
                <c:pt idx="1">
                  <c:v>67.999999999999943</c:v>
                </c:pt>
                <c:pt idx="2">
                  <c:v>67.999999999999943</c:v>
                </c:pt>
                <c:pt idx="3">
                  <c:v>67.999999999999943</c:v>
                </c:pt>
                <c:pt idx="4">
                  <c:v>67.999999999999943</c:v>
                </c:pt>
                <c:pt idx="5">
                  <c:v>67.999999999999943</c:v>
                </c:pt>
                <c:pt idx="6">
                  <c:v>67.999999999999943</c:v>
                </c:pt>
                <c:pt idx="7">
                  <c:v>67.999999999999943</c:v>
                </c:pt>
                <c:pt idx="8">
                  <c:v>67.999999999999943</c:v>
                </c:pt>
                <c:pt idx="9">
                  <c:v>67.999999999999943</c:v>
                </c:pt>
                <c:pt idx="10">
                  <c:v>67.999999999999943</c:v>
                </c:pt>
                <c:pt idx="11">
                  <c:v>67.999999999999943</c:v>
                </c:pt>
                <c:pt idx="12">
                  <c:v>67.999999999999943</c:v>
                </c:pt>
                <c:pt idx="13">
                  <c:v>67.999999999999943</c:v>
                </c:pt>
                <c:pt idx="14">
                  <c:v>67.999999999999943</c:v>
                </c:pt>
                <c:pt idx="15">
                  <c:v>67.999999999999943</c:v>
                </c:pt>
                <c:pt idx="16">
                  <c:v>67.999999999999943</c:v>
                </c:pt>
                <c:pt idx="17">
                  <c:v>67.999999999999943</c:v>
                </c:pt>
                <c:pt idx="18">
                  <c:v>67.999999999999943</c:v>
                </c:pt>
                <c:pt idx="19">
                  <c:v>67.999999999999943</c:v>
                </c:pt>
                <c:pt idx="20">
                  <c:v>71.671999999999954</c:v>
                </c:pt>
                <c:pt idx="21">
                  <c:v>75.247999999999948</c:v>
                </c:pt>
                <c:pt idx="22">
                  <c:v>78.727999999999952</c:v>
                </c:pt>
                <c:pt idx="23">
                  <c:v>82.111999999999966</c:v>
                </c:pt>
                <c:pt idx="24">
                  <c:v>85.399999999999963</c:v>
                </c:pt>
                <c:pt idx="25">
                  <c:v>88.59199999999997</c:v>
                </c:pt>
                <c:pt idx="26">
                  <c:v>91.687999999999974</c:v>
                </c:pt>
                <c:pt idx="27">
                  <c:v>94.687999999999974</c:v>
                </c:pt>
                <c:pt idx="28">
                  <c:v>97.59199999999997</c:v>
                </c:pt>
                <c:pt idx="29">
                  <c:v>100.39999999999995</c:v>
                </c:pt>
                <c:pt idx="30">
                  <c:v>103.11199999999998</c:v>
                </c:pt>
                <c:pt idx="31">
                  <c:v>105.72799999999995</c:v>
                </c:pt>
                <c:pt idx="32">
                  <c:v>108.24799999999996</c:v>
                </c:pt>
                <c:pt idx="33">
                  <c:v>110.67799999999997</c:v>
                </c:pt>
                <c:pt idx="34">
                  <c:v>113.01799999999997</c:v>
                </c:pt>
                <c:pt idx="35">
                  <c:v>115.26799999999997</c:v>
                </c:pt>
                <c:pt idx="36">
                  <c:v>117.42799999999998</c:v>
                </c:pt>
                <c:pt idx="37">
                  <c:v>119.49799999999998</c:v>
                </c:pt>
                <c:pt idx="38">
                  <c:v>121.47799999999998</c:v>
                </c:pt>
                <c:pt idx="39">
                  <c:v>123.36799999999999</c:v>
                </c:pt>
                <c:pt idx="40">
                  <c:v>125.16799999999999</c:v>
                </c:pt>
                <c:pt idx="41">
                  <c:v>126.87799999999999</c:v>
                </c:pt>
                <c:pt idx="42">
                  <c:v>128.49799999999999</c:v>
                </c:pt>
                <c:pt idx="43">
                  <c:v>130.02799999999999</c:v>
                </c:pt>
                <c:pt idx="44">
                  <c:v>131.46800000000002</c:v>
                </c:pt>
                <c:pt idx="45">
                  <c:v>132.81800000000001</c:v>
                </c:pt>
                <c:pt idx="46">
                  <c:v>134.078</c:v>
                </c:pt>
                <c:pt idx="47">
                  <c:v>135.24800000000002</c:v>
                </c:pt>
                <c:pt idx="48">
                  <c:v>136.32800000000003</c:v>
                </c:pt>
                <c:pt idx="49">
                  <c:v>137.31800000000004</c:v>
                </c:pt>
                <c:pt idx="50">
                  <c:v>138.21800000000005</c:v>
                </c:pt>
                <c:pt idx="51">
                  <c:v>139.02800000000008</c:v>
                </c:pt>
                <c:pt idx="52">
                  <c:v>139.74800000000005</c:v>
                </c:pt>
                <c:pt idx="53">
                  <c:v>140.3780000000001</c:v>
                </c:pt>
                <c:pt idx="54">
                  <c:v>140.91800000000006</c:v>
                </c:pt>
                <c:pt idx="55">
                  <c:v>141.36800000000008</c:v>
                </c:pt>
                <c:pt idx="56">
                  <c:v>141.72800000000009</c:v>
                </c:pt>
                <c:pt idx="57">
                  <c:v>141.9980000000001</c:v>
                </c:pt>
                <c:pt idx="58">
                  <c:v>142.17800000000011</c:v>
                </c:pt>
                <c:pt idx="59">
                  <c:v>142.26800000000011</c:v>
                </c:pt>
                <c:pt idx="60">
                  <c:v>142.26800000000011</c:v>
                </c:pt>
                <c:pt idx="61">
                  <c:v>142.26800000000011</c:v>
                </c:pt>
                <c:pt idx="62">
                  <c:v>142.26800000000011</c:v>
                </c:pt>
                <c:pt idx="63">
                  <c:v>142.26800000000011</c:v>
                </c:pt>
                <c:pt idx="64">
                  <c:v>142.26800000000011</c:v>
                </c:pt>
                <c:pt idx="65">
                  <c:v>142.26800000000011</c:v>
                </c:pt>
                <c:pt idx="66">
                  <c:v>142.26800000000011</c:v>
                </c:pt>
                <c:pt idx="67">
                  <c:v>142.26800000000011</c:v>
                </c:pt>
                <c:pt idx="68">
                  <c:v>142.26800000000011</c:v>
                </c:pt>
                <c:pt idx="69">
                  <c:v>142.26800000000011</c:v>
                </c:pt>
                <c:pt idx="70">
                  <c:v>142.26800000000011</c:v>
                </c:pt>
                <c:pt idx="71">
                  <c:v>142.26800000000011</c:v>
                </c:pt>
                <c:pt idx="72">
                  <c:v>142.26800000000011</c:v>
                </c:pt>
                <c:pt idx="73">
                  <c:v>142.26800000000011</c:v>
                </c:pt>
                <c:pt idx="74">
                  <c:v>142.26800000000011</c:v>
                </c:pt>
                <c:pt idx="75">
                  <c:v>142.26800000000011</c:v>
                </c:pt>
                <c:pt idx="76">
                  <c:v>142.26800000000011</c:v>
                </c:pt>
                <c:pt idx="77">
                  <c:v>142.26800000000011</c:v>
                </c:pt>
                <c:pt idx="78">
                  <c:v>142.26800000000011</c:v>
                </c:pt>
                <c:pt idx="79">
                  <c:v>142.26800000000011</c:v>
                </c:pt>
                <c:pt idx="80">
                  <c:v>142.26800000000011</c:v>
                </c:pt>
                <c:pt idx="81">
                  <c:v>142.26800000000011</c:v>
                </c:pt>
                <c:pt idx="82">
                  <c:v>142.26800000000011</c:v>
                </c:pt>
                <c:pt idx="83">
                  <c:v>142.26800000000011</c:v>
                </c:pt>
                <c:pt idx="84">
                  <c:v>142.26800000000011</c:v>
                </c:pt>
                <c:pt idx="85">
                  <c:v>142.26800000000011</c:v>
                </c:pt>
                <c:pt idx="86">
                  <c:v>142.26800000000011</c:v>
                </c:pt>
                <c:pt idx="87">
                  <c:v>142.26800000000011</c:v>
                </c:pt>
                <c:pt idx="88">
                  <c:v>142.26800000000011</c:v>
                </c:pt>
                <c:pt idx="89">
                  <c:v>142.26800000000011</c:v>
                </c:pt>
                <c:pt idx="90">
                  <c:v>142.26800000000011</c:v>
                </c:pt>
                <c:pt idx="91">
                  <c:v>142.26800000000011</c:v>
                </c:pt>
                <c:pt idx="92">
                  <c:v>142.26800000000011</c:v>
                </c:pt>
                <c:pt idx="93">
                  <c:v>142.26800000000011</c:v>
                </c:pt>
                <c:pt idx="94">
                  <c:v>142.26800000000011</c:v>
                </c:pt>
                <c:pt idx="95">
                  <c:v>142.26800000000011</c:v>
                </c:pt>
                <c:pt idx="96">
                  <c:v>142.26800000000011</c:v>
                </c:pt>
                <c:pt idx="97">
                  <c:v>142.26800000000011</c:v>
                </c:pt>
                <c:pt idx="98">
                  <c:v>142.26800000000011</c:v>
                </c:pt>
                <c:pt idx="99">
                  <c:v>142.26800000000011</c:v>
                </c:pt>
              </c:numCache>
            </c:numRef>
          </c:yVal>
          <c:smooth val="0"/>
          <c:extLst>
            <c:ext xmlns:c16="http://schemas.microsoft.com/office/drawing/2014/chart" uri="{C3380CC4-5D6E-409C-BE32-E72D297353CC}">
              <c16:uniqueId val="{00000000-1CBA-4AFB-B64E-A4B624148C95}"/>
            </c:ext>
          </c:extLst>
        </c:ser>
        <c:dLbls>
          <c:showLegendKey val="0"/>
          <c:showVal val="0"/>
          <c:showCatName val="0"/>
          <c:showSerName val="0"/>
          <c:showPercent val="0"/>
          <c:showBubbleSize val="0"/>
        </c:dLbls>
        <c:axId val="895810271"/>
        <c:axId val="1"/>
      </c:scatterChart>
      <c:valAx>
        <c:axId val="895810271"/>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250"/>
          <c:min val="0"/>
        </c:scaling>
        <c:delete val="0"/>
        <c:axPos val="l"/>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sz="1400" kern="1200">
                <a:latin typeface="+mn-lt"/>
                <a:ea typeface="+mn-ea"/>
                <a:cs typeface="+mn-cs"/>
              </a:defRPr>
            </a:pPr>
            <a:endParaRPr lang="en-NL"/>
          </a:p>
        </c:txPr>
        <c:crossAx val="895810271"/>
        <c:crosses val="min"/>
        <c:crossBetween val="midCat"/>
        <c:majorUnit val="50"/>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25637181409293E-2"/>
          <c:y val="2.9731275014293884E-2"/>
          <c:w val="0.90254872563718136"/>
          <c:h val="0.87764436821040592"/>
        </c:manualLayout>
      </c:layout>
      <c:scatterChart>
        <c:scatterStyle val="lineMarker"/>
        <c:varyColors val="0"/>
        <c:ser>
          <c:idx val="0"/>
          <c:order val="0"/>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1.5250799999999989</c:v>
                </c:pt>
                <c:pt idx="1">
                  <c:v>1.5250799999999989</c:v>
                </c:pt>
                <c:pt idx="2">
                  <c:v>1.5250799999999989</c:v>
                </c:pt>
                <c:pt idx="3">
                  <c:v>1.5250799999999989</c:v>
                </c:pt>
                <c:pt idx="4">
                  <c:v>1.5250799999999989</c:v>
                </c:pt>
                <c:pt idx="5">
                  <c:v>1.5250799999999989</c:v>
                </c:pt>
                <c:pt idx="6">
                  <c:v>1.5250799999999989</c:v>
                </c:pt>
                <c:pt idx="7">
                  <c:v>1.5250799999999989</c:v>
                </c:pt>
                <c:pt idx="8">
                  <c:v>1.5250799999999989</c:v>
                </c:pt>
                <c:pt idx="9">
                  <c:v>1.5250799999999989</c:v>
                </c:pt>
                <c:pt idx="10">
                  <c:v>1.5250799999999989</c:v>
                </c:pt>
                <c:pt idx="11">
                  <c:v>1.5250799999999989</c:v>
                </c:pt>
                <c:pt idx="12">
                  <c:v>1.5250799999999989</c:v>
                </c:pt>
                <c:pt idx="13">
                  <c:v>1.5250799999999989</c:v>
                </c:pt>
                <c:pt idx="14">
                  <c:v>1.5250799999999989</c:v>
                </c:pt>
                <c:pt idx="15">
                  <c:v>1.5250799999999989</c:v>
                </c:pt>
                <c:pt idx="16">
                  <c:v>1.5250799999999989</c:v>
                </c:pt>
                <c:pt idx="17">
                  <c:v>1.5250799999999989</c:v>
                </c:pt>
                <c:pt idx="18">
                  <c:v>1.5250799999999989</c:v>
                </c:pt>
                <c:pt idx="19">
                  <c:v>1.5250799999999989</c:v>
                </c:pt>
                <c:pt idx="20">
                  <c:v>1.5250799999999989</c:v>
                </c:pt>
                <c:pt idx="21">
                  <c:v>1.5791699999999984</c:v>
                </c:pt>
                <c:pt idx="22">
                  <c:v>1.6322699999999986</c:v>
                </c:pt>
                <c:pt idx="23">
                  <c:v>1.6843799999999984</c:v>
                </c:pt>
                <c:pt idx="24">
                  <c:v>1.7354999999999985</c:v>
                </c:pt>
                <c:pt idx="25">
                  <c:v>1.7856299999999987</c:v>
                </c:pt>
                <c:pt idx="26">
                  <c:v>1.8347699999999987</c:v>
                </c:pt>
                <c:pt idx="27">
                  <c:v>1.8829199999999986</c:v>
                </c:pt>
                <c:pt idx="28">
                  <c:v>1.9300799999999989</c:v>
                </c:pt>
                <c:pt idx="29">
                  <c:v>1.9762499999999992</c:v>
                </c:pt>
                <c:pt idx="30">
                  <c:v>2.0214299999999992</c:v>
                </c:pt>
                <c:pt idx="31">
                  <c:v>2.0656199999999991</c:v>
                </c:pt>
                <c:pt idx="32">
                  <c:v>2.1088199999999993</c:v>
                </c:pt>
                <c:pt idx="33">
                  <c:v>2.1511199999999993</c:v>
                </c:pt>
                <c:pt idx="34">
                  <c:v>2.1925199999999996</c:v>
                </c:pt>
                <c:pt idx="35">
                  <c:v>2.2330199999999989</c:v>
                </c:pt>
                <c:pt idx="36">
                  <c:v>2.272619999999999</c:v>
                </c:pt>
                <c:pt idx="37">
                  <c:v>2.3113199999999989</c:v>
                </c:pt>
                <c:pt idx="38">
                  <c:v>2.3491199999999992</c:v>
                </c:pt>
                <c:pt idx="39">
                  <c:v>2.3860199999999989</c:v>
                </c:pt>
                <c:pt idx="40">
                  <c:v>2.422019999999999</c:v>
                </c:pt>
                <c:pt idx="41">
                  <c:v>2.4571199999999993</c:v>
                </c:pt>
                <c:pt idx="42">
                  <c:v>2.4913199999999991</c:v>
                </c:pt>
                <c:pt idx="43">
                  <c:v>2.5246199999999992</c:v>
                </c:pt>
                <c:pt idx="44">
                  <c:v>2.5570199999999996</c:v>
                </c:pt>
                <c:pt idx="45">
                  <c:v>2.5885199999999999</c:v>
                </c:pt>
                <c:pt idx="46">
                  <c:v>2.6191199999999992</c:v>
                </c:pt>
                <c:pt idx="47">
                  <c:v>2.6488199999999997</c:v>
                </c:pt>
                <c:pt idx="48">
                  <c:v>2.6776200000000001</c:v>
                </c:pt>
                <c:pt idx="49">
                  <c:v>2.7055199999999999</c:v>
                </c:pt>
                <c:pt idx="50">
                  <c:v>2.7325199999999996</c:v>
                </c:pt>
                <c:pt idx="51">
                  <c:v>2.7586200000000001</c:v>
                </c:pt>
                <c:pt idx="52">
                  <c:v>2.78382</c:v>
                </c:pt>
                <c:pt idx="53">
                  <c:v>2.8081200000000006</c:v>
                </c:pt>
                <c:pt idx="54">
                  <c:v>2.8315200000000007</c:v>
                </c:pt>
                <c:pt idx="55">
                  <c:v>2.8540200000000007</c:v>
                </c:pt>
                <c:pt idx="56">
                  <c:v>2.875620000000001</c:v>
                </c:pt>
                <c:pt idx="57">
                  <c:v>2.8963200000000016</c:v>
                </c:pt>
                <c:pt idx="58">
                  <c:v>2.9161200000000016</c:v>
                </c:pt>
                <c:pt idx="59">
                  <c:v>2.9350200000000015</c:v>
                </c:pt>
                <c:pt idx="60">
                  <c:v>2.9530200000000022</c:v>
                </c:pt>
                <c:pt idx="61">
                  <c:v>2.9701200000000023</c:v>
                </c:pt>
                <c:pt idx="62">
                  <c:v>2.9863200000000019</c:v>
                </c:pt>
                <c:pt idx="63">
                  <c:v>3.0016200000000026</c:v>
                </c:pt>
                <c:pt idx="64">
                  <c:v>3.0160200000000028</c:v>
                </c:pt>
                <c:pt idx="65">
                  <c:v>3.0295200000000029</c:v>
                </c:pt>
                <c:pt idx="66">
                  <c:v>3.0421200000000033</c:v>
                </c:pt>
                <c:pt idx="67">
                  <c:v>3.0538200000000031</c:v>
                </c:pt>
                <c:pt idx="68">
                  <c:v>3.0646200000000037</c:v>
                </c:pt>
                <c:pt idx="69">
                  <c:v>3.0745200000000037</c:v>
                </c:pt>
                <c:pt idx="70">
                  <c:v>3.0835200000000036</c:v>
                </c:pt>
                <c:pt idx="71">
                  <c:v>3.0916200000000038</c:v>
                </c:pt>
                <c:pt idx="72">
                  <c:v>3.0988200000000039</c:v>
                </c:pt>
                <c:pt idx="73">
                  <c:v>3.1051200000000039</c:v>
                </c:pt>
                <c:pt idx="74">
                  <c:v>3.1105200000000037</c:v>
                </c:pt>
                <c:pt idx="75">
                  <c:v>3.1150200000000039</c:v>
                </c:pt>
                <c:pt idx="76">
                  <c:v>3.1186200000000044</c:v>
                </c:pt>
                <c:pt idx="77">
                  <c:v>3.1213200000000043</c:v>
                </c:pt>
                <c:pt idx="78">
                  <c:v>3.1231200000000046</c:v>
                </c:pt>
                <c:pt idx="79">
                  <c:v>3.1240200000000042</c:v>
                </c:pt>
                <c:pt idx="80">
                  <c:v>3.1240200000000051</c:v>
                </c:pt>
                <c:pt idx="81">
                  <c:v>3.1240200000000051</c:v>
                </c:pt>
                <c:pt idx="82">
                  <c:v>3.1240200000000051</c:v>
                </c:pt>
                <c:pt idx="83">
                  <c:v>3.1240200000000051</c:v>
                </c:pt>
                <c:pt idx="84">
                  <c:v>3.1240200000000051</c:v>
                </c:pt>
                <c:pt idx="85">
                  <c:v>3.1240200000000051</c:v>
                </c:pt>
                <c:pt idx="86">
                  <c:v>3.1240200000000051</c:v>
                </c:pt>
                <c:pt idx="87">
                  <c:v>3.1240200000000051</c:v>
                </c:pt>
                <c:pt idx="88">
                  <c:v>3.1240200000000051</c:v>
                </c:pt>
                <c:pt idx="89">
                  <c:v>3.1240200000000051</c:v>
                </c:pt>
                <c:pt idx="90">
                  <c:v>3.1240200000000051</c:v>
                </c:pt>
                <c:pt idx="91">
                  <c:v>3.1240200000000051</c:v>
                </c:pt>
                <c:pt idx="92">
                  <c:v>3.1240200000000051</c:v>
                </c:pt>
                <c:pt idx="93">
                  <c:v>3.1240200000000051</c:v>
                </c:pt>
                <c:pt idx="94">
                  <c:v>3.1240200000000051</c:v>
                </c:pt>
                <c:pt idx="95">
                  <c:v>3.1240200000000051</c:v>
                </c:pt>
                <c:pt idx="96">
                  <c:v>3.1240200000000051</c:v>
                </c:pt>
                <c:pt idx="97">
                  <c:v>3.1240200000000051</c:v>
                </c:pt>
                <c:pt idx="98">
                  <c:v>3.1240200000000051</c:v>
                </c:pt>
                <c:pt idx="99">
                  <c:v>3.1240200000000051</c:v>
                </c:pt>
              </c:numCache>
            </c:numRef>
          </c:yVal>
          <c:smooth val="0"/>
          <c:extLst>
            <c:ext xmlns:c16="http://schemas.microsoft.com/office/drawing/2014/chart" uri="{C3380CC4-5D6E-409C-BE32-E72D297353CC}">
              <c16:uniqueId val="{00000000-C965-4DC6-9A57-FE7C02DB137B}"/>
            </c:ext>
          </c:extLst>
        </c:ser>
        <c:ser>
          <c:idx val="1"/>
          <c:order val="1"/>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Sheet1!$A$3:$CV$3</c:f>
              <c:numCache>
                <c:formatCode>General</c:formatCode>
                <c:ptCount val="100"/>
                <c:pt idx="0">
                  <c:v>4.0000000000000018</c:v>
                </c:pt>
                <c:pt idx="1">
                  <c:v>4.0000000000000018</c:v>
                </c:pt>
                <c:pt idx="2">
                  <c:v>4.0000000000000018</c:v>
                </c:pt>
                <c:pt idx="3">
                  <c:v>4.0000000000000018</c:v>
                </c:pt>
                <c:pt idx="4">
                  <c:v>4.0000000000000018</c:v>
                </c:pt>
                <c:pt idx="5">
                  <c:v>4.0000000000000018</c:v>
                </c:pt>
                <c:pt idx="6">
                  <c:v>4.0000000000000018</c:v>
                </c:pt>
                <c:pt idx="7">
                  <c:v>4.0000000000000018</c:v>
                </c:pt>
                <c:pt idx="8">
                  <c:v>4.0000000000000018</c:v>
                </c:pt>
                <c:pt idx="9">
                  <c:v>4.0000000000000018</c:v>
                </c:pt>
                <c:pt idx="10">
                  <c:v>4.0000000000000018</c:v>
                </c:pt>
                <c:pt idx="11">
                  <c:v>4.0000000000000018</c:v>
                </c:pt>
                <c:pt idx="12">
                  <c:v>4.0000000000000018</c:v>
                </c:pt>
                <c:pt idx="13">
                  <c:v>4.0000000000000018</c:v>
                </c:pt>
                <c:pt idx="14">
                  <c:v>4.0000000000000018</c:v>
                </c:pt>
                <c:pt idx="15">
                  <c:v>4.0000000000000018</c:v>
                </c:pt>
                <c:pt idx="16">
                  <c:v>4.0000000000000018</c:v>
                </c:pt>
                <c:pt idx="17">
                  <c:v>4.0000000000000018</c:v>
                </c:pt>
                <c:pt idx="18">
                  <c:v>4.0000000000000018</c:v>
                </c:pt>
                <c:pt idx="19">
                  <c:v>4.0000000000000018</c:v>
                </c:pt>
                <c:pt idx="20">
                  <c:v>4.0000000000000018</c:v>
                </c:pt>
                <c:pt idx="21">
                  <c:v>4.0660000000000185</c:v>
                </c:pt>
                <c:pt idx="22">
                  <c:v>4.132000000000013</c:v>
                </c:pt>
                <c:pt idx="23">
                  <c:v>4.198000000000004</c:v>
                </c:pt>
                <c:pt idx="24">
                  <c:v>4.2639999999999976</c:v>
                </c:pt>
                <c:pt idx="25">
                  <c:v>4.3299999999999912</c:v>
                </c:pt>
                <c:pt idx="26">
                  <c:v>4.3960000000000079</c:v>
                </c:pt>
                <c:pt idx="27">
                  <c:v>4.4620000000000015</c:v>
                </c:pt>
                <c:pt idx="28">
                  <c:v>4.5279999999999951</c:v>
                </c:pt>
                <c:pt idx="29">
                  <c:v>4.5940000000000083</c:v>
                </c:pt>
                <c:pt idx="30">
                  <c:v>4.6600000000000019</c:v>
                </c:pt>
                <c:pt idx="31">
                  <c:v>4.7259999999999964</c:v>
                </c:pt>
                <c:pt idx="32">
                  <c:v>4.79199999999999</c:v>
                </c:pt>
                <c:pt idx="33">
                  <c:v>4.8520000000000056</c:v>
                </c:pt>
                <c:pt idx="34">
                  <c:v>4.911999999999999</c:v>
                </c:pt>
                <c:pt idx="35">
                  <c:v>4.9720000000000146</c:v>
                </c:pt>
                <c:pt idx="36">
                  <c:v>5.0320000000000302</c:v>
                </c:pt>
                <c:pt idx="37">
                  <c:v>5.0920000000000014</c:v>
                </c:pt>
                <c:pt idx="38">
                  <c:v>5.1519999999999948</c:v>
                </c:pt>
                <c:pt idx="39">
                  <c:v>5.2120000000000104</c:v>
                </c:pt>
                <c:pt idx="40">
                  <c:v>5.2720000000000038</c:v>
                </c:pt>
                <c:pt idx="41">
                  <c:v>5.3319999999999972</c:v>
                </c:pt>
                <c:pt idx="42">
                  <c:v>5.3919999999999906</c:v>
                </c:pt>
                <c:pt idx="43">
                  <c:v>5.4520000000000062</c:v>
                </c:pt>
                <c:pt idx="44">
                  <c:v>5.5119999999999996</c:v>
                </c:pt>
                <c:pt idx="45">
                  <c:v>5.571999999999993</c:v>
                </c:pt>
                <c:pt idx="46">
                  <c:v>5.6320000000000308</c:v>
                </c:pt>
                <c:pt idx="47">
                  <c:v>5.6919999999999797</c:v>
                </c:pt>
                <c:pt idx="48">
                  <c:v>5.7519999999999953</c:v>
                </c:pt>
                <c:pt idx="49">
                  <c:v>5.8120000000000109</c:v>
                </c:pt>
                <c:pt idx="50">
                  <c:v>5.8720000000000043</c:v>
                </c:pt>
                <c:pt idx="51">
                  <c:v>5.9319999999999755</c:v>
                </c:pt>
                <c:pt idx="52">
                  <c:v>5.9920000000000133</c:v>
                </c:pt>
                <c:pt idx="53">
                  <c:v>6.0519999999999845</c:v>
                </c:pt>
                <c:pt idx="54">
                  <c:v>6.1120000000000001</c:v>
                </c:pt>
                <c:pt idx="55">
                  <c:v>6.1719999999999935</c:v>
                </c:pt>
                <c:pt idx="56">
                  <c:v>6.2319999999999869</c:v>
                </c:pt>
                <c:pt idx="57">
                  <c:v>6.2919999999999812</c:v>
                </c:pt>
                <c:pt idx="58">
                  <c:v>6.3519999999999968</c:v>
                </c:pt>
                <c:pt idx="59">
                  <c:v>6.4120000000000124</c:v>
                </c:pt>
                <c:pt idx="60">
                  <c:v>6.4719999999999835</c:v>
                </c:pt>
                <c:pt idx="61">
                  <c:v>6.5319999999999991</c:v>
                </c:pt>
                <c:pt idx="62">
                  <c:v>6.5919999999999925</c:v>
                </c:pt>
                <c:pt idx="63">
                  <c:v>6.6519999999999859</c:v>
                </c:pt>
                <c:pt idx="64">
                  <c:v>6.7120000000000015</c:v>
                </c:pt>
                <c:pt idx="65">
                  <c:v>6.7719999999999949</c:v>
                </c:pt>
                <c:pt idx="66">
                  <c:v>6.8319999999999883</c:v>
                </c:pt>
                <c:pt idx="67">
                  <c:v>6.8920000000000039</c:v>
                </c:pt>
                <c:pt idx="68">
                  <c:v>6.9519999999999973</c:v>
                </c:pt>
                <c:pt idx="69">
                  <c:v>7.0119999999999907</c:v>
                </c:pt>
                <c:pt idx="70">
                  <c:v>7.0720000000000063</c:v>
                </c:pt>
                <c:pt idx="71">
                  <c:v>7.1319999999999997</c:v>
                </c:pt>
                <c:pt idx="72">
                  <c:v>7.1919999999999931</c:v>
                </c:pt>
                <c:pt idx="73">
                  <c:v>7.2520000000000087</c:v>
                </c:pt>
                <c:pt idx="74">
                  <c:v>7.3120000000000021</c:v>
                </c:pt>
                <c:pt idx="75">
                  <c:v>7.3719999999999954</c:v>
                </c:pt>
                <c:pt idx="76">
                  <c:v>7.4319999999999888</c:v>
                </c:pt>
                <c:pt idx="77">
                  <c:v>7.4919999999999822</c:v>
                </c:pt>
                <c:pt idx="78">
                  <c:v>7.55200000000002</c:v>
                </c:pt>
                <c:pt idx="79">
                  <c:v>7.6120000000000134</c:v>
                </c:pt>
                <c:pt idx="80">
                  <c:v>7.6719999999999624</c:v>
                </c:pt>
                <c:pt idx="81">
                  <c:v>7.6720000000000068</c:v>
                </c:pt>
                <c:pt idx="82">
                  <c:v>7.6720000000000068</c:v>
                </c:pt>
                <c:pt idx="83">
                  <c:v>7.6720000000000068</c:v>
                </c:pt>
                <c:pt idx="84">
                  <c:v>7.6720000000000068</c:v>
                </c:pt>
                <c:pt idx="85">
                  <c:v>7.6720000000000068</c:v>
                </c:pt>
                <c:pt idx="86">
                  <c:v>7.6720000000000068</c:v>
                </c:pt>
                <c:pt idx="87">
                  <c:v>7.6720000000000068</c:v>
                </c:pt>
                <c:pt idx="88">
                  <c:v>7.6720000000000068</c:v>
                </c:pt>
                <c:pt idx="89">
                  <c:v>7.6720000000000068</c:v>
                </c:pt>
                <c:pt idx="90">
                  <c:v>7.6720000000000068</c:v>
                </c:pt>
                <c:pt idx="91">
                  <c:v>7.6720000000000068</c:v>
                </c:pt>
                <c:pt idx="92">
                  <c:v>7.6720000000000068</c:v>
                </c:pt>
                <c:pt idx="93">
                  <c:v>7.6720000000000068</c:v>
                </c:pt>
                <c:pt idx="94">
                  <c:v>7.6720000000000068</c:v>
                </c:pt>
                <c:pt idx="95">
                  <c:v>7.6720000000000068</c:v>
                </c:pt>
                <c:pt idx="96">
                  <c:v>7.6720000000000068</c:v>
                </c:pt>
                <c:pt idx="97">
                  <c:v>7.6720000000000068</c:v>
                </c:pt>
                <c:pt idx="98">
                  <c:v>7.6720000000000068</c:v>
                </c:pt>
                <c:pt idx="99">
                  <c:v>7.6720000000000068</c:v>
                </c:pt>
              </c:numCache>
            </c:numRef>
          </c:yVal>
          <c:smooth val="0"/>
          <c:extLst>
            <c:ext xmlns:c16="http://schemas.microsoft.com/office/drawing/2014/chart" uri="{C3380CC4-5D6E-409C-BE32-E72D297353CC}">
              <c16:uniqueId val="{00000001-C965-4DC6-9A57-FE7C02DB137B}"/>
            </c:ext>
          </c:extLst>
        </c:ser>
        <c:ser>
          <c:idx val="2"/>
          <c:order val="2"/>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Sheet1!$A$4:$CV$4</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mooth val="0"/>
          <c:extLst>
            <c:ext xmlns:c16="http://schemas.microsoft.com/office/drawing/2014/chart" uri="{C3380CC4-5D6E-409C-BE32-E72D297353CC}">
              <c16:uniqueId val="{00000002-C965-4DC6-9A57-FE7C02DB137B}"/>
            </c:ext>
          </c:extLst>
        </c:ser>
        <c:ser>
          <c:idx val="3"/>
          <c:order val="3"/>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Sheet1!$A$5:$CV$5</c:f>
              <c:numCache>
                <c:formatCode>General</c:formatCode>
                <c:ptCount val="100"/>
                <c:pt idx="0">
                  <c:v>5.52508</c:v>
                </c:pt>
                <c:pt idx="1">
                  <c:v>5.52508</c:v>
                </c:pt>
                <c:pt idx="2">
                  <c:v>5.52508</c:v>
                </c:pt>
                <c:pt idx="3">
                  <c:v>5.52508</c:v>
                </c:pt>
                <c:pt idx="4">
                  <c:v>5.52508</c:v>
                </c:pt>
                <c:pt idx="5">
                  <c:v>5.52508</c:v>
                </c:pt>
                <c:pt idx="6">
                  <c:v>5.52508</c:v>
                </c:pt>
                <c:pt idx="7">
                  <c:v>5.52508</c:v>
                </c:pt>
                <c:pt idx="8">
                  <c:v>5.52508</c:v>
                </c:pt>
                <c:pt idx="9">
                  <c:v>5.52508</c:v>
                </c:pt>
                <c:pt idx="10">
                  <c:v>5.52508</c:v>
                </c:pt>
                <c:pt idx="11">
                  <c:v>5.52508</c:v>
                </c:pt>
                <c:pt idx="12">
                  <c:v>5.52508</c:v>
                </c:pt>
                <c:pt idx="13">
                  <c:v>5.52508</c:v>
                </c:pt>
                <c:pt idx="14">
                  <c:v>5.52508</c:v>
                </c:pt>
                <c:pt idx="15">
                  <c:v>5.52508</c:v>
                </c:pt>
                <c:pt idx="16">
                  <c:v>5.52508</c:v>
                </c:pt>
                <c:pt idx="17">
                  <c:v>5.52508</c:v>
                </c:pt>
                <c:pt idx="18">
                  <c:v>5.52508</c:v>
                </c:pt>
                <c:pt idx="19">
                  <c:v>5.52508</c:v>
                </c:pt>
                <c:pt idx="20">
                  <c:v>5.52508</c:v>
                </c:pt>
                <c:pt idx="21">
                  <c:v>5.6451700000000171</c:v>
                </c:pt>
                <c:pt idx="22">
                  <c:v>5.7642700000000113</c:v>
                </c:pt>
                <c:pt idx="23">
                  <c:v>5.8823800000000022</c:v>
                </c:pt>
                <c:pt idx="24">
                  <c:v>5.9994999999999967</c:v>
                </c:pt>
                <c:pt idx="25">
                  <c:v>6.1156299999999897</c:v>
                </c:pt>
                <c:pt idx="26">
                  <c:v>6.2307700000000059</c:v>
                </c:pt>
                <c:pt idx="27">
                  <c:v>6.3449200000000001</c:v>
                </c:pt>
                <c:pt idx="28">
                  <c:v>6.4580799999999936</c:v>
                </c:pt>
                <c:pt idx="29">
                  <c:v>6.5702500000000077</c:v>
                </c:pt>
                <c:pt idx="30">
                  <c:v>6.6814300000000024</c:v>
                </c:pt>
                <c:pt idx="31">
                  <c:v>6.7916199999999955</c:v>
                </c:pt>
                <c:pt idx="32">
                  <c:v>6.9008199999999897</c:v>
                </c:pt>
                <c:pt idx="33">
                  <c:v>7.0031200000000045</c:v>
                </c:pt>
                <c:pt idx="34">
                  <c:v>7.1045199999999991</c:v>
                </c:pt>
                <c:pt idx="35">
                  <c:v>7.2050200000000135</c:v>
                </c:pt>
                <c:pt idx="36">
                  <c:v>7.3046200000000283</c:v>
                </c:pt>
                <c:pt idx="37">
                  <c:v>7.4033200000000008</c:v>
                </c:pt>
                <c:pt idx="38">
                  <c:v>7.5011199999999949</c:v>
                </c:pt>
                <c:pt idx="39">
                  <c:v>7.5980200000000098</c:v>
                </c:pt>
                <c:pt idx="40">
                  <c:v>7.6940200000000027</c:v>
                </c:pt>
                <c:pt idx="41">
                  <c:v>7.7891199999999969</c:v>
                </c:pt>
                <c:pt idx="42">
                  <c:v>7.8833199999999897</c:v>
                </c:pt>
                <c:pt idx="43">
                  <c:v>7.9766200000000049</c:v>
                </c:pt>
                <c:pt idx="44">
                  <c:v>8.0690199999999983</c:v>
                </c:pt>
                <c:pt idx="45">
                  <c:v>8.1605199999999929</c:v>
                </c:pt>
                <c:pt idx="46">
                  <c:v>8.2511200000000304</c:v>
                </c:pt>
                <c:pt idx="47">
                  <c:v>8.3408199999999795</c:v>
                </c:pt>
                <c:pt idx="48">
                  <c:v>8.4296199999999963</c:v>
                </c:pt>
                <c:pt idx="49">
                  <c:v>8.51752000000001</c:v>
                </c:pt>
                <c:pt idx="50">
                  <c:v>8.6045200000000044</c:v>
                </c:pt>
                <c:pt idx="51">
                  <c:v>8.690619999999976</c:v>
                </c:pt>
                <c:pt idx="52">
                  <c:v>8.7758200000000137</c:v>
                </c:pt>
                <c:pt idx="53">
                  <c:v>8.860119999999986</c:v>
                </c:pt>
                <c:pt idx="54">
                  <c:v>8.9435200000000012</c:v>
                </c:pt>
                <c:pt idx="55">
                  <c:v>9.0260199999999937</c:v>
                </c:pt>
                <c:pt idx="56">
                  <c:v>9.1076199999999883</c:v>
                </c:pt>
                <c:pt idx="57">
                  <c:v>9.1883199999999832</c:v>
                </c:pt>
                <c:pt idx="58">
                  <c:v>9.2681199999999979</c:v>
                </c:pt>
                <c:pt idx="59">
                  <c:v>9.3470200000000148</c:v>
                </c:pt>
                <c:pt idx="60">
                  <c:v>9.4250199999999857</c:v>
                </c:pt>
                <c:pt idx="61">
                  <c:v>9.5021200000000015</c:v>
                </c:pt>
                <c:pt idx="62">
                  <c:v>9.5783199999999944</c:v>
                </c:pt>
                <c:pt idx="63">
                  <c:v>9.6536199999999877</c:v>
                </c:pt>
                <c:pt idx="64">
                  <c:v>9.7280200000000043</c:v>
                </c:pt>
                <c:pt idx="65">
                  <c:v>9.8015199999999965</c:v>
                </c:pt>
                <c:pt idx="66">
                  <c:v>9.8741199999999925</c:v>
                </c:pt>
                <c:pt idx="67">
                  <c:v>9.9458200000000065</c:v>
                </c:pt>
                <c:pt idx="68">
                  <c:v>10.016620000000001</c:v>
                </c:pt>
                <c:pt idx="69">
                  <c:v>10.086519999999995</c:v>
                </c:pt>
                <c:pt idx="70">
                  <c:v>10.15552000000001</c:v>
                </c:pt>
                <c:pt idx="71">
                  <c:v>10.223620000000002</c:v>
                </c:pt>
                <c:pt idx="72">
                  <c:v>10.290819999999997</c:v>
                </c:pt>
                <c:pt idx="73">
                  <c:v>10.357120000000013</c:v>
                </c:pt>
                <c:pt idx="74">
                  <c:v>10.422520000000006</c:v>
                </c:pt>
                <c:pt idx="75">
                  <c:v>10.487019999999999</c:v>
                </c:pt>
                <c:pt idx="76">
                  <c:v>10.550619999999993</c:v>
                </c:pt>
                <c:pt idx="77">
                  <c:v>10.613319999999987</c:v>
                </c:pt>
                <c:pt idx="78">
                  <c:v>10.675120000000025</c:v>
                </c:pt>
                <c:pt idx="79">
                  <c:v>10.736020000000018</c:v>
                </c:pt>
                <c:pt idx="80">
                  <c:v>10.796019999999967</c:v>
                </c:pt>
                <c:pt idx="81">
                  <c:v>10.796020000000011</c:v>
                </c:pt>
                <c:pt idx="82">
                  <c:v>10.796020000000011</c:v>
                </c:pt>
                <c:pt idx="83">
                  <c:v>10.796020000000011</c:v>
                </c:pt>
                <c:pt idx="84">
                  <c:v>10.796020000000011</c:v>
                </c:pt>
                <c:pt idx="85">
                  <c:v>10.796020000000011</c:v>
                </c:pt>
                <c:pt idx="86">
                  <c:v>10.796020000000011</c:v>
                </c:pt>
                <c:pt idx="87">
                  <c:v>10.796020000000011</c:v>
                </c:pt>
                <c:pt idx="88">
                  <c:v>10.796020000000011</c:v>
                </c:pt>
                <c:pt idx="89">
                  <c:v>10.796020000000011</c:v>
                </c:pt>
                <c:pt idx="90">
                  <c:v>10.796020000000011</c:v>
                </c:pt>
                <c:pt idx="91">
                  <c:v>10.796020000000011</c:v>
                </c:pt>
                <c:pt idx="92">
                  <c:v>10.796020000000011</c:v>
                </c:pt>
                <c:pt idx="93">
                  <c:v>10.796020000000011</c:v>
                </c:pt>
                <c:pt idx="94">
                  <c:v>10.796020000000011</c:v>
                </c:pt>
                <c:pt idx="95">
                  <c:v>10.796020000000011</c:v>
                </c:pt>
                <c:pt idx="96">
                  <c:v>10.796020000000011</c:v>
                </c:pt>
                <c:pt idx="97">
                  <c:v>10.796020000000011</c:v>
                </c:pt>
                <c:pt idx="98">
                  <c:v>10.796020000000011</c:v>
                </c:pt>
                <c:pt idx="99">
                  <c:v>10.796020000000011</c:v>
                </c:pt>
              </c:numCache>
            </c:numRef>
          </c:yVal>
          <c:smooth val="0"/>
          <c:extLst>
            <c:ext xmlns:c16="http://schemas.microsoft.com/office/drawing/2014/chart" uri="{C3380CC4-5D6E-409C-BE32-E72D297353CC}">
              <c16:uniqueId val="{00000003-C965-4DC6-9A57-FE7C02DB137B}"/>
            </c:ext>
          </c:extLst>
        </c:ser>
        <c:dLbls>
          <c:showLegendKey val="0"/>
          <c:showVal val="0"/>
          <c:showCatName val="0"/>
          <c:showSerName val="0"/>
          <c:showPercent val="0"/>
          <c:showBubbleSize val="0"/>
        </c:dLbls>
        <c:axId val="107796735"/>
        <c:axId val="1"/>
      </c:scatterChart>
      <c:valAx>
        <c:axId val="107796735"/>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5"/>
          <c:min val="0"/>
        </c:scaling>
        <c:delete val="1"/>
        <c:axPos val="l"/>
        <c:numFmt formatCode="General" sourceLinked="1"/>
        <c:majorTickMark val="out"/>
        <c:minorTickMark val="none"/>
        <c:tickLblPos val="nextTo"/>
        <c:crossAx val="107796735"/>
        <c:crosses val="min"/>
        <c:crossBetween val="midCat"/>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24061597690085E-2"/>
          <c:y val="7.2829131652661069E-2"/>
          <c:w val="0.94995187680461979"/>
          <c:h val="0.85434173669467783"/>
        </c:manualLayout>
      </c:layout>
      <c:barChart>
        <c:barDir val="col"/>
        <c:grouping val="clustered"/>
        <c:varyColors val="0"/>
        <c:ser>
          <c:idx val="0"/>
          <c:order val="0"/>
          <c:spPr>
            <a:solidFill>
              <a:schemeClr val="accent5"/>
            </a:solidFill>
            <a:ln w="9525" algn="ctr">
              <a:solidFill>
                <a:schemeClr val="bg1"/>
              </a:solidFill>
              <a:prstDash val="solid"/>
            </a:ln>
          </c:spPr>
          <c:invertIfNegative val="0"/>
          <c:dLbls>
            <c:dLbl>
              <c:idx val="5"/>
              <c:layout>
                <c:manualLayout>
                  <c:x val="0"/>
                  <c:y val="-0.15406162464985995"/>
                </c:manualLayout>
              </c:layout>
              <c:numFmt formatCode="#,##0.0;&quot;-&quot;#,##0.0" sourceLinked="0"/>
              <c:spPr>
                <a:noFill/>
                <a:ln>
                  <a:noFill/>
                </a:ln>
              </c:spPr>
              <c:txPr>
                <a:bodyPr wrap="none"/>
                <a:lstStyle/>
                <a:p>
                  <a:pPr>
                    <a:defRPr sz="1200"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284-48B4-8013-E2AFBD0231ED}"/>
                </c:ext>
              </c:extLst>
            </c:dLbl>
            <c:dLbl>
              <c:idx val="6"/>
              <c:layout>
                <c:manualLayout>
                  <c:x val="0"/>
                  <c:y val="-0.15406162464985995"/>
                </c:manualLayout>
              </c:layout>
              <c:numFmt formatCode="#,##0.0;&quot;-&quot;#,##0.0" sourceLinked="0"/>
              <c:spPr>
                <a:noFill/>
                <a:ln>
                  <a:noFill/>
                </a:ln>
              </c:spPr>
              <c:txPr>
                <a:bodyPr wrap="none"/>
                <a:lstStyle/>
                <a:p>
                  <a:pPr>
                    <a:defRPr sz="1200"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284-48B4-8013-E2AFBD0231ED}"/>
                </c:ext>
              </c:extLst>
            </c:dLbl>
            <c:dLbl>
              <c:idx val="7"/>
              <c:layout>
                <c:manualLayout>
                  <c:x val="0"/>
                  <c:y val="-0.15406162464985995"/>
                </c:manualLayout>
              </c:layout>
              <c:numFmt formatCode="#,##0.0;&quot;-&quot;#,##0.0" sourceLinked="0"/>
              <c:spPr>
                <a:noFill/>
                <a:ln>
                  <a:noFill/>
                </a:ln>
              </c:spPr>
              <c:txPr>
                <a:bodyPr wrap="none"/>
                <a:lstStyle/>
                <a:p>
                  <a:pPr>
                    <a:defRPr sz="1200"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284-48B4-8013-E2AFBD0231ED}"/>
                </c:ext>
              </c:extLst>
            </c:dLbl>
            <c:dLbl>
              <c:idx val="8"/>
              <c:layout>
                <c:manualLayout>
                  <c:x val="0"/>
                  <c:y val="-0.15406162464985995"/>
                </c:manualLayout>
              </c:layout>
              <c:numFmt formatCode="#,##0.0;&quot;-&quot;#,##0.0" sourceLinked="0"/>
              <c:spPr>
                <a:noFill/>
                <a:ln>
                  <a:noFill/>
                </a:ln>
              </c:spPr>
              <c:txPr>
                <a:bodyPr wrap="none"/>
                <a:lstStyle/>
                <a:p>
                  <a:pPr>
                    <a:defRPr sz="1200"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284-48B4-8013-E2AFBD0231ED}"/>
                </c:ext>
              </c:extLst>
            </c:dLbl>
            <c:dLbl>
              <c:idx val="9"/>
              <c:layout>
                <c:manualLayout>
                  <c:x val="0"/>
                  <c:y val="-0.15406162464985995"/>
                </c:manualLayout>
              </c:layout>
              <c:numFmt formatCode="#,##0.0;&quot;-&quot;#,##0.0" sourceLinked="0"/>
              <c:spPr>
                <a:noFill/>
                <a:ln>
                  <a:noFill/>
                </a:ln>
              </c:spPr>
              <c:txPr>
                <a:bodyPr wrap="none"/>
                <a:lstStyle/>
                <a:p>
                  <a:pPr>
                    <a:defRPr sz="1200"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284-48B4-8013-E2AFBD0231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0</c:v>
                </c:pt>
                <c:pt idx="1">
                  <c:v>0</c:v>
                </c:pt>
                <c:pt idx="2">
                  <c:v>0</c:v>
                </c:pt>
                <c:pt idx="3">
                  <c:v>0</c:v>
                </c:pt>
                <c:pt idx="5">
                  <c:v>2.2000000000000002</c:v>
                </c:pt>
                <c:pt idx="6">
                  <c:v>2.2000000000000002</c:v>
                </c:pt>
                <c:pt idx="7">
                  <c:v>2.2000000000000002</c:v>
                </c:pt>
                <c:pt idx="8">
                  <c:v>2.2000000000000002</c:v>
                </c:pt>
                <c:pt idx="9">
                  <c:v>2.2000000000000002</c:v>
                </c:pt>
              </c:numCache>
            </c:numRef>
          </c:val>
          <c:extLst>
            <c:ext xmlns:c16="http://schemas.microsoft.com/office/drawing/2014/chart" uri="{C3380CC4-5D6E-409C-BE32-E72D297353CC}">
              <c16:uniqueId val="{00000005-C284-48B4-8013-E2AFBD0231ED}"/>
            </c:ext>
          </c:extLst>
        </c:ser>
        <c:ser>
          <c:idx val="1"/>
          <c:order val="1"/>
          <c:spPr>
            <a:solidFill>
              <a:schemeClr val="accent2"/>
            </a:solidFill>
            <a:ln w="9525" algn="ctr">
              <a:solidFill>
                <a:schemeClr val="bg1"/>
              </a:solidFill>
              <a:prstDash val="solid"/>
            </a:ln>
          </c:spPr>
          <c:invertIfNegative val="0"/>
          <c:val>
            <c:numRef>
              <c:f>Sheet1!$A$2:$J$2</c:f>
              <c:numCache>
                <c:formatCode>General</c:formatCode>
                <c:ptCount val="10"/>
                <c:pt idx="4">
                  <c:v>10</c:v>
                </c:pt>
              </c:numCache>
            </c:numRef>
          </c:val>
          <c:extLst>
            <c:ext xmlns:c16="http://schemas.microsoft.com/office/drawing/2014/chart" uri="{C3380CC4-5D6E-409C-BE32-E72D297353CC}">
              <c16:uniqueId val="{00000006-C284-48B4-8013-E2AFBD0231ED}"/>
            </c:ext>
          </c:extLst>
        </c:ser>
        <c:dLbls>
          <c:showLegendKey val="0"/>
          <c:showVal val="0"/>
          <c:showCatName val="0"/>
          <c:showSerName val="0"/>
          <c:showPercent val="0"/>
          <c:showBubbleSize val="0"/>
        </c:dLbls>
        <c:gapWidth val="80"/>
        <c:axId val="75739408"/>
        <c:axId val="1"/>
      </c:barChart>
      <c:catAx>
        <c:axId val="75739408"/>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10"/>
          <c:min val="0"/>
        </c:scaling>
        <c:delete val="1"/>
        <c:axPos val="l"/>
        <c:numFmt formatCode="General" sourceLinked="1"/>
        <c:majorTickMark val="out"/>
        <c:minorTickMark val="none"/>
        <c:tickLblPos val="nextTo"/>
        <c:crossAx val="75739408"/>
        <c:crosses val="min"/>
        <c:crossBetween val="between"/>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373338397265473E-2"/>
          <c:y val="3.1476997578692496E-2"/>
          <c:w val="0.90125332320546903"/>
          <c:h val="0.8704600484261501"/>
        </c:manualLayout>
      </c:layout>
      <c:scatterChart>
        <c:scatterStyle val="lineMarker"/>
        <c:varyColors val="0"/>
        <c:ser>
          <c:idx val="0"/>
          <c:order val="0"/>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97.999999999999915</c:v>
                </c:pt>
                <c:pt idx="1">
                  <c:v>97.999999999999915</c:v>
                </c:pt>
                <c:pt idx="2">
                  <c:v>97.999999999999915</c:v>
                </c:pt>
                <c:pt idx="3">
                  <c:v>97.999999999999915</c:v>
                </c:pt>
                <c:pt idx="4">
                  <c:v>97.999999999999915</c:v>
                </c:pt>
                <c:pt idx="5">
                  <c:v>97.999999999999915</c:v>
                </c:pt>
                <c:pt idx="6">
                  <c:v>97.999999999999915</c:v>
                </c:pt>
                <c:pt idx="7">
                  <c:v>97.999999999999915</c:v>
                </c:pt>
                <c:pt idx="8">
                  <c:v>97.999999999999915</c:v>
                </c:pt>
                <c:pt idx="9">
                  <c:v>97.999999999999915</c:v>
                </c:pt>
                <c:pt idx="10">
                  <c:v>97.999999999999915</c:v>
                </c:pt>
                <c:pt idx="11">
                  <c:v>97.999999999999915</c:v>
                </c:pt>
                <c:pt idx="12">
                  <c:v>97.999999999999915</c:v>
                </c:pt>
                <c:pt idx="13">
                  <c:v>97.999999999999915</c:v>
                </c:pt>
                <c:pt idx="14">
                  <c:v>97.999999999999915</c:v>
                </c:pt>
                <c:pt idx="15">
                  <c:v>97.999999999999915</c:v>
                </c:pt>
                <c:pt idx="16">
                  <c:v>97.999999999999915</c:v>
                </c:pt>
                <c:pt idx="17">
                  <c:v>97.999999999999915</c:v>
                </c:pt>
                <c:pt idx="18">
                  <c:v>97.999999999999915</c:v>
                </c:pt>
                <c:pt idx="19">
                  <c:v>97.999999999999915</c:v>
                </c:pt>
                <c:pt idx="20">
                  <c:v>101.67199999999991</c:v>
                </c:pt>
                <c:pt idx="21">
                  <c:v>105.27799999999989</c:v>
                </c:pt>
                <c:pt idx="22">
                  <c:v>108.8179999999999</c:v>
                </c:pt>
                <c:pt idx="23">
                  <c:v>112.2919999999999</c:v>
                </c:pt>
                <c:pt idx="24">
                  <c:v>115.69999999999992</c:v>
                </c:pt>
                <c:pt idx="25">
                  <c:v>119.04199999999992</c:v>
                </c:pt>
                <c:pt idx="26">
                  <c:v>122.31799999999993</c:v>
                </c:pt>
                <c:pt idx="27">
                  <c:v>125.52799999999993</c:v>
                </c:pt>
                <c:pt idx="28">
                  <c:v>128.67199999999994</c:v>
                </c:pt>
                <c:pt idx="29">
                  <c:v>131.74999999999994</c:v>
                </c:pt>
                <c:pt idx="30">
                  <c:v>134.76199999999994</c:v>
                </c:pt>
                <c:pt idx="31">
                  <c:v>137.70799999999994</c:v>
                </c:pt>
                <c:pt idx="32">
                  <c:v>140.58799999999997</c:v>
                </c:pt>
                <c:pt idx="33">
                  <c:v>143.40799999999996</c:v>
                </c:pt>
                <c:pt idx="34">
                  <c:v>146.16799999999998</c:v>
                </c:pt>
                <c:pt idx="35">
                  <c:v>148.86799999999997</c:v>
                </c:pt>
                <c:pt idx="36">
                  <c:v>151.50799999999992</c:v>
                </c:pt>
                <c:pt idx="37">
                  <c:v>154.08799999999994</c:v>
                </c:pt>
                <c:pt idx="38">
                  <c:v>156.60799999999995</c:v>
                </c:pt>
                <c:pt idx="39">
                  <c:v>159.06799999999996</c:v>
                </c:pt>
                <c:pt idx="40">
                  <c:v>161.46799999999993</c:v>
                </c:pt>
                <c:pt idx="41">
                  <c:v>163.80799999999996</c:v>
                </c:pt>
                <c:pt idx="42">
                  <c:v>166.08799999999997</c:v>
                </c:pt>
                <c:pt idx="43">
                  <c:v>168.30799999999996</c:v>
                </c:pt>
                <c:pt idx="44">
                  <c:v>170.46799999999996</c:v>
                </c:pt>
                <c:pt idx="45">
                  <c:v>172.56799999999998</c:v>
                </c:pt>
                <c:pt idx="46">
                  <c:v>174.60799999999998</c:v>
                </c:pt>
                <c:pt idx="47">
                  <c:v>176.58799999999999</c:v>
                </c:pt>
                <c:pt idx="48">
                  <c:v>178.50800000000001</c:v>
                </c:pt>
                <c:pt idx="49">
                  <c:v>180.36799999999999</c:v>
                </c:pt>
                <c:pt idx="50">
                  <c:v>182.16800000000001</c:v>
                </c:pt>
                <c:pt idx="51">
                  <c:v>183.90800000000002</c:v>
                </c:pt>
                <c:pt idx="52">
                  <c:v>185.58800000000002</c:v>
                </c:pt>
                <c:pt idx="53">
                  <c:v>187.20800000000003</c:v>
                </c:pt>
                <c:pt idx="54">
                  <c:v>188.76800000000006</c:v>
                </c:pt>
                <c:pt idx="55">
                  <c:v>190.26800000000006</c:v>
                </c:pt>
                <c:pt idx="56">
                  <c:v>191.70800000000008</c:v>
                </c:pt>
                <c:pt idx="57">
                  <c:v>193.08800000000011</c:v>
                </c:pt>
                <c:pt idx="58">
                  <c:v>194.4080000000001</c:v>
                </c:pt>
                <c:pt idx="59">
                  <c:v>195.66800000000012</c:v>
                </c:pt>
                <c:pt idx="60">
                  <c:v>196.86800000000014</c:v>
                </c:pt>
                <c:pt idx="61">
                  <c:v>198.00800000000015</c:v>
                </c:pt>
                <c:pt idx="62">
                  <c:v>199.08800000000016</c:v>
                </c:pt>
                <c:pt idx="63">
                  <c:v>200.10800000000017</c:v>
                </c:pt>
                <c:pt idx="64">
                  <c:v>201.06800000000021</c:v>
                </c:pt>
                <c:pt idx="65">
                  <c:v>201.96800000000019</c:v>
                </c:pt>
                <c:pt idx="66">
                  <c:v>202.80800000000022</c:v>
                </c:pt>
                <c:pt idx="67">
                  <c:v>203.58800000000025</c:v>
                </c:pt>
                <c:pt idx="68">
                  <c:v>204.30800000000025</c:v>
                </c:pt>
                <c:pt idx="69">
                  <c:v>204.96800000000027</c:v>
                </c:pt>
                <c:pt idx="70">
                  <c:v>205.56800000000024</c:v>
                </c:pt>
                <c:pt idx="71">
                  <c:v>206.10800000000026</c:v>
                </c:pt>
                <c:pt idx="72">
                  <c:v>206.58800000000025</c:v>
                </c:pt>
                <c:pt idx="73">
                  <c:v>207.00800000000027</c:v>
                </c:pt>
                <c:pt idx="74">
                  <c:v>207.36800000000025</c:v>
                </c:pt>
                <c:pt idx="75">
                  <c:v>207.66800000000026</c:v>
                </c:pt>
                <c:pt idx="76">
                  <c:v>207.9080000000003</c:v>
                </c:pt>
                <c:pt idx="77">
                  <c:v>208.08800000000031</c:v>
                </c:pt>
                <c:pt idx="78">
                  <c:v>208.20800000000031</c:v>
                </c:pt>
                <c:pt idx="79">
                  <c:v>208.26800000000028</c:v>
                </c:pt>
                <c:pt idx="80">
                  <c:v>208.26800000000034</c:v>
                </c:pt>
                <c:pt idx="81">
                  <c:v>208.26800000000034</c:v>
                </c:pt>
                <c:pt idx="82">
                  <c:v>208.26800000000034</c:v>
                </c:pt>
                <c:pt idx="83">
                  <c:v>208.26800000000034</c:v>
                </c:pt>
                <c:pt idx="84">
                  <c:v>208.26800000000034</c:v>
                </c:pt>
                <c:pt idx="85">
                  <c:v>208.26800000000034</c:v>
                </c:pt>
                <c:pt idx="86">
                  <c:v>208.26800000000034</c:v>
                </c:pt>
                <c:pt idx="87">
                  <c:v>208.26800000000034</c:v>
                </c:pt>
                <c:pt idx="88">
                  <c:v>208.26800000000034</c:v>
                </c:pt>
                <c:pt idx="89">
                  <c:v>208.26800000000034</c:v>
                </c:pt>
                <c:pt idx="90">
                  <c:v>208.26800000000034</c:v>
                </c:pt>
                <c:pt idx="91">
                  <c:v>208.26800000000034</c:v>
                </c:pt>
                <c:pt idx="92">
                  <c:v>208.26800000000034</c:v>
                </c:pt>
                <c:pt idx="93">
                  <c:v>208.26800000000034</c:v>
                </c:pt>
                <c:pt idx="94">
                  <c:v>208.26800000000034</c:v>
                </c:pt>
                <c:pt idx="95">
                  <c:v>208.26800000000034</c:v>
                </c:pt>
                <c:pt idx="96">
                  <c:v>208.26800000000034</c:v>
                </c:pt>
                <c:pt idx="97">
                  <c:v>208.26800000000034</c:v>
                </c:pt>
                <c:pt idx="98">
                  <c:v>208.26800000000034</c:v>
                </c:pt>
                <c:pt idx="99">
                  <c:v>208.26800000000034</c:v>
                </c:pt>
              </c:numCache>
            </c:numRef>
          </c:yVal>
          <c:smooth val="0"/>
          <c:extLst>
            <c:ext xmlns:c16="http://schemas.microsoft.com/office/drawing/2014/chart" uri="{C3380CC4-5D6E-409C-BE32-E72D297353CC}">
              <c16:uniqueId val="{00000000-DC14-4277-855F-2FD8C7B432E9}"/>
            </c:ext>
          </c:extLst>
        </c:ser>
        <c:dLbls>
          <c:showLegendKey val="0"/>
          <c:showVal val="0"/>
          <c:showCatName val="0"/>
          <c:showSerName val="0"/>
          <c:showPercent val="0"/>
          <c:showBubbleSize val="0"/>
        </c:dLbls>
        <c:axId val="2000388767"/>
        <c:axId val="1"/>
      </c:scatterChart>
      <c:valAx>
        <c:axId val="2000388767"/>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250"/>
          <c:min val="0"/>
        </c:scaling>
        <c:delete val="0"/>
        <c:axPos val="l"/>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sz="1400" kern="1200">
                <a:latin typeface="+mn-lt"/>
                <a:ea typeface="+mn-ea"/>
                <a:cs typeface="+mn-cs"/>
              </a:defRPr>
            </a:pPr>
            <a:endParaRPr lang="en-NL"/>
          </a:p>
        </c:txPr>
        <c:crossAx val="2000388767"/>
        <c:crosses val="min"/>
        <c:crossBetween val="midCat"/>
        <c:majorUnit val="50"/>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63979848866494E-3"/>
          <c:y val="5.5780476833108411E-2"/>
          <c:w val="0.98362720403022674"/>
          <c:h val="0.92082771030139454"/>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0"/>
              <c:layout>
                <c:manualLayout>
                  <c:x val="0"/>
                  <c:y val="-4.093567251461988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E79-4004-819D-4B1A0C60F068}"/>
                </c:ext>
              </c:extLst>
            </c:dLbl>
            <c:dLbl>
              <c:idx val="3"/>
              <c:layout>
                <c:manualLayout>
                  <c:x val="0"/>
                  <c:y val="-3.418803418803419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E79-4004-819D-4B1A0C60F068}"/>
                </c:ext>
              </c:extLst>
            </c:dLbl>
            <c:dLbl>
              <c:idx val="4"/>
              <c:layout>
                <c:manualLayout>
                  <c:x val="0"/>
                  <c:y val="-9.8515519568151147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E79-4004-819D-4B1A0C60F068}"/>
                </c:ext>
              </c:extLst>
            </c:dLbl>
            <c:dLbl>
              <c:idx val="5"/>
              <c:layout>
                <c:manualLayout>
                  <c:x val="0"/>
                  <c:y val="-0.25146198830409355"/>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E79-4004-819D-4B1A0C60F068}"/>
                </c:ext>
              </c:extLst>
            </c:dLbl>
            <c:dLbl>
              <c:idx val="6"/>
              <c:layout>
                <c:manualLayout>
                  <c:x val="0"/>
                  <c:y val="-0.31533963112910479"/>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E79-4004-819D-4B1A0C60F068}"/>
                </c:ext>
              </c:extLst>
            </c:dLbl>
            <c:dLbl>
              <c:idx val="7"/>
              <c:layout>
                <c:manualLayout>
                  <c:x val="0"/>
                  <c:y val="-0.41790373369320738"/>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E79-4004-819D-4B1A0C60F068}"/>
                </c:ext>
              </c:extLst>
            </c:dLbl>
            <c:dLbl>
              <c:idx val="8"/>
              <c:layout>
                <c:manualLayout>
                  <c:x val="0"/>
                  <c:y val="-0.488529014844804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E79-4004-819D-4B1A0C60F068}"/>
                </c:ext>
              </c:extLst>
            </c:dLbl>
            <c:dLbl>
              <c:idx val="9"/>
              <c:layout>
                <c:manualLayout>
                  <c:x val="0"/>
                  <c:y val="-0.29644624381466489"/>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E79-4004-819D-4B1A0C60F068}"/>
                </c:ext>
              </c:extLst>
            </c:dLbl>
            <c:dLbl>
              <c:idx val="10"/>
              <c:layout>
                <c:manualLayout>
                  <c:x val="0"/>
                  <c:y val="-0.25775978407557354"/>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E79-4004-819D-4B1A0C60F068}"/>
                </c:ext>
              </c:extLst>
            </c:dLbl>
            <c:dLbl>
              <c:idx val="11"/>
              <c:layout>
                <c:manualLayout>
                  <c:x val="0"/>
                  <c:y val="-0.17498875393612237"/>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E79-4004-819D-4B1A0C60F068}"/>
                </c:ext>
              </c:extLst>
            </c:dLbl>
            <c:dLbl>
              <c:idx val="12"/>
              <c:layout>
                <c:manualLayout>
                  <c:x val="0"/>
                  <c:y val="-6.657669815564552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E79-4004-819D-4B1A0C60F068}"/>
                </c:ext>
              </c:extLst>
            </c:dLbl>
            <c:dLbl>
              <c:idx val="13"/>
              <c:layout>
                <c:manualLayout>
                  <c:x val="0"/>
                  <c:y val="-9.176788124156545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E79-4004-819D-4B1A0C60F068}"/>
                </c:ext>
              </c:extLst>
            </c:dLbl>
            <c:dLbl>
              <c:idx val="14"/>
              <c:layout>
                <c:manualLayout>
                  <c:x val="0"/>
                  <c:y val="-4.093567251461988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E79-4004-819D-4B1A0C60F068}"/>
                </c:ext>
              </c:extLst>
            </c:dLbl>
            <c:dLbl>
              <c:idx val="16"/>
              <c:layout>
                <c:manualLayout>
                  <c:x val="0"/>
                  <c:y val="-4.093567251461988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E79-4004-819D-4B1A0C60F068}"/>
                </c:ext>
              </c:extLst>
            </c:dLbl>
            <c:dLbl>
              <c:idx val="18"/>
              <c:layout>
                <c:manualLayout>
                  <c:x val="0"/>
                  <c:y val="-3.418803418803419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E79-4004-819D-4B1A0C60F0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2</c:v>
                </c:pt>
                <c:pt idx="1">
                  <c:v>0</c:v>
                </c:pt>
                <c:pt idx="2">
                  <c:v>0</c:v>
                </c:pt>
                <c:pt idx="3">
                  <c:v>1</c:v>
                </c:pt>
                <c:pt idx="4">
                  <c:v>11</c:v>
                </c:pt>
                <c:pt idx="5">
                  <c:v>35</c:v>
                </c:pt>
                <c:pt idx="6">
                  <c:v>45</c:v>
                </c:pt>
                <c:pt idx="7">
                  <c:v>61</c:v>
                </c:pt>
                <c:pt idx="8">
                  <c:v>72</c:v>
                </c:pt>
                <c:pt idx="9">
                  <c:v>42</c:v>
                </c:pt>
                <c:pt idx="10">
                  <c:v>36</c:v>
                </c:pt>
                <c:pt idx="11">
                  <c:v>23</c:v>
                </c:pt>
                <c:pt idx="12">
                  <c:v>6</c:v>
                </c:pt>
                <c:pt idx="13">
                  <c:v>10</c:v>
                </c:pt>
                <c:pt idx="14">
                  <c:v>2</c:v>
                </c:pt>
                <c:pt idx="15">
                  <c:v>0</c:v>
                </c:pt>
                <c:pt idx="16">
                  <c:v>2</c:v>
                </c:pt>
                <c:pt idx="17">
                  <c:v>0</c:v>
                </c:pt>
                <c:pt idx="18">
                  <c:v>1</c:v>
                </c:pt>
                <c:pt idx="19">
                  <c:v>0</c:v>
                </c:pt>
                <c:pt idx="20">
                  <c:v>0</c:v>
                </c:pt>
                <c:pt idx="21">
                  <c:v>0</c:v>
                </c:pt>
              </c:numCache>
            </c:numRef>
          </c:val>
          <c:extLst>
            <c:ext xmlns:c16="http://schemas.microsoft.com/office/drawing/2014/chart" uri="{C3380CC4-5D6E-409C-BE32-E72D297353CC}">
              <c16:uniqueId val="{0000000F-BE79-4004-819D-4B1A0C60F068}"/>
            </c:ext>
          </c:extLst>
        </c:ser>
        <c:dLbls>
          <c:showLegendKey val="0"/>
          <c:showVal val="0"/>
          <c:showCatName val="0"/>
          <c:showSerName val="0"/>
          <c:showPercent val="0"/>
          <c:showBubbleSize val="0"/>
        </c:dLbls>
        <c:gapWidth val="0"/>
        <c:overlap val="100"/>
        <c:axId val="1294221711"/>
        <c:axId val="1"/>
      </c:barChart>
      <c:catAx>
        <c:axId val="1294221711"/>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72"/>
          <c:min val="0"/>
        </c:scaling>
        <c:delete val="1"/>
        <c:axPos val="l"/>
        <c:numFmt formatCode="General" sourceLinked="1"/>
        <c:majorTickMark val="out"/>
        <c:minorTickMark val="none"/>
        <c:tickLblPos val="nextTo"/>
        <c:crossAx val="1294221711"/>
        <c:crosses val="min"/>
        <c:crossBetween val="between"/>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63979848866494E-3"/>
          <c:y val="5.5780476833108411E-2"/>
          <c:w val="0.98362720403022674"/>
          <c:h val="0.92082771030139454"/>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0"/>
              <c:layout>
                <c:manualLayout>
                  <c:x val="0"/>
                  <c:y val="-6.567701304543409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B72-4389-BC8E-E3EE0D224ADD}"/>
                </c:ext>
              </c:extLst>
            </c:dLbl>
            <c:dLbl>
              <c:idx val="1"/>
              <c:layout>
                <c:manualLayout>
                  <c:x val="0"/>
                  <c:y val="-0.22402159244264508"/>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B72-4389-BC8E-E3EE0D224ADD}"/>
                </c:ext>
              </c:extLst>
            </c:dLbl>
            <c:dLbl>
              <c:idx val="2"/>
              <c:layout>
                <c:manualLayout>
                  <c:x val="0"/>
                  <c:y val="-0.3751686909581646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B72-4389-BC8E-E3EE0D224ADD}"/>
                </c:ext>
              </c:extLst>
            </c:dLbl>
            <c:dLbl>
              <c:idx val="3"/>
              <c:layout>
                <c:manualLayout>
                  <c:x val="0"/>
                  <c:y val="-0.488529014844804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B72-4389-BC8E-E3EE0D224ADD}"/>
                </c:ext>
              </c:extLst>
            </c:dLbl>
            <c:dLbl>
              <c:idx val="4"/>
              <c:layout>
                <c:manualLayout>
                  <c:x val="0"/>
                  <c:y val="-0.39766081871345027"/>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B72-4389-BC8E-E3EE0D224ADD}"/>
                </c:ext>
              </c:extLst>
            </c:dLbl>
            <c:dLbl>
              <c:idx val="5"/>
              <c:layout>
                <c:manualLayout>
                  <c:x val="0"/>
                  <c:y val="-0.31443994601889341"/>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B72-4389-BC8E-E3EE0D224ADD}"/>
                </c:ext>
              </c:extLst>
            </c:dLbl>
            <c:dLbl>
              <c:idx val="6"/>
              <c:layout>
                <c:manualLayout>
                  <c:x val="0"/>
                  <c:y val="-0.29959514170040485"/>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B72-4389-BC8E-E3EE0D224ADD}"/>
                </c:ext>
              </c:extLst>
            </c:dLbl>
            <c:dLbl>
              <c:idx val="7"/>
              <c:layout>
                <c:manualLayout>
                  <c:x val="0"/>
                  <c:y val="-0.193882141250562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B72-4389-BC8E-E3EE0D224ADD}"/>
                </c:ext>
              </c:extLst>
            </c:dLbl>
            <c:dLbl>
              <c:idx val="8"/>
              <c:layout>
                <c:manualLayout>
                  <c:x val="0"/>
                  <c:y val="-0.13360323886639677"/>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B72-4389-BC8E-E3EE0D224ADD}"/>
                </c:ext>
              </c:extLst>
            </c:dLbl>
            <c:dLbl>
              <c:idx val="9"/>
              <c:layout>
                <c:manualLayout>
                  <c:x val="0"/>
                  <c:y val="-8.8169140800719747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B72-4389-BC8E-E3EE0D224ADD}"/>
                </c:ext>
              </c:extLst>
            </c:dLbl>
            <c:dLbl>
              <c:idx val="10"/>
              <c:layout>
                <c:manualLayout>
                  <c:x val="0"/>
                  <c:y val="-8.097165991902834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B72-4389-BC8E-E3EE0D224ADD}"/>
                </c:ext>
              </c:extLst>
            </c:dLbl>
            <c:dLbl>
              <c:idx val="11"/>
              <c:layout>
                <c:manualLayout>
                  <c:x val="0"/>
                  <c:y val="-0.103463787674314"/>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B72-4389-BC8E-E3EE0D224ADD}"/>
                </c:ext>
              </c:extLst>
            </c:dLbl>
            <c:dLbl>
              <c:idx val="12"/>
              <c:layout>
                <c:manualLayout>
                  <c:x val="0"/>
                  <c:y val="-5.8029689608636977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B72-4389-BC8E-E3EE0D224ADD}"/>
                </c:ext>
              </c:extLst>
            </c:dLbl>
            <c:dLbl>
              <c:idx val="13"/>
              <c:layout>
                <c:manualLayout>
                  <c:x val="0"/>
                  <c:y val="-6.567701304543409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B72-4389-BC8E-E3EE0D224ADD}"/>
                </c:ext>
              </c:extLst>
            </c:dLbl>
            <c:dLbl>
              <c:idx val="14"/>
              <c:layout>
                <c:manualLayout>
                  <c:x val="0"/>
                  <c:y val="-5.083220872694557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B72-4389-BC8E-E3EE0D224ADD}"/>
                </c:ext>
              </c:extLst>
            </c:dLbl>
            <c:dLbl>
              <c:idx val="15"/>
              <c:layout>
                <c:manualLayout>
                  <c:x val="0"/>
                  <c:y val="-4.273504273504273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B72-4389-BC8E-E3EE0D224ADD}"/>
                </c:ext>
              </c:extLst>
            </c:dLbl>
            <c:dLbl>
              <c:idx val="16"/>
              <c:layout>
                <c:manualLayout>
                  <c:x val="0"/>
                  <c:y val="-3.5537561853351329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B72-4389-BC8E-E3EE0D224ADD}"/>
                </c:ext>
              </c:extLst>
            </c:dLbl>
            <c:dLbl>
              <c:idx val="17"/>
              <c:layout>
                <c:manualLayout>
                  <c:x val="0"/>
                  <c:y val="-4.273504273504273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B72-4389-BC8E-E3EE0D224ADD}"/>
                </c:ext>
              </c:extLst>
            </c:dLbl>
            <c:dLbl>
              <c:idx val="19"/>
              <c:layout>
                <c:manualLayout>
                  <c:x val="0"/>
                  <c:y val="-3.5537561853351329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B72-4389-BC8E-E3EE0D224ADD}"/>
                </c:ext>
              </c:extLst>
            </c:dLbl>
            <c:dLbl>
              <c:idx val="20"/>
              <c:layout>
                <c:manualLayout>
                  <c:x val="0"/>
                  <c:y val="-3.5537561853351329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B72-4389-BC8E-E3EE0D224ADD}"/>
                </c:ext>
              </c:extLst>
            </c:dLbl>
            <c:dLbl>
              <c:idx val="21"/>
              <c:layout>
                <c:manualLayout>
                  <c:x val="0"/>
                  <c:y val="-8.8169140800719747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B72-4389-BC8E-E3EE0D224A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5</c:v>
                </c:pt>
                <c:pt idx="1">
                  <c:v>26</c:v>
                </c:pt>
                <c:pt idx="2">
                  <c:v>46</c:v>
                </c:pt>
                <c:pt idx="3">
                  <c:v>61</c:v>
                </c:pt>
                <c:pt idx="4">
                  <c:v>49</c:v>
                </c:pt>
                <c:pt idx="5">
                  <c:v>38</c:v>
                </c:pt>
                <c:pt idx="6">
                  <c:v>36</c:v>
                </c:pt>
                <c:pt idx="7">
                  <c:v>22</c:v>
                </c:pt>
                <c:pt idx="8">
                  <c:v>14</c:v>
                </c:pt>
                <c:pt idx="9">
                  <c:v>8</c:v>
                </c:pt>
                <c:pt idx="10">
                  <c:v>7</c:v>
                </c:pt>
                <c:pt idx="11">
                  <c:v>10</c:v>
                </c:pt>
                <c:pt idx="12">
                  <c:v>4</c:v>
                </c:pt>
                <c:pt idx="13">
                  <c:v>5</c:v>
                </c:pt>
                <c:pt idx="14">
                  <c:v>3</c:v>
                </c:pt>
                <c:pt idx="15">
                  <c:v>2</c:v>
                </c:pt>
                <c:pt idx="16">
                  <c:v>1</c:v>
                </c:pt>
                <c:pt idx="17">
                  <c:v>2</c:v>
                </c:pt>
                <c:pt idx="18">
                  <c:v>0</c:v>
                </c:pt>
                <c:pt idx="19">
                  <c:v>1</c:v>
                </c:pt>
                <c:pt idx="20">
                  <c:v>1</c:v>
                </c:pt>
                <c:pt idx="21">
                  <c:v>8</c:v>
                </c:pt>
              </c:numCache>
            </c:numRef>
          </c:val>
          <c:extLst>
            <c:ext xmlns:c16="http://schemas.microsoft.com/office/drawing/2014/chart" uri="{C3380CC4-5D6E-409C-BE32-E72D297353CC}">
              <c16:uniqueId val="{00000015-5B72-4389-BC8E-E3EE0D224ADD}"/>
            </c:ext>
          </c:extLst>
        </c:ser>
        <c:dLbls>
          <c:showLegendKey val="0"/>
          <c:showVal val="0"/>
          <c:showCatName val="0"/>
          <c:showSerName val="0"/>
          <c:showPercent val="0"/>
          <c:showBubbleSize val="0"/>
        </c:dLbls>
        <c:gapWidth val="0"/>
        <c:overlap val="100"/>
        <c:axId val="82460527"/>
        <c:axId val="1"/>
      </c:barChart>
      <c:catAx>
        <c:axId val="82460527"/>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61"/>
          <c:min val="0"/>
        </c:scaling>
        <c:delete val="1"/>
        <c:axPos val="l"/>
        <c:numFmt formatCode="General" sourceLinked="1"/>
        <c:majorTickMark val="out"/>
        <c:minorTickMark val="none"/>
        <c:tickLblPos val="nextTo"/>
        <c:crossAx val="82460527"/>
        <c:crosses val="min"/>
        <c:crossBetween val="between"/>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63979848866494E-3"/>
          <c:y val="5.5780476833108411E-2"/>
          <c:w val="0.98362720403022674"/>
          <c:h val="0.92082771030139454"/>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0"/>
              <c:layout>
                <c:manualLayout>
                  <c:x val="0"/>
                  <c:y val="-5.9379217273954114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BE0-4B70-8F15-7F3B0BB5EB7C}"/>
                </c:ext>
              </c:extLst>
            </c:dLbl>
            <c:dLbl>
              <c:idx val="1"/>
              <c:layout>
                <c:manualLayout>
                  <c:x val="0"/>
                  <c:y val="-0.37156995051731895"/>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BE0-4B70-8F15-7F3B0BB5EB7C}"/>
                </c:ext>
              </c:extLst>
            </c:dLbl>
            <c:dLbl>
              <c:idx val="2"/>
              <c:layout>
                <c:manualLayout>
                  <c:x val="0"/>
                  <c:y val="-0.488529014844804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BE0-4B70-8F15-7F3B0BB5EB7C}"/>
                </c:ext>
              </c:extLst>
            </c:dLbl>
            <c:dLbl>
              <c:idx val="3"/>
              <c:layout>
                <c:manualLayout>
                  <c:x val="0"/>
                  <c:y val="-0.488529014844804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BE0-4B70-8F15-7F3B0BB5EB7C}"/>
                </c:ext>
              </c:extLst>
            </c:dLbl>
            <c:dLbl>
              <c:idx val="4"/>
              <c:layout>
                <c:manualLayout>
                  <c:x val="0"/>
                  <c:y val="-0.4183535762483131"/>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BE0-4B70-8F15-7F3B0BB5EB7C}"/>
                </c:ext>
              </c:extLst>
            </c:dLbl>
            <c:dLbl>
              <c:idx val="5"/>
              <c:layout>
                <c:manualLayout>
                  <c:x val="0"/>
                  <c:y val="-0.246063877642825"/>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BE0-4B70-8F15-7F3B0BB5EB7C}"/>
                </c:ext>
              </c:extLst>
            </c:dLbl>
            <c:dLbl>
              <c:idx val="6"/>
              <c:layout>
                <c:manualLayout>
                  <c:x val="0"/>
                  <c:y val="-0.2226720647773279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BE0-4B70-8F15-7F3B0BB5EB7C}"/>
                </c:ext>
              </c:extLst>
            </c:dLbl>
            <c:dLbl>
              <c:idx val="7"/>
              <c:layout>
                <c:manualLayout>
                  <c:x val="0"/>
                  <c:y val="-0.1605937921727395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BE0-4B70-8F15-7F3B0BB5EB7C}"/>
                </c:ext>
              </c:extLst>
            </c:dLbl>
            <c:dLbl>
              <c:idx val="8"/>
              <c:layout>
                <c:manualLayout>
                  <c:x val="0"/>
                  <c:y val="-0.10616284300494827"/>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BE0-4B70-8F15-7F3B0BB5EB7C}"/>
                </c:ext>
              </c:extLst>
            </c:dLbl>
            <c:dLbl>
              <c:idx val="9"/>
              <c:layout>
                <c:manualLayout>
                  <c:x val="0"/>
                  <c:y val="-0.1214574898785425"/>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BE0-4B70-8F15-7F3B0BB5EB7C}"/>
                </c:ext>
              </c:extLst>
            </c:dLbl>
            <c:dLbl>
              <c:idx val="10"/>
              <c:layout>
                <c:manualLayout>
                  <c:x val="0"/>
                  <c:y val="-8.277103013945119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BE0-4B70-8F15-7F3B0BB5EB7C}"/>
                </c:ext>
              </c:extLst>
            </c:dLbl>
            <c:dLbl>
              <c:idx val="11"/>
              <c:layout>
                <c:manualLayout>
                  <c:x val="0"/>
                  <c:y val="-6.657669815564552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BE0-4B70-8F15-7F3B0BB5EB7C}"/>
                </c:ext>
              </c:extLst>
            </c:dLbl>
            <c:dLbl>
              <c:idx val="12"/>
              <c:layout>
                <c:manualLayout>
                  <c:x val="0"/>
                  <c:y val="-6.657669815564552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BE0-4B70-8F15-7F3B0BB5EB7C}"/>
                </c:ext>
              </c:extLst>
            </c:dLbl>
            <c:dLbl>
              <c:idx val="13"/>
              <c:layout>
                <c:manualLayout>
                  <c:x val="0"/>
                  <c:y val="-3.598740440845704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BE0-4B70-8F15-7F3B0BB5EB7C}"/>
                </c:ext>
              </c:extLst>
            </c:dLbl>
            <c:dLbl>
              <c:idx val="14"/>
              <c:layout>
                <c:manualLayout>
                  <c:x val="0"/>
                  <c:y val="-5.9379217273954114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BE0-4B70-8F15-7F3B0BB5EB7C}"/>
                </c:ext>
              </c:extLst>
            </c:dLbl>
            <c:dLbl>
              <c:idx val="15"/>
              <c:layout>
                <c:manualLayout>
                  <c:x val="0"/>
                  <c:y val="-4.318488529014844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BE0-4B70-8F15-7F3B0BB5EB7C}"/>
                </c:ext>
              </c:extLst>
            </c:dLbl>
            <c:dLbl>
              <c:idx val="16"/>
              <c:layout>
                <c:manualLayout>
                  <c:x val="0"/>
                  <c:y val="-6.657669815564552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BE0-4B70-8F15-7F3B0BB5EB7C}"/>
                </c:ext>
              </c:extLst>
            </c:dLbl>
            <c:dLbl>
              <c:idx val="17"/>
              <c:layout>
                <c:manualLayout>
                  <c:x val="0"/>
                  <c:y val="-3.598740440845704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BE0-4B70-8F15-7F3B0BB5EB7C}"/>
                </c:ext>
              </c:extLst>
            </c:dLbl>
            <c:dLbl>
              <c:idx val="18"/>
              <c:layout>
                <c:manualLayout>
                  <c:x val="0"/>
                  <c:y val="-3.598740440845704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BE0-4B70-8F15-7F3B0BB5EB7C}"/>
                </c:ext>
              </c:extLst>
            </c:dLbl>
            <c:dLbl>
              <c:idx val="19"/>
              <c:layout>
                <c:manualLayout>
                  <c:x val="0"/>
                  <c:y val="-4.318488529014844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BE0-4B70-8F15-7F3B0BB5EB7C}"/>
                </c:ext>
              </c:extLst>
            </c:dLbl>
            <c:dLbl>
              <c:idx val="20"/>
              <c:layout>
                <c:manualLayout>
                  <c:x val="0"/>
                  <c:y val="-5.12820512820512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BE0-4B70-8F15-7F3B0BB5EB7C}"/>
                </c:ext>
              </c:extLst>
            </c:dLbl>
            <c:dLbl>
              <c:idx val="21"/>
              <c:layout>
                <c:manualLayout>
                  <c:x val="0"/>
                  <c:y val="-6.657669815564552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BE0-4B70-8F15-7F3B0BB5EB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4</c:v>
                </c:pt>
                <c:pt idx="1">
                  <c:v>44</c:v>
                </c:pt>
                <c:pt idx="2">
                  <c:v>59</c:v>
                </c:pt>
                <c:pt idx="3">
                  <c:v>59</c:v>
                </c:pt>
                <c:pt idx="4">
                  <c:v>50</c:v>
                </c:pt>
                <c:pt idx="5">
                  <c:v>28</c:v>
                </c:pt>
                <c:pt idx="6">
                  <c:v>25</c:v>
                </c:pt>
                <c:pt idx="7">
                  <c:v>17</c:v>
                </c:pt>
                <c:pt idx="8">
                  <c:v>10</c:v>
                </c:pt>
                <c:pt idx="9">
                  <c:v>12</c:v>
                </c:pt>
                <c:pt idx="10">
                  <c:v>7</c:v>
                </c:pt>
                <c:pt idx="11">
                  <c:v>5</c:v>
                </c:pt>
                <c:pt idx="12">
                  <c:v>5</c:v>
                </c:pt>
                <c:pt idx="13">
                  <c:v>1</c:v>
                </c:pt>
                <c:pt idx="14">
                  <c:v>4</c:v>
                </c:pt>
                <c:pt idx="15">
                  <c:v>2</c:v>
                </c:pt>
                <c:pt idx="16">
                  <c:v>5</c:v>
                </c:pt>
                <c:pt idx="17">
                  <c:v>1</c:v>
                </c:pt>
                <c:pt idx="18">
                  <c:v>1</c:v>
                </c:pt>
                <c:pt idx="19">
                  <c:v>2</c:v>
                </c:pt>
                <c:pt idx="20">
                  <c:v>3</c:v>
                </c:pt>
                <c:pt idx="21">
                  <c:v>5</c:v>
                </c:pt>
              </c:numCache>
            </c:numRef>
          </c:val>
          <c:extLst>
            <c:ext xmlns:c16="http://schemas.microsoft.com/office/drawing/2014/chart" uri="{C3380CC4-5D6E-409C-BE32-E72D297353CC}">
              <c16:uniqueId val="{00000016-8BE0-4B70-8F15-7F3B0BB5EB7C}"/>
            </c:ext>
          </c:extLst>
        </c:ser>
        <c:dLbls>
          <c:showLegendKey val="0"/>
          <c:showVal val="0"/>
          <c:showCatName val="0"/>
          <c:showSerName val="0"/>
          <c:showPercent val="0"/>
          <c:showBubbleSize val="0"/>
        </c:dLbls>
        <c:gapWidth val="0"/>
        <c:overlap val="100"/>
        <c:axId val="1809808543"/>
        <c:axId val="1"/>
      </c:barChart>
      <c:catAx>
        <c:axId val="1809808543"/>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59"/>
          <c:min val="0"/>
        </c:scaling>
        <c:delete val="1"/>
        <c:axPos val="l"/>
        <c:numFmt formatCode="General" sourceLinked="1"/>
        <c:majorTickMark val="out"/>
        <c:minorTickMark val="none"/>
        <c:tickLblPos val="nextTo"/>
        <c:crossAx val="1809808543"/>
        <c:crosses val="min"/>
        <c:crossBetween val="between"/>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63979848866494E-3"/>
          <c:y val="5.5780476833108411E-2"/>
          <c:w val="0.98362720403022674"/>
          <c:h val="0.92082771030139454"/>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0"/>
              <c:layout>
                <c:manualLayout>
                  <c:x val="0"/>
                  <c:y val="-4.183535762483130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600-42F4-9B63-7C5BF7238AFD}"/>
                </c:ext>
              </c:extLst>
            </c:dLbl>
            <c:dLbl>
              <c:idx val="4"/>
              <c:layout>
                <c:manualLayout>
                  <c:x val="0"/>
                  <c:y val="-4.183535762483130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00-42F4-9B63-7C5BF7238AFD}"/>
                </c:ext>
              </c:extLst>
            </c:dLbl>
            <c:dLbl>
              <c:idx val="5"/>
              <c:layout>
                <c:manualLayout>
                  <c:x val="0"/>
                  <c:y val="-9.041835357624832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600-42F4-9B63-7C5BF7238AFD}"/>
                </c:ext>
              </c:extLst>
            </c:dLbl>
            <c:dLbl>
              <c:idx val="6"/>
              <c:layout>
                <c:manualLayout>
                  <c:x val="0"/>
                  <c:y val="-0.16014394961763384"/>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600-42F4-9B63-7C5BF7238AFD}"/>
                </c:ext>
              </c:extLst>
            </c:dLbl>
            <c:dLbl>
              <c:idx val="7"/>
              <c:layout>
                <c:manualLayout>
                  <c:x val="0"/>
                  <c:y val="-0.21592442645074225"/>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600-42F4-9B63-7C5BF7238AFD}"/>
                </c:ext>
              </c:extLst>
            </c:dLbl>
            <c:dLbl>
              <c:idx val="8"/>
              <c:layout>
                <c:manualLayout>
                  <c:x val="0"/>
                  <c:y val="-0.3909131803868646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600-42F4-9B63-7C5BF7238AFD}"/>
                </c:ext>
              </c:extLst>
            </c:dLbl>
            <c:dLbl>
              <c:idx val="9"/>
              <c:layout>
                <c:manualLayout>
                  <c:x val="0"/>
                  <c:y val="-0.488529014844804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600-42F4-9B63-7C5BF7238AFD}"/>
                </c:ext>
              </c:extLst>
            </c:dLbl>
            <c:dLbl>
              <c:idx val="10"/>
              <c:layout>
                <c:manualLayout>
                  <c:x val="0"/>
                  <c:y val="-0.36977058029689608"/>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600-42F4-9B63-7C5BF7238AFD}"/>
                </c:ext>
              </c:extLst>
            </c:dLbl>
            <c:dLbl>
              <c:idx val="11"/>
              <c:layout>
                <c:manualLayout>
                  <c:x val="0"/>
                  <c:y val="-0.28609986504723345"/>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600-42F4-9B63-7C5BF7238AFD}"/>
                </c:ext>
              </c:extLst>
            </c:dLbl>
            <c:dLbl>
              <c:idx val="12"/>
              <c:layout>
                <c:manualLayout>
                  <c:x val="0"/>
                  <c:y val="-0.21592442645074225"/>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600-42F4-9B63-7C5BF7238AFD}"/>
                </c:ext>
              </c:extLst>
            </c:dLbl>
            <c:dLbl>
              <c:idx val="13"/>
              <c:layout>
                <c:manualLayout>
                  <c:x val="0"/>
                  <c:y val="-0.1812865497076023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600-42F4-9B63-7C5BF7238AFD}"/>
                </c:ext>
              </c:extLst>
            </c:dLbl>
            <c:dLbl>
              <c:idx val="14"/>
              <c:layout>
                <c:manualLayout>
                  <c:x val="0"/>
                  <c:y val="-0.1255060728744939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600-42F4-9B63-7C5BF7238AFD}"/>
                </c:ext>
              </c:extLst>
            </c:dLbl>
            <c:dLbl>
              <c:idx val="15"/>
              <c:layout>
                <c:manualLayout>
                  <c:x val="0"/>
                  <c:y val="-9.041835357624832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600-42F4-9B63-7C5BF7238AFD}"/>
                </c:ext>
              </c:extLst>
            </c:dLbl>
            <c:dLbl>
              <c:idx val="16"/>
              <c:layout>
                <c:manualLayout>
                  <c:x val="0"/>
                  <c:y val="-4.8582995951417005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600-42F4-9B63-7C5BF7238AFD}"/>
                </c:ext>
              </c:extLst>
            </c:dLbl>
            <c:dLbl>
              <c:idx val="17"/>
              <c:layout>
                <c:manualLayout>
                  <c:x val="0"/>
                  <c:y val="-4.183535762483130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600-42F4-9B63-7C5BF7238AFD}"/>
                </c:ext>
              </c:extLst>
            </c:dLbl>
            <c:dLbl>
              <c:idx val="18"/>
              <c:layout>
                <c:manualLayout>
                  <c:x val="0"/>
                  <c:y val="-4.8582995951417005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600-42F4-9B63-7C5BF7238AFD}"/>
                </c:ext>
              </c:extLst>
            </c:dLbl>
            <c:dLbl>
              <c:idx val="19"/>
              <c:layout>
                <c:manualLayout>
                  <c:x val="0"/>
                  <c:y val="-4.183535762483130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600-42F4-9B63-7C5BF7238AFD}"/>
                </c:ext>
              </c:extLst>
            </c:dLbl>
            <c:dLbl>
              <c:idx val="20"/>
              <c:layout>
                <c:manualLayout>
                  <c:x val="0"/>
                  <c:y val="-3.4637876743139902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600-42F4-9B63-7C5BF7238AFD}"/>
                </c:ext>
              </c:extLst>
            </c:dLbl>
            <c:dLbl>
              <c:idx val="21"/>
              <c:layout>
                <c:manualLayout>
                  <c:x val="0"/>
                  <c:y val="-6.972559604138552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600-42F4-9B63-7C5BF7238AF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2</c:v>
                </c:pt>
                <c:pt idx="1">
                  <c:v>0</c:v>
                </c:pt>
                <c:pt idx="2">
                  <c:v>0</c:v>
                </c:pt>
                <c:pt idx="3">
                  <c:v>0</c:v>
                </c:pt>
                <c:pt idx="4">
                  <c:v>2</c:v>
                </c:pt>
                <c:pt idx="5">
                  <c:v>9</c:v>
                </c:pt>
                <c:pt idx="6">
                  <c:v>19</c:v>
                </c:pt>
                <c:pt idx="7">
                  <c:v>27</c:v>
                </c:pt>
                <c:pt idx="8">
                  <c:v>52</c:v>
                </c:pt>
                <c:pt idx="9">
                  <c:v>66</c:v>
                </c:pt>
                <c:pt idx="10">
                  <c:v>49</c:v>
                </c:pt>
                <c:pt idx="11">
                  <c:v>37</c:v>
                </c:pt>
                <c:pt idx="12">
                  <c:v>27</c:v>
                </c:pt>
                <c:pt idx="13">
                  <c:v>22</c:v>
                </c:pt>
                <c:pt idx="14">
                  <c:v>14</c:v>
                </c:pt>
                <c:pt idx="15">
                  <c:v>9</c:v>
                </c:pt>
                <c:pt idx="16">
                  <c:v>3</c:v>
                </c:pt>
                <c:pt idx="17">
                  <c:v>2</c:v>
                </c:pt>
                <c:pt idx="18">
                  <c:v>3</c:v>
                </c:pt>
                <c:pt idx="19">
                  <c:v>2</c:v>
                </c:pt>
                <c:pt idx="20">
                  <c:v>1</c:v>
                </c:pt>
                <c:pt idx="21">
                  <c:v>6</c:v>
                </c:pt>
              </c:numCache>
            </c:numRef>
          </c:val>
          <c:extLst>
            <c:ext xmlns:c16="http://schemas.microsoft.com/office/drawing/2014/chart" uri="{C3380CC4-5D6E-409C-BE32-E72D297353CC}">
              <c16:uniqueId val="{00000013-D600-42F4-9B63-7C5BF7238AFD}"/>
            </c:ext>
          </c:extLst>
        </c:ser>
        <c:dLbls>
          <c:showLegendKey val="0"/>
          <c:showVal val="0"/>
          <c:showCatName val="0"/>
          <c:showSerName val="0"/>
          <c:showPercent val="0"/>
          <c:showBubbleSize val="0"/>
        </c:dLbls>
        <c:gapWidth val="0"/>
        <c:overlap val="100"/>
        <c:axId val="80834079"/>
        <c:axId val="1"/>
      </c:barChart>
      <c:catAx>
        <c:axId val="80834079"/>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66"/>
          <c:min val="0"/>
        </c:scaling>
        <c:delete val="1"/>
        <c:axPos val="l"/>
        <c:numFmt formatCode="General" sourceLinked="1"/>
        <c:majorTickMark val="out"/>
        <c:minorTickMark val="none"/>
        <c:tickLblPos val="nextTo"/>
        <c:crossAx val="80834079"/>
        <c:crosses val="min"/>
        <c:crossBetween val="between"/>
      </c:valAx>
    </c:plotArea>
    <c:plotVisOnly val="0"/>
    <c:dispBlanksAs val="gap"/>
    <c:showDLblsOverMax val="1"/>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63979848866494E-3"/>
          <c:y val="5.5780476833108411E-2"/>
          <c:w val="0.98362720403022674"/>
          <c:h val="0.92082771030139454"/>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0"/>
              <c:layout>
                <c:manualLayout>
                  <c:x val="0"/>
                  <c:y val="-4.363472784525416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C11-4B22-93AC-EECD6CEC2FE2}"/>
                </c:ext>
              </c:extLst>
            </c:dLbl>
            <c:dLbl>
              <c:idx val="1"/>
              <c:layout>
                <c:manualLayout>
                  <c:x val="0"/>
                  <c:y val="-8.68196131354026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C11-4B22-93AC-EECD6CEC2FE2}"/>
                </c:ext>
              </c:extLst>
            </c:dLbl>
            <c:dLbl>
              <c:idx val="2"/>
              <c:layout>
                <c:manualLayout>
                  <c:x val="0"/>
                  <c:y val="-0.20962663067926227"/>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C11-4B22-93AC-EECD6CEC2FE2}"/>
                </c:ext>
              </c:extLst>
            </c:dLbl>
            <c:dLbl>
              <c:idx val="3"/>
              <c:layout>
                <c:manualLayout>
                  <c:x val="0"/>
                  <c:y val="-0.488529014844804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C11-4B22-93AC-EECD6CEC2FE2}"/>
                </c:ext>
              </c:extLst>
            </c:dLbl>
            <c:dLbl>
              <c:idx val="4"/>
              <c:layout>
                <c:manualLayout>
                  <c:x val="0"/>
                  <c:y val="-0.36527215474583896"/>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C11-4B22-93AC-EECD6CEC2FE2}"/>
                </c:ext>
              </c:extLst>
            </c:dLbl>
            <c:dLbl>
              <c:idx val="5"/>
              <c:layout>
                <c:manualLayout>
                  <c:x val="0"/>
                  <c:y val="-0.30094466936572201"/>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C11-4B22-93AC-EECD6CEC2FE2}"/>
                </c:ext>
              </c:extLst>
            </c:dLbl>
            <c:dLbl>
              <c:idx val="6"/>
              <c:layout>
                <c:manualLayout>
                  <c:x val="0"/>
                  <c:y val="-0.22627080521817364"/>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C11-4B22-93AC-EECD6CEC2FE2}"/>
                </c:ext>
              </c:extLst>
            </c:dLbl>
            <c:dLbl>
              <c:idx val="7"/>
              <c:layout>
                <c:manualLayout>
                  <c:x val="0"/>
                  <c:y val="-0.17768780926675665"/>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C11-4B22-93AC-EECD6CEC2FE2}"/>
                </c:ext>
              </c:extLst>
            </c:dLbl>
            <c:dLbl>
              <c:idx val="8"/>
              <c:layout>
                <c:manualLayout>
                  <c:x val="0"/>
                  <c:y val="-7.602339181286549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C11-4B22-93AC-EECD6CEC2FE2}"/>
                </c:ext>
              </c:extLst>
            </c:dLbl>
            <c:dLbl>
              <c:idx val="9"/>
              <c:layout>
                <c:manualLayout>
                  <c:x val="0"/>
                  <c:y val="-9.7165991902834009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C11-4B22-93AC-EECD6CEC2FE2}"/>
                </c:ext>
              </c:extLst>
            </c:dLbl>
            <c:dLbl>
              <c:idx val="10"/>
              <c:layout>
                <c:manualLayout>
                  <c:x val="0"/>
                  <c:y val="-5.443094916779127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C11-4B22-93AC-EECD6CEC2FE2}"/>
                </c:ext>
              </c:extLst>
            </c:dLbl>
            <c:dLbl>
              <c:idx val="11"/>
              <c:layout>
                <c:manualLayout>
                  <c:x val="0"/>
                  <c:y val="-4.363472784525416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C11-4B22-93AC-EECD6CEC2FE2}"/>
                </c:ext>
              </c:extLst>
            </c:dLbl>
            <c:dLbl>
              <c:idx val="12"/>
              <c:layout>
                <c:manualLayout>
                  <c:x val="0"/>
                  <c:y val="-4.9032838506522715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C11-4B22-93AC-EECD6CEC2FE2}"/>
                </c:ext>
              </c:extLst>
            </c:dLbl>
            <c:dLbl>
              <c:idx val="13"/>
              <c:layout>
                <c:manualLayout>
                  <c:x val="0"/>
                  <c:y val="-3.3288349077822764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C11-4B22-93AC-EECD6CEC2FE2}"/>
                </c:ext>
              </c:extLst>
            </c:dLbl>
            <c:dLbl>
              <c:idx val="17"/>
              <c:layout>
                <c:manualLayout>
                  <c:x val="0"/>
                  <c:y val="-3.3288349077822764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C11-4B22-93AC-EECD6CEC2F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3</c:v>
                </c:pt>
                <c:pt idx="1">
                  <c:v>11</c:v>
                </c:pt>
                <c:pt idx="2">
                  <c:v>34</c:v>
                </c:pt>
                <c:pt idx="3">
                  <c:v>86</c:v>
                </c:pt>
                <c:pt idx="4">
                  <c:v>63</c:v>
                </c:pt>
                <c:pt idx="5">
                  <c:v>51</c:v>
                </c:pt>
                <c:pt idx="6">
                  <c:v>37</c:v>
                </c:pt>
                <c:pt idx="7">
                  <c:v>28</c:v>
                </c:pt>
                <c:pt idx="8">
                  <c:v>9</c:v>
                </c:pt>
                <c:pt idx="9">
                  <c:v>13</c:v>
                </c:pt>
                <c:pt idx="10">
                  <c:v>5</c:v>
                </c:pt>
                <c:pt idx="11">
                  <c:v>3</c:v>
                </c:pt>
                <c:pt idx="12">
                  <c:v>4</c:v>
                </c:pt>
                <c:pt idx="13">
                  <c:v>1</c:v>
                </c:pt>
                <c:pt idx="14">
                  <c:v>0</c:v>
                </c:pt>
                <c:pt idx="15">
                  <c:v>0</c:v>
                </c:pt>
                <c:pt idx="16">
                  <c:v>0</c:v>
                </c:pt>
                <c:pt idx="17">
                  <c:v>1</c:v>
                </c:pt>
                <c:pt idx="18">
                  <c:v>0</c:v>
                </c:pt>
                <c:pt idx="19">
                  <c:v>0</c:v>
                </c:pt>
                <c:pt idx="20">
                  <c:v>0</c:v>
                </c:pt>
                <c:pt idx="21">
                  <c:v>0</c:v>
                </c:pt>
              </c:numCache>
            </c:numRef>
          </c:val>
          <c:extLst>
            <c:ext xmlns:c16="http://schemas.microsoft.com/office/drawing/2014/chart" uri="{C3380CC4-5D6E-409C-BE32-E72D297353CC}">
              <c16:uniqueId val="{0000000F-9C11-4B22-93AC-EECD6CEC2FE2}"/>
            </c:ext>
          </c:extLst>
        </c:ser>
        <c:dLbls>
          <c:showLegendKey val="0"/>
          <c:showVal val="0"/>
          <c:showCatName val="0"/>
          <c:showSerName val="0"/>
          <c:showPercent val="0"/>
          <c:showBubbleSize val="0"/>
        </c:dLbls>
        <c:gapWidth val="0"/>
        <c:overlap val="100"/>
        <c:axId val="372217983"/>
        <c:axId val="1"/>
      </c:barChart>
      <c:catAx>
        <c:axId val="372217983"/>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86"/>
          <c:min val="0"/>
        </c:scaling>
        <c:delete val="1"/>
        <c:axPos val="l"/>
        <c:numFmt formatCode="General" sourceLinked="1"/>
        <c:majorTickMark val="out"/>
        <c:minorTickMark val="none"/>
        <c:tickLblPos val="nextTo"/>
        <c:crossAx val="372217983"/>
        <c:crosses val="min"/>
        <c:crossBetween val="between"/>
      </c:valAx>
    </c:plotArea>
    <c:plotVisOnly val="0"/>
    <c:dispBlanksAs val="gap"/>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63979848866494E-3"/>
          <c:y val="5.5780476833108411E-2"/>
          <c:w val="0.98362720403022674"/>
          <c:h val="0.92082771030139454"/>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0"/>
              <c:layout>
                <c:manualLayout>
                  <c:x val="0"/>
                  <c:y val="-0.187584345479082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519-4F12-9C0A-8CF72088C2EF}"/>
                </c:ext>
              </c:extLst>
            </c:dLbl>
            <c:dLbl>
              <c:idx val="1"/>
              <c:layout>
                <c:manualLayout>
                  <c:x val="0"/>
                  <c:y val="-0.17813765182186234"/>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519-4F12-9C0A-8CF72088C2EF}"/>
                </c:ext>
              </c:extLst>
            </c:dLbl>
            <c:dLbl>
              <c:idx val="2"/>
              <c:layout>
                <c:manualLayout>
                  <c:x val="0"/>
                  <c:y val="-0.19613135402609086"/>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519-4F12-9C0A-8CF72088C2EF}"/>
                </c:ext>
              </c:extLst>
            </c:dLbl>
            <c:dLbl>
              <c:idx val="3"/>
              <c:layout>
                <c:manualLayout>
                  <c:x val="0"/>
                  <c:y val="-0.29374718848403059"/>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519-4F12-9C0A-8CF72088C2EF}"/>
                </c:ext>
              </c:extLst>
            </c:dLbl>
            <c:dLbl>
              <c:idx val="4"/>
              <c:layout>
                <c:manualLayout>
                  <c:x val="0"/>
                  <c:y val="-0.27575348627980206"/>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519-4F12-9C0A-8CF72088C2EF}"/>
                </c:ext>
              </c:extLst>
            </c:dLbl>
            <c:dLbl>
              <c:idx val="5"/>
              <c:layout>
                <c:manualLayout>
                  <c:x val="0"/>
                  <c:y val="-0.40890688259109309"/>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519-4F12-9C0A-8CF72088C2EF}"/>
                </c:ext>
              </c:extLst>
            </c:dLbl>
            <c:dLbl>
              <c:idx val="6"/>
              <c:layout>
                <c:manualLayout>
                  <c:x val="0"/>
                  <c:y val="-0.488529014844804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519-4F12-9C0A-8CF72088C2EF}"/>
                </c:ext>
              </c:extLst>
            </c:dLbl>
            <c:dLbl>
              <c:idx val="7"/>
              <c:layout>
                <c:manualLayout>
                  <c:x val="0"/>
                  <c:y val="-0.44399460188933876"/>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519-4F12-9C0A-8CF72088C2EF}"/>
                </c:ext>
              </c:extLst>
            </c:dLbl>
            <c:dLbl>
              <c:idx val="8"/>
              <c:layout>
                <c:manualLayout>
                  <c:x val="0"/>
                  <c:y val="-0.39946018893387314"/>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519-4F12-9C0A-8CF72088C2EF}"/>
                </c:ext>
              </c:extLst>
            </c:dLbl>
            <c:dLbl>
              <c:idx val="9"/>
              <c:layout>
                <c:manualLayout>
                  <c:x val="0"/>
                  <c:y val="-0.2046783625730994"/>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519-4F12-9C0A-8CF72088C2EF}"/>
                </c:ext>
              </c:extLst>
            </c:dLbl>
            <c:dLbl>
              <c:idx val="10"/>
              <c:layout>
                <c:manualLayout>
                  <c:x val="0"/>
                  <c:y val="-9.8965362123256864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519-4F12-9C0A-8CF72088C2EF}"/>
                </c:ext>
              </c:extLst>
            </c:dLbl>
            <c:dLbl>
              <c:idx val="11"/>
              <c:layout>
                <c:manualLayout>
                  <c:x val="0"/>
                  <c:y val="-8.996851102114260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519-4F12-9C0A-8CF72088C2EF}"/>
                </c:ext>
              </c:extLst>
            </c:dLbl>
            <c:dLbl>
              <c:idx val="12"/>
              <c:layout>
                <c:manualLayout>
                  <c:x val="0"/>
                  <c:y val="-8.996851102114260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519-4F12-9C0A-8CF72088C2EF}"/>
                </c:ext>
              </c:extLst>
            </c:dLbl>
            <c:dLbl>
              <c:idx val="13"/>
              <c:layout>
                <c:manualLayout>
                  <c:x val="0"/>
                  <c:y val="-6.297795771479981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519-4F12-9C0A-8CF72088C2EF}"/>
                </c:ext>
              </c:extLst>
            </c:dLbl>
            <c:dLbl>
              <c:idx val="14"/>
              <c:layout>
                <c:manualLayout>
                  <c:x val="0"/>
                  <c:y val="-5.443094916779127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519-4F12-9C0A-8CF72088C2EF}"/>
                </c:ext>
              </c:extLst>
            </c:dLbl>
            <c:dLbl>
              <c:idx val="15"/>
              <c:layout>
                <c:manualLayout>
                  <c:x val="0"/>
                  <c:y val="-4.5883940620782729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519-4F12-9C0A-8CF72088C2EF}"/>
                </c:ext>
              </c:extLst>
            </c:dLbl>
            <c:dLbl>
              <c:idx val="16"/>
              <c:layout>
                <c:manualLayout>
                  <c:x val="0"/>
                  <c:y val="-3.643724696356275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519-4F12-9C0A-8CF72088C2EF}"/>
                </c:ext>
              </c:extLst>
            </c:dLbl>
            <c:dLbl>
              <c:idx val="18"/>
              <c:layout>
                <c:manualLayout>
                  <c:x val="0"/>
                  <c:y val="-3.643724696356275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519-4F12-9C0A-8CF72088C2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18</c:v>
                </c:pt>
                <c:pt idx="1">
                  <c:v>17</c:v>
                </c:pt>
                <c:pt idx="2">
                  <c:v>19</c:v>
                </c:pt>
                <c:pt idx="3">
                  <c:v>30</c:v>
                </c:pt>
                <c:pt idx="4">
                  <c:v>28</c:v>
                </c:pt>
                <c:pt idx="5">
                  <c:v>43</c:v>
                </c:pt>
                <c:pt idx="6">
                  <c:v>52</c:v>
                </c:pt>
                <c:pt idx="7">
                  <c:v>47</c:v>
                </c:pt>
                <c:pt idx="8">
                  <c:v>42</c:v>
                </c:pt>
                <c:pt idx="9">
                  <c:v>20</c:v>
                </c:pt>
                <c:pt idx="10">
                  <c:v>8</c:v>
                </c:pt>
                <c:pt idx="11">
                  <c:v>7</c:v>
                </c:pt>
                <c:pt idx="12">
                  <c:v>7</c:v>
                </c:pt>
                <c:pt idx="13">
                  <c:v>4</c:v>
                </c:pt>
                <c:pt idx="14">
                  <c:v>3</c:v>
                </c:pt>
                <c:pt idx="15">
                  <c:v>2</c:v>
                </c:pt>
                <c:pt idx="16">
                  <c:v>1</c:v>
                </c:pt>
                <c:pt idx="17">
                  <c:v>0</c:v>
                </c:pt>
                <c:pt idx="18">
                  <c:v>1</c:v>
                </c:pt>
                <c:pt idx="19">
                  <c:v>0</c:v>
                </c:pt>
                <c:pt idx="20">
                  <c:v>0</c:v>
                </c:pt>
                <c:pt idx="21">
                  <c:v>0</c:v>
                </c:pt>
              </c:numCache>
            </c:numRef>
          </c:val>
          <c:extLst>
            <c:ext xmlns:c16="http://schemas.microsoft.com/office/drawing/2014/chart" uri="{C3380CC4-5D6E-409C-BE32-E72D297353CC}">
              <c16:uniqueId val="{00000012-5519-4F12-9C0A-8CF72088C2EF}"/>
            </c:ext>
          </c:extLst>
        </c:ser>
        <c:dLbls>
          <c:showLegendKey val="0"/>
          <c:showVal val="0"/>
          <c:showCatName val="0"/>
          <c:showSerName val="0"/>
          <c:showPercent val="0"/>
          <c:showBubbleSize val="0"/>
        </c:dLbls>
        <c:gapWidth val="0"/>
        <c:overlap val="100"/>
        <c:axId val="201982223"/>
        <c:axId val="1"/>
      </c:barChart>
      <c:catAx>
        <c:axId val="201982223"/>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52"/>
          <c:min val="0"/>
        </c:scaling>
        <c:delete val="1"/>
        <c:axPos val="l"/>
        <c:numFmt formatCode="General" sourceLinked="1"/>
        <c:majorTickMark val="out"/>
        <c:minorTickMark val="none"/>
        <c:tickLblPos val="nextTo"/>
        <c:crossAx val="201982223"/>
        <c:crosses val="min"/>
        <c:crossBetween val="between"/>
      </c:valAx>
    </c:plotArea>
    <c:plotVisOnly val="0"/>
    <c:dispBlanksAs val="gap"/>
    <c:showDLblsOverMax val="1"/>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178097551859459E-3"/>
          <c:y val="2.2998673153471916E-2"/>
          <c:w val="0.98056438048962813"/>
          <c:h val="0.95400265369305615"/>
        </c:manualLayout>
      </c:layout>
      <c:barChart>
        <c:barDir val="col"/>
        <c:grouping val="stacked"/>
        <c:varyColors val="0"/>
        <c:ser>
          <c:idx val="0"/>
          <c:order val="0"/>
          <c:spPr>
            <a:noFill/>
            <a:ln>
              <a:noFill/>
            </a:ln>
          </c:spPr>
          <c:invertIfNegative val="0"/>
          <c:dPt>
            <c:idx val="0"/>
            <c:invertIfNegative val="0"/>
            <c:bubble3D val="0"/>
            <c:spPr>
              <a:solidFill>
                <a:schemeClr val="folHlink"/>
              </a:solidFill>
              <a:ln w="9525" algn="ctr">
                <a:solidFill>
                  <a:schemeClr val="bg1"/>
                </a:solidFill>
                <a:prstDash val="solid"/>
              </a:ln>
            </c:spPr>
            <c:extLst>
              <c:ext xmlns:c16="http://schemas.microsoft.com/office/drawing/2014/chart" uri="{C3380CC4-5D6E-409C-BE32-E72D297353CC}">
                <c16:uniqueId val="{00000000-40CE-4CCB-88AB-7D05FB811800}"/>
              </c:ext>
            </c:extLst>
          </c:dPt>
          <c:dPt>
            <c:idx val="3"/>
            <c:invertIfNegative val="0"/>
            <c:bubble3D val="0"/>
            <c:spPr>
              <a:solidFill>
                <a:schemeClr val="folHlink"/>
              </a:solidFill>
              <a:ln w="9525" algn="ctr">
                <a:solidFill>
                  <a:schemeClr val="bg1"/>
                </a:solidFill>
                <a:prstDash val="solid"/>
              </a:ln>
            </c:spPr>
            <c:extLst>
              <c:ext xmlns:c16="http://schemas.microsoft.com/office/drawing/2014/chart" uri="{C3380CC4-5D6E-409C-BE32-E72D297353CC}">
                <c16:uniqueId val="{00000001-40CE-4CCB-88AB-7D05FB811800}"/>
              </c:ext>
            </c:extLst>
          </c:dPt>
          <c:val>
            <c:numRef>
              <c:f>Sheet1!$A$1:$D$1</c:f>
              <c:numCache>
                <c:formatCode>General</c:formatCode>
                <c:ptCount val="4"/>
                <c:pt idx="0">
                  <c:v>68</c:v>
                </c:pt>
                <c:pt idx="1">
                  <c:v>68</c:v>
                </c:pt>
                <c:pt idx="2">
                  <c:v>48</c:v>
                </c:pt>
                <c:pt idx="3">
                  <c:v>48</c:v>
                </c:pt>
              </c:numCache>
            </c:numRef>
          </c:val>
          <c:extLst>
            <c:ext xmlns:c16="http://schemas.microsoft.com/office/drawing/2014/chart" uri="{C3380CC4-5D6E-409C-BE32-E72D297353CC}">
              <c16:uniqueId val="{00000002-40CE-4CCB-88AB-7D05FB811800}"/>
            </c:ext>
          </c:extLst>
        </c:ser>
        <c:ser>
          <c:idx val="1"/>
          <c:order val="1"/>
          <c:spPr>
            <a:solidFill>
              <a:schemeClr val="accent2"/>
            </a:solidFill>
            <a:ln w="9525" algn="ctr">
              <a:solidFill>
                <a:schemeClr val="bg1"/>
              </a:solidFill>
              <a:prstDash val="solid"/>
            </a:ln>
          </c:spPr>
          <c:invertIfNegative val="0"/>
          <c:val>
            <c:numRef>
              <c:f>Sheet1!$A$2:$D$2</c:f>
              <c:numCache>
                <c:formatCode>General</c:formatCode>
                <c:ptCount val="4"/>
                <c:pt idx="1">
                  <c:v>10</c:v>
                </c:pt>
                <c:pt idx="2">
                  <c:v>30</c:v>
                </c:pt>
              </c:numCache>
            </c:numRef>
          </c:val>
          <c:extLst>
            <c:ext xmlns:c16="http://schemas.microsoft.com/office/drawing/2014/chart" uri="{C3380CC4-5D6E-409C-BE32-E72D297353CC}">
              <c16:uniqueId val="{00000003-40CE-4CCB-88AB-7D05FB811800}"/>
            </c:ext>
          </c:extLst>
        </c:ser>
        <c:dLbls>
          <c:showLegendKey val="0"/>
          <c:showVal val="0"/>
          <c:showCatName val="0"/>
          <c:showSerName val="0"/>
          <c:showPercent val="0"/>
          <c:showBubbleSize val="0"/>
        </c:dLbls>
        <c:gapWidth val="80"/>
        <c:overlap val="100"/>
        <c:axId val="163047471"/>
        <c:axId val="1"/>
      </c:barChart>
      <c:catAx>
        <c:axId val="163047471"/>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78"/>
          <c:min val="0"/>
        </c:scaling>
        <c:delete val="1"/>
        <c:axPos val="l"/>
        <c:numFmt formatCode="General" sourceLinked="1"/>
        <c:majorTickMark val="out"/>
        <c:minorTickMark val="none"/>
        <c:tickLblPos val="nextTo"/>
        <c:crossAx val="163047471"/>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90276282741291E-3"/>
          <c:y val="3.9543726235741442E-2"/>
          <c:w val="0.98134194474345171"/>
          <c:h val="0.92091254752851714"/>
        </c:manualLayout>
      </c:layout>
      <c:barChart>
        <c:barDir val="col"/>
        <c:grouping val="stacked"/>
        <c:varyColors val="0"/>
        <c:ser>
          <c:idx val="0"/>
          <c:order val="0"/>
          <c:spPr>
            <a:solidFill>
              <a:srgbClr val="DBDBDB"/>
            </a:solidFill>
            <a:ln w="9525" algn="ctr">
              <a:solidFill>
                <a:schemeClr val="bg1"/>
              </a:solidFill>
              <a:prstDash val="solid"/>
            </a:ln>
          </c:spPr>
          <c:invertIfNegative val="0"/>
          <c:val>
            <c:numRef>
              <c:f>Sheet1!$A$1:$F$1</c:f>
              <c:numCache>
                <c:formatCode>General</c:formatCode>
                <c:ptCount val="6"/>
                <c:pt idx="0">
                  <c:v>39</c:v>
                </c:pt>
                <c:pt idx="1">
                  <c:v>68</c:v>
                </c:pt>
                <c:pt idx="2">
                  <c:v>98</c:v>
                </c:pt>
                <c:pt idx="3">
                  <c:v>93</c:v>
                </c:pt>
                <c:pt idx="4">
                  <c:v>142</c:v>
                </c:pt>
                <c:pt idx="5">
                  <c:v>208</c:v>
                </c:pt>
              </c:numCache>
            </c:numRef>
          </c:val>
          <c:extLst>
            <c:ext xmlns:c16="http://schemas.microsoft.com/office/drawing/2014/chart" uri="{C3380CC4-5D6E-409C-BE32-E72D297353CC}">
              <c16:uniqueId val="{00000000-CB22-437E-89D8-976F48A0737F}"/>
            </c:ext>
          </c:extLst>
        </c:ser>
        <c:dLbls>
          <c:showLegendKey val="0"/>
          <c:showVal val="0"/>
          <c:showCatName val="0"/>
          <c:showSerName val="0"/>
          <c:showPercent val="0"/>
          <c:showBubbleSize val="0"/>
        </c:dLbls>
        <c:gapWidth val="80"/>
        <c:overlap val="100"/>
        <c:axId val="372239199"/>
        <c:axId val="1"/>
      </c:barChart>
      <c:catAx>
        <c:axId val="372239199"/>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208"/>
          <c:min val="0"/>
        </c:scaling>
        <c:delete val="1"/>
        <c:axPos val="l"/>
        <c:numFmt formatCode="General" sourceLinked="1"/>
        <c:majorTickMark val="out"/>
        <c:minorTickMark val="none"/>
        <c:tickLblPos val="nextTo"/>
        <c:crossAx val="372239199"/>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90276282741291E-3"/>
          <c:y val="3.9543726235741442E-2"/>
          <c:w val="0.98134194474345171"/>
          <c:h val="0.92091254752851714"/>
        </c:manualLayout>
      </c:layout>
      <c:barChart>
        <c:barDir val="col"/>
        <c:grouping val="stacked"/>
        <c:varyColors val="0"/>
        <c:ser>
          <c:idx val="0"/>
          <c:order val="0"/>
          <c:spPr>
            <a:solidFill>
              <a:srgbClr val="DBDBDB"/>
            </a:solidFill>
            <a:ln w="9525" algn="ctr">
              <a:solidFill>
                <a:schemeClr val="bg1"/>
              </a:solidFill>
              <a:prstDash val="solid"/>
            </a:ln>
          </c:spPr>
          <c:invertIfNegative val="0"/>
          <c:val>
            <c:numRef>
              <c:f>Sheet1!$A$1:$F$1</c:f>
              <c:numCache>
                <c:formatCode>General</c:formatCode>
                <c:ptCount val="6"/>
                <c:pt idx="0">
                  <c:v>19</c:v>
                </c:pt>
                <c:pt idx="1">
                  <c:v>48</c:v>
                </c:pt>
                <c:pt idx="2">
                  <c:v>78</c:v>
                </c:pt>
                <c:pt idx="3">
                  <c:v>73</c:v>
                </c:pt>
                <c:pt idx="4">
                  <c:v>122</c:v>
                </c:pt>
                <c:pt idx="5">
                  <c:v>188</c:v>
                </c:pt>
              </c:numCache>
            </c:numRef>
          </c:val>
          <c:extLst>
            <c:ext xmlns:c16="http://schemas.microsoft.com/office/drawing/2014/chart" uri="{C3380CC4-5D6E-409C-BE32-E72D297353CC}">
              <c16:uniqueId val="{00000000-4FB5-4F8E-A8D2-3672E1DCFEDB}"/>
            </c:ext>
          </c:extLst>
        </c:ser>
        <c:dLbls>
          <c:showLegendKey val="0"/>
          <c:showVal val="0"/>
          <c:showCatName val="0"/>
          <c:showSerName val="0"/>
          <c:showPercent val="0"/>
          <c:showBubbleSize val="0"/>
        </c:dLbls>
        <c:gapWidth val="80"/>
        <c:overlap val="100"/>
        <c:axId val="192427007"/>
        <c:axId val="1"/>
      </c:barChart>
      <c:catAx>
        <c:axId val="192427007"/>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188"/>
          <c:min val="0"/>
        </c:scaling>
        <c:delete val="1"/>
        <c:axPos val="l"/>
        <c:numFmt formatCode="General" sourceLinked="1"/>
        <c:majorTickMark val="out"/>
        <c:minorTickMark val="none"/>
        <c:tickLblPos val="nextTo"/>
        <c:crossAx val="192427007"/>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90276282741291E-3"/>
          <c:y val="3.9543726235741442E-2"/>
          <c:w val="0.98134194474345171"/>
          <c:h val="0.92091254752851714"/>
        </c:manualLayout>
      </c:layout>
      <c:barChart>
        <c:barDir val="col"/>
        <c:grouping val="stacked"/>
        <c:varyColors val="0"/>
        <c:ser>
          <c:idx val="0"/>
          <c:order val="0"/>
          <c:spPr>
            <a:solidFill>
              <a:srgbClr val="DBDBDB"/>
            </a:solidFill>
            <a:ln w="9525" algn="ctr">
              <a:solidFill>
                <a:schemeClr val="bg1"/>
              </a:solidFill>
              <a:prstDash val="solid"/>
            </a:ln>
          </c:spPr>
          <c:invertIfNegative val="0"/>
          <c:val>
            <c:numRef>
              <c:f>Sheet1!$A$1:$F$1</c:f>
              <c:numCache>
                <c:formatCode>General</c:formatCode>
                <c:ptCount val="6"/>
                <c:pt idx="0">
                  <c:v>4.5999999999999996</c:v>
                </c:pt>
                <c:pt idx="1">
                  <c:v>5</c:v>
                </c:pt>
                <c:pt idx="2">
                  <c:v>5.5</c:v>
                </c:pt>
                <c:pt idx="3">
                  <c:v>6.6000000000000005</c:v>
                </c:pt>
                <c:pt idx="4">
                  <c:v>9.8000000000000007</c:v>
                </c:pt>
                <c:pt idx="5">
                  <c:v>10.8</c:v>
                </c:pt>
              </c:numCache>
            </c:numRef>
          </c:val>
          <c:extLst>
            <c:ext xmlns:c16="http://schemas.microsoft.com/office/drawing/2014/chart" uri="{C3380CC4-5D6E-409C-BE32-E72D297353CC}">
              <c16:uniqueId val="{00000000-5198-4FEE-ABB0-30B7ED11E5A1}"/>
            </c:ext>
          </c:extLst>
        </c:ser>
        <c:dLbls>
          <c:showLegendKey val="0"/>
          <c:showVal val="0"/>
          <c:showCatName val="0"/>
          <c:showSerName val="0"/>
          <c:showPercent val="0"/>
          <c:showBubbleSize val="0"/>
        </c:dLbls>
        <c:gapWidth val="80"/>
        <c:overlap val="100"/>
        <c:axId val="1342404511"/>
        <c:axId val="1"/>
      </c:barChart>
      <c:catAx>
        <c:axId val="1342404511"/>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10.8"/>
          <c:min val="0"/>
        </c:scaling>
        <c:delete val="1"/>
        <c:axPos val="l"/>
        <c:numFmt formatCode="General" sourceLinked="1"/>
        <c:majorTickMark val="out"/>
        <c:minorTickMark val="none"/>
        <c:tickLblPos val="nextTo"/>
        <c:crossAx val="1342404511"/>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25637181409293E-2"/>
          <c:y val="2.9731275014293884E-2"/>
          <c:w val="0.90254872563718136"/>
          <c:h val="0.87764436821040592"/>
        </c:manualLayout>
      </c:layout>
      <c:scatterChart>
        <c:scatterStyle val="lineMarker"/>
        <c:varyColors val="0"/>
        <c:ser>
          <c:idx val="0"/>
          <c:order val="0"/>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0.5812499999999996</c:v>
                </c:pt>
                <c:pt idx="1">
                  <c:v>0.5812499999999996</c:v>
                </c:pt>
                <c:pt idx="2">
                  <c:v>0.5812499999999996</c:v>
                </c:pt>
                <c:pt idx="3">
                  <c:v>0.5812499999999996</c:v>
                </c:pt>
                <c:pt idx="4">
                  <c:v>0.5812499999999996</c:v>
                </c:pt>
                <c:pt idx="5">
                  <c:v>0.5812499999999996</c:v>
                </c:pt>
                <c:pt idx="6">
                  <c:v>0.5812499999999996</c:v>
                </c:pt>
                <c:pt idx="7">
                  <c:v>0.5812499999999996</c:v>
                </c:pt>
                <c:pt idx="8">
                  <c:v>0.5812499999999996</c:v>
                </c:pt>
                <c:pt idx="9">
                  <c:v>0.5812499999999996</c:v>
                </c:pt>
                <c:pt idx="10">
                  <c:v>0.5812499999999996</c:v>
                </c:pt>
                <c:pt idx="11">
                  <c:v>0.5812499999999996</c:v>
                </c:pt>
                <c:pt idx="12">
                  <c:v>0.5812499999999996</c:v>
                </c:pt>
                <c:pt idx="13">
                  <c:v>0.5812499999999996</c:v>
                </c:pt>
                <c:pt idx="14">
                  <c:v>0.5812499999999996</c:v>
                </c:pt>
                <c:pt idx="15">
                  <c:v>0.5812499999999996</c:v>
                </c:pt>
                <c:pt idx="16">
                  <c:v>0.5812499999999996</c:v>
                </c:pt>
                <c:pt idx="17">
                  <c:v>0.5812499999999996</c:v>
                </c:pt>
                <c:pt idx="18">
                  <c:v>0.5812499999999996</c:v>
                </c:pt>
                <c:pt idx="19">
                  <c:v>0.5812499999999996</c:v>
                </c:pt>
                <c:pt idx="20">
                  <c:v>0.5812499999999996</c:v>
                </c:pt>
                <c:pt idx="21">
                  <c:v>0.5812499999999996</c:v>
                </c:pt>
                <c:pt idx="22">
                  <c:v>0.5812499999999996</c:v>
                </c:pt>
                <c:pt idx="23">
                  <c:v>0.5812499999999996</c:v>
                </c:pt>
                <c:pt idx="24">
                  <c:v>0.5812499999999996</c:v>
                </c:pt>
                <c:pt idx="25">
                  <c:v>0.5812499999999996</c:v>
                </c:pt>
                <c:pt idx="26">
                  <c:v>0.5812499999999996</c:v>
                </c:pt>
                <c:pt idx="27">
                  <c:v>0.5812499999999996</c:v>
                </c:pt>
                <c:pt idx="28">
                  <c:v>0.5812499999999996</c:v>
                </c:pt>
                <c:pt idx="29">
                  <c:v>0.5812499999999996</c:v>
                </c:pt>
                <c:pt idx="30">
                  <c:v>0.5812499999999996</c:v>
                </c:pt>
                <c:pt idx="31">
                  <c:v>0.5812499999999996</c:v>
                </c:pt>
                <c:pt idx="32">
                  <c:v>0.5812499999999996</c:v>
                </c:pt>
                <c:pt idx="33">
                  <c:v>0.5812499999999996</c:v>
                </c:pt>
                <c:pt idx="34">
                  <c:v>0.5812499999999996</c:v>
                </c:pt>
                <c:pt idx="35">
                  <c:v>0.5812499999999996</c:v>
                </c:pt>
                <c:pt idx="36">
                  <c:v>0.5812499999999996</c:v>
                </c:pt>
                <c:pt idx="37">
                  <c:v>0.5812499999999996</c:v>
                </c:pt>
                <c:pt idx="38">
                  <c:v>0.5812499999999996</c:v>
                </c:pt>
                <c:pt idx="39">
                  <c:v>0.5812499999999996</c:v>
                </c:pt>
                <c:pt idx="40">
                  <c:v>0.5812499999999996</c:v>
                </c:pt>
                <c:pt idx="41">
                  <c:v>0.5812499999999996</c:v>
                </c:pt>
                <c:pt idx="42">
                  <c:v>0.5812499999999996</c:v>
                </c:pt>
                <c:pt idx="43">
                  <c:v>0.5812499999999996</c:v>
                </c:pt>
                <c:pt idx="44">
                  <c:v>0.5812499999999996</c:v>
                </c:pt>
                <c:pt idx="45">
                  <c:v>0.5812499999999996</c:v>
                </c:pt>
                <c:pt idx="46">
                  <c:v>0.5812499999999996</c:v>
                </c:pt>
                <c:pt idx="47">
                  <c:v>0.5812499999999996</c:v>
                </c:pt>
                <c:pt idx="48">
                  <c:v>0.5812499999999996</c:v>
                </c:pt>
                <c:pt idx="49">
                  <c:v>0.5812499999999996</c:v>
                </c:pt>
                <c:pt idx="50">
                  <c:v>0.5812499999999996</c:v>
                </c:pt>
                <c:pt idx="51">
                  <c:v>0.5812499999999996</c:v>
                </c:pt>
                <c:pt idx="52">
                  <c:v>0.5812499999999996</c:v>
                </c:pt>
                <c:pt idx="53">
                  <c:v>0.5812499999999996</c:v>
                </c:pt>
                <c:pt idx="54">
                  <c:v>0.5812499999999996</c:v>
                </c:pt>
                <c:pt idx="55">
                  <c:v>0.5812499999999996</c:v>
                </c:pt>
                <c:pt idx="56">
                  <c:v>0.5812499999999996</c:v>
                </c:pt>
                <c:pt idx="57">
                  <c:v>0.5812499999999996</c:v>
                </c:pt>
                <c:pt idx="58">
                  <c:v>0.5812499999999996</c:v>
                </c:pt>
                <c:pt idx="59">
                  <c:v>0.5812499999999996</c:v>
                </c:pt>
                <c:pt idx="60">
                  <c:v>0.5812499999999996</c:v>
                </c:pt>
                <c:pt idx="61">
                  <c:v>0.5812499999999996</c:v>
                </c:pt>
                <c:pt idx="62">
                  <c:v>0.5812499999999996</c:v>
                </c:pt>
                <c:pt idx="63">
                  <c:v>0.5812499999999996</c:v>
                </c:pt>
                <c:pt idx="64">
                  <c:v>0.5812499999999996</c:v>
                </c:pt>
                <c:pt idx="65">
                  <c:v>0.5812499999999996</c:v>
                </c:pt>
                <c:pt idx="66">
                  <c:v>0.5812499999999996</c:v>
                </c:pt>
                <c:pt idx="67">
                  <c:v>0.5812499999999996</c:v>
                </c:pt>
                <c:pt idx="68">
                  <c:v>0.5812499999999996</c:v>
                </c:pt>
                <c:pt idx="69">
                  <c:v>0.5812499999999996</c:v>
                </c:pt>
                <c:pt idx="70">
                  <c:v>0.5812499999999996</c:v>
                </c:pt>
                <c:pt idx="71">
                  <c:v>0.5812499999999996</c:v>
                </c:pt>
                <c:pt idx="72">
                  <c:v>0.5812499999999996</c:v>
                </c:pt>
                <c:pt idx="73">
                  <c:v>0.5812499999999996</c:v>
                </c:pt>
                <c:pt idx="74">
                  <c:v>0.5812499999999996</c:v>
                </c:pt>
                <c:pt idx="75">
                  <c:v>0.5812499999999996</c:v>
                </c:pt>
                <c:pt idx="76">
                  <c:v>0.5812499999999996</c:v>
                </c:pt>
                <c:pt idx="77">
                  <c:v>0.5812499999999996</c:v>
                </c:pt>
                <c:pt idx="78">
                  <c:v>0.5812499999999996</c:v>
                </c:pt>
                <c:pt idx="79">
                  <c:v>0.5812499999999996</c:v>
                </c:pt>
                <c:pt idx="80">
                  <c:v>0.5812499999999996</c:v>
                </c:pt>
                <c:pt idx="81">
                  <c:v>0.5812499999999996</c:v>
                </c:pt>
                <c:pt idx="82">
                  <c:v>0.5812499999999996</c:v>
                </c:pt>
                <c:pt idx="83">
                  <c:v>0.5812499999999996</c:v>
                </c:pt>
                <c:pt idx="84">
                  <c:v>0.5812499999999996</c:v>
                </c:pt>
                <c:pt idx="85">
                  <c:v>0.5812499999999996</c:v>
                </c:pt>
                <c:pt idx="86">
                  <c:v>0.5812499999999996</c:v>
                </c:pt>
                <c:pt idx="87">
                  <c:v>0.5812499999999996</c:v>
                </c:pt>
                <c:pt idx="88">
                  <c:v>0.5812499999999996</c:v>
                </c:pt>
                <c:pt idx="89">
                  <c:v>0.5812499999999996</c:v>
                </c:pt>
                <c:pt idx="90">
                  <c:v>0.5812499999999996</c:v>
                </c:pt>
                <c:pt idx="91">
                  <c:v>0.5812499999999996</c:v>
                </c:pt>
                <c:pt idx="92">
                  <c:v>0.5812499999999996</c:v>
                </c:pt>
                <c:pt idx="93">
                  <c:v>0.5812499999999996</c:v>
                </c:pt>
                <c:pt idx="94">
                  <c:v>0.5812499999999996</c:v>
                </c:pt>
                <c:pt idx="95">
                  <c:v>0.5812499999999996</c:v>
                </c:pt>
                <c:pt idx="96">
                  <c:v>0.5812499999999996</c:v>
                </c:pt>
                <c:pt idx="97">
                  <c:v>0.5812499999999996</c:v>
                </c:pt>
                <c:pt idx="98">
                  <c:v>0.5812499999999996</c:v>
                </c:pt>
                <c:pt idx="99">
                  <c:v>0.5812499999999996</c:v>
                </c:pt>
              </c:numCache>
            </c:numRef>
          </c:yVal>
          <c:smooth val="0"/>
          <c:extLst>
            <c:ext xmlns:c16="http://schemas.microsoft.com/office/drawing/2014/chart" uri="{C3380CC4-5D6E-409C-BE32-E72D297353CC}">
              <c16:uniqueId val="{00000000-C04A-42E5-9ECF-E5008B46BAC2}"/>
            </c:ext>
          </c:extLst>
        </c:ser>
        <c:ser>
          <c:idx val="1"/>
          <c:order val="1"/>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Sheet1!$A$3:$CV$3</c:f>
              <c:numCache>
                <c:formatCode>General</c:formatCode>
                <c:ptCount val="100"/>
                <c:pt idx="0">
                  <c:v>2.5000000000000009</c:v>
                </c:pt>
                <c:pt idx="1">
                  <c:v>2.5000000000000009</c:v>
                </c:pt>
                <c:pt idx="2">
                  <c:v>2.5000000000000009</c:v>
                </c:pt>
                <c:pt idx="3">
                  <c:v>2.5000000000000009</c:v>
                </c:pt>
                <c:pt idx="4">
                  <c:v>2.5000000000000009</c:v>
                </c:pt>
                <c:pt idx="5">
                  <c:v>2.5000000000000009</c:v>
                </c:pt>
                <c:pt idx="6">
                  <c:v>2.5000000000000009</c:v>
                </c:pt>
                <c:pt idx="7">
                  <c:v>2.5000000000000009</c:v>
                </c:pt>
                <c:pt idx="8">
                  <c:v>2.5000000000000009</c:v>
                </c:pt>
                <c:pt idx="9">
                  <c:v>2.5000000000000009</c:v>
                </c:pt>
                <c:pt idx="10">
                  <c:v>2.5000000000000009</c:v>
                </c:pt>
                <c:pt idx="11">
                  <c:v>2.5000000000000009</c:v>
                </c:pt>
                <c:pt idx="12">
                  <c:v>2.5000000000000009</c:v>
                </c:pt>
                <c:pt idx="13">
                  <c:v>2.5000000000000009</c:v>
                </c:pt>
                <c:pt idx="14">
                  <c:v>2.5000000000000009</c:v>
                </c:pt>
                <c:pt idx="15">
                  <c:v>2.5000000000000009</c:v>
                </c:pt>
                <c:pt idx="16">
                  <c:v>2.5000000000000009</c:v>
                </c:pt>
                <c:pt idx="17">
                  <c:v>2.5000000000000009</c:v>
                </c:pt>
                <c:pt idx="18">
                  <c:v>2.5000000000000009</c:v>
                </c:pt>
                <c:pt idx="19">
                  <c:v>2.5000000000000009</c:v>
                </c:pt>
                <c:pt idx="20">
                  <c:v>2.5000000000000009</c:v>
                </c:pt>
                <c:pt idx="21">
                  <c:v>2.5000000000000009</c:v>
                </c:pt>
                <c:pt idx="22">
                  <c:v>2.5000000000000009</c:v>
                </c:pt>
                <c:pt idx="23">
                  <c:v>2.5000000000000009</c:v>
                </c:pt>
                <c:pt idx="24">
                  <c:v>2.5000000000000009</c:v>
                </c:pt>
                <c:pt idx="25">
                  <c:v>2.5000000000000009</c:v>
                </c:pt>
                <c:pt idx="26">
                  <c:v>2.5000000000000009</c:v>
                </c:pt>
                <c:pt idx="27">
                  <c:v>2.5000000000000009</c:v>
                </c:pt>
                <c:pt idx="28">
                  <c:v>2.5000000000000009</c:v>
                </c:pt>
                <c:pt idx="29">
                  <c:v>2.5000000000000009</c:v>
                </c:pt>
                <c:pt idx="30">
                  <c:v>2.5000000000000009</c:v>
                </c:pt>
                <c:pt idx="31">
                  <c:v>2.5000000000000009</c:v>
                </c:pt>
                <c:pt idx="32">
                  <c:v>2.5000000000000009</c:v>
                </c:pt>
                <c:pt idx="33">
                  <c:v>2.5000000000000009</c:v>
                </c:pt>
                <c:pt idx="34">
                  <c:v>2.5000000000000009</c:v>
                </c:pt>
                <c:pt idx="35">
                  <c:v>2.5000000000000009</c:v>
                </c:pt>
                <c:pt idx="36">
                  <c:v>2.5000000000000009</c:v>
                </c:pt>
                <c:pt idx="37">
                  <c:v>2.5000000000000009</c:v>
                </c:pt>
                <c:pt idx="38">
                  <c:v>2.5000000000000009</c:v>
                </c:pt>
                <c:pt idx="39">
                  <c:v>2.5000000000000009</c:v>
                </c:pt>
                <c:pt idx="40">
                  <c:v>2.5000000000000009</c:v>
                </c:pt>
                <c:pt idx="41">
                  <c:v>2.5000000000000009</c:v>
                </c:pt>
                <c:pt idx="42">
                  <c:v>2.5000000000000009</c:v>
                </c:pt>
                <c:pt idx="43">
                  <c:v>2.5000000000000009</c:v>
                </c:pt>
                <c:pt idx="44">
                  <c:v>2.5000000000000009</c:v>
                </c:pt>
                <c:pt idx="45">
                  <c:v>2.5000000000000009</c:v>
                </c:pt>
                <c:pt idx="46">
                  <c:v>2.5000000000000009</c:v>
                </c:pt>
                <c:pt idx="47">
                  <c:v>2.5000000000000009</c:v>
                </c:pt>
                <c:pt idx="48">
                  <c:v>2.5000000000000009</c:v>
                </c:pt>
                <c:pt idx="49">
                  <c:v>2.5000000000000009</c:v>
                </c:pt>
                <c:pt idx="50">
                  <c:v>2.5000000000000009</c:v>
                </c:pt>
                <c:pt idx="51">
                  <c:v>2.5000000000000009</c:v>
                </c:pt>
                <c:pt idx="52">
                  <c:v>2.5000000000000009</c:v>
                </c:pt>
                <c:pt idx="53">
                  <c:v>2.5000000000000009</c:v>
                </c:pt>
                <c:pt idx="54">
                  <c:v>2.5000000000000009</c:v>
                </c:pt>
                <c:pt idx="55">
                  <c:v>2.5000000000000009</c:v>
                </c:pt>
                <c:pt idx="56">
                  <c:v>2.5000000000000009</c:v>
                </c:pt>
                <c:pt idx="57">
                  <c:v>2.5000000000000009</c:v>
                </c:pt>
                <c:pt idx="58">
                  <c:v>2.5000000000000009</c:v>
                </c:pt>
                <c:pt idx="59">
                  <c:v>2.5000000000000009</c:v>
                </c:pt>
                <c:pt idx="60">
                  <c:v>2.5000000000000009</c:v>
                </c:pt>
                <c:pt idx="61">
                  <c:v>2.5000000000000009</c:v>
                </c:pt>
                <c:pt idx="62">
                  <c:v>2.5000000000000009</c:v>
                </c:pt>
                <c:pt idx="63">
                  <c:v>2.5000000000000009</c:v>
                </c:pt>
                <c:pt idx="64">
                  <c:v>2.5000000000000009</c:v>
                </c:pt>
                <c:pt idx="65">
                  <c:v>2.5000000000000009</c:v>
                </c:pt>
                <c:pt idx="66">
                  <c:v>2.5000000000000009</c:v>
                </c:pt>
                <c:pt idx="67">
                  <c:v>2.5000000000000009</c:v>
                </c:pt>
                <c:pt idx="68">
                  <c:v>2.5000000000000009</c:v>
                </c:pt>
                <c:pt idx="69">
                  <c:v>2.5000000000000009</c:v>
                </c:pt>
                <c:pt idx="70">
                  <c:v>2.5000000000000009</c:v>
                </c:pt>
                <c:pt idx="71">
                  <c:v>2.5000000000000009</c:v>
                </c:pt>
                <c:pt idx="72">
                  <c:v>2.5000000000000009</c:v>
                </c:pt>
                <c:pt idx="73">
                  <c:v>2.5000000000000009</c:v>
                </c:pt>
                <c:pt idx="74">
                  <c:v>2.5000000000000009</c:v>
                </c:pt>
                <c:pt idx="75">
                  <c:v>2.5000000000000009</c:v>
                </c:pt>
                <c:pt idx="76">
                  <c:v>2.5000000000000009</c:v>
                </c:pt>
                <c:pt idx="77">
                  <c:v>2.5000000000000009</c:v>
                </c:pt>
                <c:pt idx="78">
                  <c:v>2.5000000000000009</c:v>
                </c:pt>
                <c:pt idx="79">
                  <c:v>2.5000000000000009</c:v>
                </c:pt>
                <c:pt idx="80">
                  <c:v>2.5000000000000009</c:v>
                </c:pt>
                <c:pt idx="81">
                  <c:v>2.5000000000000009</c:v>
                </c:pt>
                <c:pt idx="82">
                  <c:v>2.5000000000000009</c:v>
                </c:pt>
                <c:pt idx="83">
                  <c:v>2.5000000000000009</c:v>
                </c:pt>
                <c:pt idx="84">
                  <c:v>2.5000000000000009</c:v>
                </c:pt>
                <c:pt idx="85">
                  <c:v>2.5000000000000009</c:v>
                </c:pt>
                <c:pt idx="86">
                  <c:v>2.5000000000000009</c:v>
                </c:pt>
                <c:pt idx="87">
                  <c:v>2.5000000000000009</c:v>
                </c:pt>
                <c:pt idx="88">
                  <c:v>2.5000000000000009</c:v>
                </c:pt>
                <c:pt idx="89">
                  <c:v>2.5000000000000009</c:v>
                </c:pt>
                <c:pt idx="90">
                  <c:v>2.5000000000000009</c:v>
                </c:pt>
                <c:pt idx="91">
                  <c:v>2.5000000000000009</c:v>
                </c:pt>
                <c:pt idx="92">
                  <c:v>2.5000000000000009</c:v>
                </c:pt>
                <c:pt idx="93">
                  <c:v>2.5000000000000009</c:v>
                </c:pt>
                <c:pt idx="94">
                  <c:v>2.5000000000000009</c:v>
                </c:pt>
                <c:pt idx="95">
                  <c:v>2.5000000000000009</c:v>
                </c:pt>
                <c:pt idx="96">
                  <c:v>2.5000000000000009</c:v>
                </c:pt>
                <c:pt idx="97">
                  <c:v>2.5000000000000009</c:v>
                </c:pt>
                <c:pt idx="98">
                  <c:v>2.5000000000000009</c:v>
                </c:pt>
                <c:pt idx="99">
                  <c:v>2.5000000000000009</c:v>
                </c:pt>
              </c:numCache>
            </c:numRef>
          </c:yVal>
          <c:smooth val="0"/>
          <c:extLst>
            <c:ext xmlns:c16="http://schemas.microsoft.com/office/drawing/2014/chart" uri="{C3380CC4-5D6E-409C-BE32-E72D297353CC}">
              <c16:uniqueId val="{00000001-C04A-42E5-9ECF-E5008B46BAC2}"/>
            </c:ext>
          </c:extLst>
        </c:ser>
        <c:ser>
          <c:idx val="2"/>
          <c:order val="2"/>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Sheet1!$A$4:$CV$4</c:f>
              <c:numCache>
                <c:formatCode>General</c:formatCode>
                <c:ptCount val="100"/>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pt idx="34">
                  <c:v>1.5</c:v>
                </c:pt>
                <c:pt idx="35">
                  <c:v>1.5</c:v>
                </c:pt>
                <c:pt idx="36">
                  <c:v>1.5</c:v>
                </c:pt>
                <c:pt idx="37">
                  <c:v>1.5</c:v>
                </c:pt>
                <c:pt idx="38">
                  <c:v>1.5</c:v>
                </c:pt>
                <c:pt idx="39">
                  <c:v>1.5</c:v>
                </c:pt>
                <c:pt idx="40">
                  <c:v>1.5</c:v>
                </c:pt>
                <c:pt idx="41">
                  <c:v>1.5</c:v>
                </c:pt>
                <c:pt idx="42">
                  <c:v>1.5</c:v>
                </c:pt>
                <c:pt idx="43">
                  <c:v>1.5</c:v>
                </c:pt>
                <c:pt idx="44">
                  <c:v>1.5</c:v>
                </c:pt>
                <c:pt idx="45">
                  <c:v>1.5</c:v>
                </c:pt>
                <c:pt idx="46">
                  <c:v>1.5</c:v>
                </c:pt>
                <c:pt idx="47">
                  <c:v>1.5</c:v>
                </c:pt>
                <c:pt idx="48">
                  <c:v>1.5</c:v>
                </c:pt>
                <c:pt idx="49">
                  <c:v>1.5</c:v>
                </c:pt>
                <c:pt idx="50">
                  <c:v>1.5</c:v>
                </c:pt>
                <c:pt idx="51">
                  <c:v>1.5</c:v>
                </c:pt>
                <c:pt idx="52">
                  <c:v>1.5</c:v>
                </c:pt>
                <c:pt idx="53">
                  <c:v>1.5</c:v>
                </c:pt>
                <c:pt idx="54">
                  <c:v>1.5</c:v>
                </c:pt>
                <c:pt idx="55">
                  <c:v>1.5</c:v>
                </c:pt>
                <c:pt idx="56">
                  <c:v>1.5</c:v>
                </c:pt>
                <c:pt idx="57">
                  <c:v>1.5</c:v>
                </c:pt>
                <c:pt idx="58">
                  <c:v>1.5</c:v>
                </c:pt>
                <c:pt idx="59">
                  <c:v>1.5</c:v>
                </c:pt>
                <c:pt idx="60">
                  <c:v>1.5</c:v>
                </c:pt>
                <c:pt idx="61">
                  <c:v>1.5</c:v>
                </c:pt>
                <c:pt idx="62">
                  <c:v>1.5</c:v>
                </c:pt>
                <c:pt idx="63">
                  <c:v>1.5</c:v>
                </c:pt>
                <c:pt idx="64">
                  <c:v>1.5</c:v>
                </c:pt>
                <c:pt idx="65">
                  <c:v>1.5</c:v>
                </c:pt>
                <c:pt idx="66">
                  <c:v>1.5</c:v>
                </c:pt>
                <c:pt idx="67">
                  <c:v>1.5</c:v>
                </c:pt>
                <c:pt idx="68">
                  <c:v>1.5</c:v>
                </c:pt>
                <c:pt idx="69">
                  <c:v>1.5</c:v>
                </c:pt>
                <c:pt idx="70">
                  <c:v>1.5</c:v>
                </c:pt>
                <c:pt idx="71">
                  <c:v>1.5</c:v>
                </c:pt>
                <c:pt idx="72">
                  <c:v>1.5</c:v>
                </c:pt>
                <c:pt idx="73">
                  <c:v>1.5</c:v>
                </c:pt>
                <c:pt idx="74">
                  <c:v>1.5</c:v>
                </c:pt>
                <c:pt idx="75">
                  <c:v>1.5</c:v>
                </c:pt>
                <c:pt idx="76">
                  <c:v>1.5</c:v>
                </c:pt>
                <c:pt idx="77">
                  <c:v>1.5</c:v>
                </c:pt>
                <c:pt idx="78">
                  <c:v>1.5</c:v>
                </c:pt>
                <c:pt idx="79">
                  <c:v>1.5</c:v>
                </c:pt>
                <c:pt idx="80">
                  <c:v>1.5</c:v>
                </c:pt>
                <c:pt idx="81">
                  <c:v>1.5</c:v>
                </c:pt>
                <c:pt idx="82">
                  <c:v>1.5</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numCache>
            </c:numRef>
          </c:yVal>
          <c:smooth val="0"/>
          <c:extLst>
            <c:ext xmlns:c16="http://schemas.microsoft.com/office/drawing/2014/chart" uri="{C3380CC4-5D6E-409C-BE32-E72D297353CC}">
              <c16:uniqueId val="{00000002-C04A-42E5-9ECF-E5008B46BAC2}"/>
            </c:ext>
          </c:extLst>
        </c:ser>
        <c:ser>
          <c:idx val="3"/>
          <c:order val="3"/>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Sheet1!$A$5:$CV$5</c:f>
              <c:numCache>
                <c:formatCode>General</c:formatCode>
                <c:ptCount val="100"/>
                <c:pt idx="0">
                  <c:v>4.5812500000000007</c:v>
                </c:pt>
                <c:pt idx="1">
                  <c:v>4.5812500000000007</c:v>
                </c:pt>
                <c:pt idx="2">
                  <c:v>4.5812500000000007</c:v>
                </c:pt>
                <c:pt idx="3">
                  <c:v>4.5812500000000007</c:v>
                </c:pt>
                <c:pt idx="4">
                  <c:v>4.5812500000000007</c:v>
                </c:pt>
                <c:pt idx="5">
                  <c:v>4.5812500000000007</c:v>
                </c:pt>
                <c:pt idx="6">
                  <c:v>4.5812500000000007</c:v>
                </c:pt>
                <c:pt idx="7">
                  <c:v>4.5812500000000007</c:v>
                </c:pt>
                <c:pt idx="8">
                  <c:v>4.5812500000000007</c:v>
                </c:pt>
                <c:pt idx="9">
                  <c:v>4.5812500000000007</c:v>
                </c:pt>
                <c:pt idx="10">
                  <c:v>4.5812500000000007</c:v>
                </c:pt>
                <c:pt idx="11">
                  <c:v>4.5812500000000007</c:v>
                </c:pt>
                <c:pt idx="12">
                  <c:v>4.5812500000000007</c:v>
                </c:pt>
                <c:pt idx="13">
                  <c:v>4.5812500000000007</c:v>
                </c:pt>
                <c:pt idx="14">
                  <c:v>4.5812500000000007</c:v>
                </c:pt>
                <c:pt idx="15">
                  <c:v>4.5812500000000007</c:v>
                </c:pt>
                <c:pt idx="16">
                  <c:v>4.5812500000000007</c:v>
                </c:pt>
                <c:pt idx="17">
                  <c:v>4.5812500000000007</c:v>
                </c:pt>
                <c:pt idx="18">
                  <c:v>4.5812500000000007</c:v>
                </c:pt>
                <c:pt idx="19">
                  <c:v>4.5812500000000007</c:v>
                </c:pt>
                <c:pt idx="20">
                  <c:v>4.5812500000000007</c:v>
                </c:pt>
                <c:pt idx="21">
                  <c:v>4.5812500000000007</c:v>
                </c:pt>
                <c:pt idx="22">
                  <c:v>4.5812500000000007</c:v>
                </c:pt>
                <c:pt idx="23">
                  <c:v>4.5812500000000007</c:v>
                </c:pt>
                <c:pt idx="24">
                  <c:v>4.5812500000000007</c:v>
                </c:pt>
                <c:pt idx="25">
                  <c:v>4.5812500000000007</c:v>
                </c:pt>
                <c:pt idx="26">
                  <c:v>4.5812500000000007</c:v>
                </c:pt>
                <c:pt idx="27">
                  <c:v>4.5812500000000007</c:v>
                </c:pt>
                <c:pt idx="28">
                  <c:v>4.5812500000000007</c:v>
                </c:pt>
                <c:pt idx="29">
                  <c:v>4.5812500000000007</c:v>
                </c:pt>
                <c:pt idx="30">
                  <c:v>4.5812500000000007</c:v>
                </c:pt>
                <c:pt idx="31">
                  <c:v>4.5812500000000007</c:v>
                </c:pt>
                <c:pt idx="32">
                  <c:v>4.5812500000000007</c:v>
                </c:pt>
                <c:pt idx="33">
                  <c:v>4.5812500000000007</c:v>
                </c:pt>
                <c:pt idx="34">
                  <c:v>4.5812500000000007</c:v>
                </c:pt>
                <c:pt idx="35">
                  <c:v>4.5812500000000007</c:v>
                </c:pt>
                <c:pt idx="36">
                  <c:v>4.5812500000000007</c:v>
                </c:pt>
                <c:pt idx="37">
                  <c:v>4.5812500000000007</c:v>
                </c:pt>
                <c:pt idx="38">
                  <c:v>4.5812500000000007</c:v>
                </c:pt>
                <c:pt idx="39">
                  <c:v>4.5812500000000007</c:v>
                </c:pt>
                <c:pt idx="40">
                  <c:v>4.5812500000000007</c:v>
                </c:pt>
                <c:pt idx="41">
                  <c:v>4.5812500000000007</c:v>
                </c:pt>
                <c:pt idx="42">
                  <c:v>4.5812500000000007</c:v>
                </c:pt>
                <c:pt idx="43">
                  <c:v>4.5812500000000007</c:v>
                </c:pt>
                <c:pt idx="44">
                  <c:v>4.5812500000000007</c:v>
                </c:pt>
                <c:pt idx="45">
                  <c:v>4.5812500000000007</c:v>
                </c:pt>
                <c:pt idx="46">
                  <c:v>4.5812500000000007</c:v>
                </c:pt>
                <c:pt idx="47">
                  <c:v>4.5812500000000007</c:v>
                </c:pt>
                <c:pt idx="48">
                  <c:v>4.5812500000000007</c:v>
                </c:pt>
                <c:pt idx="49">
                  <c:v>4.5812500000000007</c:v>
                </c:pt>
                <c:pt idx="50">
                  <c:v>4.5812500000000007</c:v>
                </c:pt>
                <c:pt idx="51">
                  <c:v>4.5812500000000007</c:v>
                </c:pt>
                <c:pt idx="52">
                  <c:v>4.5812500000000007</c:v>
                </c:pt>
                <c:pt idx="53">
                  <c:v>4.5812500000000007</c:v>
                </c:pt>
                <c:pt idx="54">
                  <c:v>4.5812500000000007</c:v>
                </c:pt>
                <c:pt idx="55">
                  <c:v>4.5812500000000007</c:v>
                </c:pt>
                <c:pt idx="56">
                  <c:v>4.5812500000000007</c:v>
                </c:pt>
                <c:pt idx="57">
                  <c:v>4.5812500000000007</c:v>
                </c:pt>
                <c:pt idx="58">
                  <c:v>4.5812500000000007</c:v>
                </c:pt>
                <c:pt idx="59">
                  <c:v>4.5812500000000007</c:v>
                </c:pt>
                <c:pt idx="60">
                  <c:v>4.5812500000000007</c:v>
                </c:pt>
                <c:pt idx="61">
                  <c:v>4.5812500000000007</c:v>
                </c:pt>
                <c:pt idx="62">
                  <c:v>4.5812500000000007</c:v>
                </c:pt>
                <c:pt idx="63">
                  <c:v>4.5812500000000007</c:v>
                </c:pt>
                <c:pt idx="64">
                  <c:v>4.5812500000000007</c:v>
                </c:pt>
                <c:pt idx="65">
                  <c:v>4.5812500000000007</c:v>
                </c:pt>
                <c:pt idx="66">
                  <c:v>4.5812500000000007</c:v>
                </c:pt>
                <c:pt idx="67">
                  <c:v>4.5812500000000007</c:v>
                </c:pt>
                <c:pt idx="68">
                  <c:v>4.5812500000000007</c:v>
                </c:pt>
                <c:pt idx="69">
                  <c:v>4.5812500000000007</c:v>
                </c:pt>
                <c:pt idx="70">
                  <c:v>4.5812500000000007</c:v>
                </c:pt>
                <c:pt idx="71">
                  <c:v>4.5812500000000007</c:v>
                </c:pt>
                <c:pt idx="72">
                  <c:v>4.5812500000000007</c:v>
                </c:pt>
                <c:pt idx="73">
                  <c:v>4.5812500000000007</c:v>
                </c:pt>
                <c:pt idx="74">
                  <c:v>4.5812500000000007</c:v>
                </c:pt>
                <c:pt idx="75">
                  <c:v>4.5812500000000007</c:v>
                </c:pt>
                <c:pt idx="76">
                  <c:v>4.5812500000000007</c:v>
                </c:pt>
                <c:pt idx="77">
                  <c:v>4.5812500000000007</c:v>
                </c:pt>
                <c:pt idx="78">
                  <c:v>4.5812500000000007</c:v>
                </c:pt>
                <c:pt idx="79">
                  <c:v>4.5812500000000007</c:v>
                </c:pt>
                <c:pt idx="80">
                  <c:v>4.5812500000000007</c:v>
                </c:pt>
                <c:pt idx="81">
                  <c:v>4.5812500000000007</c:v>
                </c:pt>
                <c:pt idx="82">
                  <c:v>4.5812500000000007</c:v>
                </c:pt>
                <c:pt idx="83">
                  <c:v>4.5812500000000007</c:v>
                </c:pt>
                <c:pt idx="84">
                  <c:v>4.5812500000000007</c:v>
                </c:pt>
                <c:pt idx="85">
                  <c:v>4.5812500000000007</c:v>
                </c:pt>
                <c:pt idx="86">
                  <c:v>4.5812500000000007</c:v>
                </c:pt>
                <c:pt idx="87">
                  <c:v>4.5812500000000007</c:v>
                </c:pt>
                <c:pt idx="88">
                  <c:v>4.5812500000000007</c:v>
                </c:pt>
                <c:pt idx="89">
                  <c:v>4.5812500000000007</c:v>
                </c:pt>
                <c:pt idx="90">
                  <c:v>4.5812500000000007</c:v>
                </c:pt>
                <c:pt idx="91">
                  <c:v>4.5812500000000007</c:v>
                </c:pt>
                <c:pt idx="92">
                  <c:v>4.5812500000000007</c:v>
                </c:pt>
                <c:pt idx="93">
                  <c:v>4.5812500000000007</c:v>
                </c:pt>
                <c:pt idx="94">
                  <c:v>4.5812500000000007</c:v>
                </c:pt>
                <c:pt idx="95">
                  <c:v>4.5812500000000007</c:v>
                </c:pt>
                <c:pt idx="96">
                  <c:v>4.5812500000000007</c:v>
                </c:pt>
                <c:pt idx="97">
                  <c:v>4.5812500000000007</c:v>
                </c:pt>
                <c:pt idx="98">
                  <c:v>4.5812500000000007</c:v>
                </c:pt>
                <c:pt idx="99">
                  <c:v>4.5812500000000007</c:v>
                </c:pt>
              </c:numCache>
            </c:numRef>
          </c:yVal>
          <c:smooth val="0"/>
          <c:extLst>
            <c:ext xmlns:c16="http://schemas.microsoft.com/office/drawing/2014/chart" uri="{C3380CC4-5D6E-409C-BE32-E72D297353CC}">
              <c16:uniqueId val="{00000003-C04A-42E5-9ECF-E5008B46BAC2}"/>
            </c:ext>
          </c:extLst>
        </c:ser>
        <c:dLbls>
          <c:showLegendKey val="0"/>
          <c:showVal val="0"/>
          <c:showCatName val="0"/>
          <c:showSerName val="0"/>
          <c:showPercent val="0"/>
          <c:showBubbleSize val="0"/>
        </c:dLbls>
        <c:axId val="799339967"/>
        <c:axId val="1"/>
      </c:scatterChart>
      <c:valAx>
        <c:axId val="799339967"/>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0"/>
          <c:min val="0"/>
        </c:scaling>
        <c:delete val="1"/>
        <c:axPos val="l"/>
        <c:numFmt formatCode="General" sourceLinked="1"/>
        <c:majorTickMark val="out"/>
        <c:minorTickMark val="none"/>
        <c:tickLblPos val="nextTo"/>
        <c:crossAx val="799339967"/>
        <c:crosses val="min"/>
        <c:crossBetween val="midCat"/>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373338397265473E-2"/>
          <c:y val="3.1476997578692496E-2"/>
          <c:w val="0.90125332320546903"/>
          <c:h val="0.8704600484261501"/>
        </c:manualLayout>
      </c:layout>
      <c:scatterChart>
        <c:scatterStyle val="lineMarker"/>
        <c:varyColors val="0"/>
        <c:ser>
          <c:idx val="0"/>
          <c:order val="0"/>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38.749999999999979</c:v>
                </c:pt>
                <c:pt idx="1">
                  <c:v>38.749999999999979</c:v>
                </c:pt>
                <c:pt idx="2">
                  <c:v>38.749999999999979</c:v>
                </c:pt>
                <c:pt idx="3">
                  <c:v>38.749999999999979</c:v>
                </c:pt>
                <c:pt idx="4">
                  <c:v>38.749999999999979</c:v>
                </c:pt>
                <c:pt idx="5">
                  <c:v>38.749999999999979</c:v>
                </c:pt>
                <c:pt idx="6">
                  <c:v>38.749999999999979</c:v>
                </c:pt>
                <c:pt idx="7">
                  <c:v>38.749999999999979</c:v>
                </c:pt>
                <c:pt idx="8">
                  <c:v>38.749999999999979</c:v>
                </c:pt>
                <c:pt idx="9">
                  <c:v>38.749999999999979</c:v>
                </c:pt>
                <c:pt idx="10">
                  <c:v>38.749999999999979</c:v>
                </c:pt>
                <c:pt idx="11">
                  <c:v>38.749999999999979</c:v>
                </c:pt>
                <c:pt idx="12">
                  <c:v>38.749999999999979</c:v>
                </c:pt>
                <c:pt idx="13">
                  <c:v>38.749999999999979</c:v>
                </c:pt>
                <c:pt idx="14">
                  <c:v>38.749999999999979</c:v>
                </c:pt>
                <c:pt idx="15">
                  <c:v>38.749999999999979</c:v>
                </c:pt>
                <c:pt idx="16">
                  <c:v>38.749999999999979</c:v>
                </c:pt>
                <c:pt idx="17">
                  <c:v>38.749999999999979</c:v>
                </c:pt>
                <c:pt idx="18">
                  <c:v>38.749999999999979</c:v>
                </c:pt>
                <c:pt idx="19">
                  <c:v>38.749999999999979</c:v>
                </c:pt>
                <c:pt idx="20">
                  <c:v>38.749999999999979</c:v>
                </c:pt>
                <c:pt idx="21">
                  <c:v>38.749999999999979</c:v>
                </c:pt>
                <c:pt idx="22">
                  <c:v>38.749999999999979</c:v>
                </c:pt>
                <c:pt idx="23">
                  <c:v>38.749999999999979</c:v>
                </c:pt>
                <c:pt idx="24">
                  <c:v>38.749999999999979</c:v>
                </c:pt>
                <c:pt idx="25">
                  <c:v>38.749999999999979</c:v>
                </c:pt>
                <c:pt idx="26">
                  <c:v>38.749999999999979</c:v>
                </c:pt>
                <c:pt idx="27">
                  <c:v>38.749999999999979</c:v>
                </c:pt>
                <c:pt idx="28">
                  <c:v>38.749999999999979</c:v>
                </c:pt>
                <c:pt idx="29">
                  <c:v>38.749999999999979</c:v>
                </c:pt>
                <c:pt idx="30">
                  <c:v>38.749999999999979</c:v>
                </c:pt>
                <c:pt idx="31">
                  <c:v>38.749999999999979</c:v>
                </c:pt>
                <c:pt idx="32">
                  <c:v>38.749999999999979</c:v>
                </c:pt>
                <c:pt idx="33">
                  <c:v>38.749999999999979</c:v>
                </c:pt>
                <c:pt idx="34">
                  <c:v>38.749999999999979</c:v>
                </c:pt>
                <c:pt idx="35">
                  <c:v>38.749999999999979</c:v>
                </c:pt>
                <c:pt idx="36">
                  <c:v>38.749999999999979</c:v>
                </c:pt>
                <c:pt idx="37">
                  <c:v>38.749999999999979</c:v>
                </c:pt>
                <c:pt idx="38">
                  <c:v>38.749999999999979</c:v>
                </c:pt>
                <c:pt idx="39">
                  <c:v>38.749999999999979</c:v>
                </c:pt>
                <c:pt idx="40">
                  <c:v>38.749999999999979</c:v>
                </c:pt>
                <c:pt idx="41">
                  <c:v>38.749999999999979</c:v>
                </c:pt>
                <c:pt idx="42">
                  <c:v>38.749999999999979</c:v>
                </c:pt>
                <c:pt idx="43">
                  <c:v>38.749999999999979</c:v>
                </c:pt>
                <c:pt idx="44">
                  <c:v>38.749999999999979</c:v>
                </c:pt>
                <c:pt idx="45">
                  <c:v>38.749999999999979</c:v>
                </c:pt>
                <c:pt idx="46">
                  <c:v>38.749999999999979</c:v>
                </c:pt>
                <c:pt idx="47">
                  <c:v>38.749999999999979</c:v>
                </c:pt>
                <c:pt idx="48">
                  <c:v>38.749999999999979</c:v>
                </c:pt>
                <c:pt idx="49">
                  <c:v>38.749999999999979</c:v>
                </c:pt>
                <c:pt idx="50">
                  <c:v>38.749999999999979</c:v>
                </c:pt>
                <c:pt idx="51">
                  <c:v>38.749999999999979</c:v>
                </c:pt>
                <c:pt idx="52">
                  <c:v>38.749999999999979</c:v>
                </c:pt>
                <c:pt idx="53">
                  <c:v>38.749999999999979</c:v>
                </c:pt>
                <c:pt idx="54">
                  <c:v>38.749999999999979</c:v>
                </c:pt>
                <c:pt idx="55">
                  <c:v>38.749999999999979</c:v>
                </c:pt>
                <c:pt idx="56">
                  <c:v>38.749999999999979</c:v>
                </c:pt>
                <c:pt idx="57">
                  <c:v>38.749999999999979</c:v>
                </c:pt>
                <c:pt idx="58">
                  <c:v>38.749999999999979</c:v>
                </c:pt>
                <c:pt idx="59">
                  <c:v>38.749999999999979</c:v>
                </c:pt>
                <c:pt idx="60">
                  <c:v>38.749999999999979</c:v>
                </c:pt>
                <c:pt idx="61">
                  <c:v>38.749999999999979</c:v>
                </c:pt>
                <c:pt idx="62">
                  <c:v>38.749999999999979</c:v>
                </c:pt>
                <c:pt idx="63">
                  <c:v>38.749999999999979</c:v>
                </c:pt>
                <c:pt idx="64">
                  <c:v>38.749999999999979</c:v>
                </c:pt>
                <c:pt idx="65">
                  <c:v>38.749999999999979</c:v>
                </c:pt>
                <c:pt idx="66">
                  <c:v>38.749999999999979</c:v>
                </c:pt>
                <c:pt idx="67">
                  <c:v>38.749999999999979</c:v>
                </c:pt>
                <c:pt idx="68">
                  <c:v>38.749999999999979</c:v>
                </c:pt>
                <c:pt idx="69">
                  <c:v>38.749999999999979</c:v>
                </c:pt>
                <c:pt idx="70">
                  <c:v>38.749999999999979</c:v>
                </c:pt>
                <c:pt idx="71">
                  <c:v>38.749999999999979</c:v>
                </c:pt>
                <c:pt idx="72">
                  <c:v>38.749999999999979</c:v>
                </c:pt>
                <c:pt idx="73">
                  <c:v>38.749999999999979</c:v>
                </c:pt>
                <c:pt idx="74">
                  <c:v>38.749999999999979</c:v>
                </c:pt>
                <c:pt idx="75">
                  <c:v>38.749999999999979</c:v>
                </c:pt>
                <c:pt idx="76">
                  <c:v>38.749999999999979</c:v>
                </c:pt>
                <c:pt idx="77">
                  <c:v>38.749999999999979</c:v>
                </c:pt>
                <c:pt idx="78">
                  <c:v>38.749999999999979</c:v>
                </c:pt>
                <c:pt idx="79">
                  <c:v>38.749999999999979</c:v>
                </c:pt>
                <c:pt idx="80">
                  <c:v>38.749999999999979</c:v>
                </c:pt>
                <c:pt idx="81">
                  <c:v>38.749999999999979</c:v>
                </c:pt>
                <c:pt idx="82">
                  <c:v>38.749999999999979</c:v>
                </c:pt>
                <c:pt idx="83">
                  <c:v>38.749999999999979</c:v>
                </c:pt>
                <c:pt idx="84">
                  <c:v>38.749999999999979</c:v>
                </c:pt>
                <c:pt idx="85">
                  <c:v>38.749999999999979</c:v>
                </c:pt>
                <c:pt idx="86">
                  <c:v>38.749999999999979</c:v>
                </c:pt>
                <c:pt idx="87">
                  <c:v>38.749999999999979</c:v>
                </c:pt>
                <c:pt idx="88">
                  <c:v>38.749999999999979</c:v>
                </c:pt>
                <c:pt idx="89">
                  <c:v>38.749999999999979</c:v>
                </c:pt>
                <c:pt idx="90">
                  <c:v>38.749999999999979</c:v>
                </c:pt>
                <c:pt idx="91">
                  <c:v>38.749999999999979</c:v>
                </c:pt>
                <c:pt idx="92">
                  <c:v>38.749999999999979</c:v>
                </c:pt>
                <c:pt idx="93">
                  <c:v>38.749999999999979</c:v>
                </c:pt>
                <c:pt idx="94">
                  <c:v>38.749999999999979</c:v>
                </c:pt>
                <c:pt idx="95">
                  <c:v>38.749999999999979</c:v>
                </c:pt>
                <c:pt idx="96">
                  <c:v>38.749999999999979</c:v>
                </c:pt>
                <c:pt idx="97">
                  <c:v>38.749999999999979</c:v>
                </c:pt>
                <c:pt idx="98">
                  <c:v>38.749999999999979</c:v>
                </c:pt>
                <c:pt idx="99">
                  <c:v>38.749999999999979</c:v>
                </c:pt>
              </c:numCache>
            </c:numRef>
          </c:yVal>
          <c:smooth val="0"/>
          <c:extLst>
            <c:ext xmlns:c16="http://schemas.microsoft.com/office/drawing/2014/chart" uri="{C3380CC4-5D6E-409C-BE32-E72D297353CC}">
              <c16:uniqueId val="{00000000-8BE7-43B5-8D28-2EA7ED3AE746}"/>
            </c:ext>
          </c:extLst>
        </c:ser>
        <c:dLbls>
          <c:showLegendKey val="0"/>
          <c:showVal val="0"/>
          <c:showCatName val="0"/>
          <c:showSerName val="0"/>
          <c:showPercent val="0"/>
          <c:showBubbleSize val="0"/>
        </c:dLbls>
        <c:axId val="585756575"/>
        <c:axId val="1"/>
      </c:scatterChart>
      <c:valAx>
        <c:axId val="585756575"/>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85"/>
          <c:min val="0"/>
        </c:scaling>
        <c:delete val="1"/>
        <c:axPos val="l"/>
        <c:numFmt formatCode="General" sourceLinked="1"/>
        <c:majorTickMark val="out"/>
        <c:minorTickMark val="none"/>
        <c:tickLblPos val="nextTo"/>
        <c:crossAx val="585756575"/>
        <c:crosses val="min"/>
        <c:crossBetween val="midCat"/>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25637181409293E-2"/>
          <c:y val="2.9731275014293884E-2"/>
          <c:w val="0.90254872563718136"/>
          <c:h val="0.87764436821040592"/>
        </c:manualLayout>
      </c:layout>
      <c:scatterChart>
        <c:scatterStyle val="lineMarker"/>
        <c:varyColors val="0"/>
        <c:ser>
          <c:idx val="0"/>
          <c:order val="0"/>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Sheet1!$A$2:$CV$2</c:f>
              <c:numCache>
                <c:formatCode>General</c:formatCode>
                <c:ptCount val="100"/>
                <c:pt idx="0">
                  <c:v>0.5812499999999996</c:v>
                </c:pt>
                <c:pt idx="1">
                  <c:v>0.5812499999999996</c:v>
                </c:pt>
                <c:pt idx="2">
                  <c:v>0.5812499999999996</c:v>
                </c:pt>
                <c:pt idx="3">
                  <c:v>0.5812499999999996</c:v>
                </c:pt>
                <c:pt idx="4">
                  <c:v>0.5812499999999996</c:v>
                </c:pt>
                <c:pt idx="5">
                  <c:v>0.5812499999999996</c:v>
                </c:pt>
                <c:pt idx="6">
                  <c:v>0.5812499999999996</c:v>
                </c:pt>
                <c:pt idx="7">
                  <c:v>0.5812499999999996</c:v>
                </c:pt>
                <c:pt idx="8">
                  <c:v>0.5812499999999996</c:v>
                </c:pt>
                <c:pt idx="9">
                  <c:v>0.5812499999999996</c:v>
                </c:pt>
                <c:pt idx="10">
                  <c:v>0.5812499999999996</c:v>
                </c:pt>
                <c:pt idx="11">
                  <c:v>0.5812499999999996</c:v>
                </c:pt>
                <c:pt idx="12">
                  <c:v>0.5812499999999996</c:v>
                </c:pt>
                <c:pt idx="13">
                  <c:v>0.5812499999999996</c:v>
                </c:pt>
                <c:pt idx="14">
                  <c:v>0.5812499999999996</c:v>
                </c:pt>
                <c:pt idx="15">
                  <c:v>0.5812499999999996</c:v>
                </c:pt>
                <c:pt idx="16">
                  <c:v>0.5812499999999996</c:v>
                </c:pt>
                <c:pt idx="17">
                  <c:v>0.5812499999999996</c:v>
                </c:pt>
                <c:pt idx="18">
                  <c:v>0.5812499999999996</c:v>
                </c:pt>
                <c:pt idx="19">
                  <c:v>0.5812499999999996</c:v>
                </c:pt>
                <c:pt idx="20">
                  <c:v>0.5812499999999996</c:v>
                </c:pt>
                <c:pt idx="21">
                  <c:v>0.5812499999999996</c:v>
                </c:pt>
                <c:pt idx="22">
                  <c:v>0.5812499999999996</c:v>
                </c:pt>
                <c:pt idx="23">
                  <c:v>0.5812499999999996</c:v>
                </c:pt>
                <c:pt idx="24">
                  <c:v>0.5812499999999996</c:v>
                </c:pt>
                <c:pt idx="25">
                  <c:v>0.5812499999999996</c:v>
                </c:pt>
                <c:pt idx="26">
                  <c:v>0.5812499999999996</c:v>
                </c:pt>
                <c:pt idx="27">
                  <c:v>0.5812499999999996</c:v>
                </c:pt>
                <c:pt idx="28">
                  <c:v>0.5812499999999996</c:v>
                </c:pt>
                <c:pt idx="29">
                  <c:v>0.5812499999999996</c:v>
                </c:pt>
                <c:pt idx="30">
                  <c:v>0.5812499999999996</c:v>
                </c:pt>
                <c:pt idx="31">
                  <c:v>0.5812499999999996</c:v>
                </c:pt>
                <c:pt idx="32">
                  <c:v>0.5812499999999996</c:v>
                </c:pt>
                <c:pt idx="33">
                  <c:v>0.5812499999999996</c:v>
                </c:pt>
                <c:pt idx="34">
                  <c:v>0.5812499999999996</c:v>
                </c:pt>
                <c:pt idx="35">
                  <c:v>0.5812499999999996</c:v>
                </c:pt>
                <c:pt idx="36">
                  <c:v>0.5812499999999996</c:v>
                </c:pt>
                <c:pt idx="37">
                  <c:v>0.5812499999999996</c:v>
                </c:pt>
                <c:pt idx="38">
                  <c:v>0.5812499999999996</c:v>
                </c:pt>
                <c:pt idx="39">
                  <c:v>0.5812499999999996</c:v>
                </c:pt>
                <c:pt idx="40">
                  <c:v>0.5812499999999996</c:v>
                </c:pt>
                <c:pt idx="41">
                  <c:v>0.5812499999999996</c:v>
                </c:pt>
                <c:pt idx="42">
                  <c:v>0.5812499999999996</c:v>
                </c:pt>
                <c:pt idx="43">
                  <c:v>0.5812499999999996</c:v>
                </c:pt>
                <c:pt idx="44">
                  <c:v>0.5812499999999996</c:v>
                </c:pt>
                <c:pt idx="45">
                  <c:v>0.5812499999999996</c:v>
                </c:pt>
                <c:pt idx="46">
                  <c:v>0.5812499999999996</c:v>
                </c:pt>
                <c:pt idx="47">
                  <c:v>0.5812499999999996</c:v>
                </c:pt>
                <c:pt idx="48">
                  <c:v>0.5812499999999996</c:v>
                </c:pt>
                <c:pt idx="49">
                  <c:v>0.5812499999999996</c:v>
                </c:pt>
                <c:pt idx="50">
                  <c:v>0.5812499999999996</c:v>
                </c:pt>
                <c:pt idx="51">
                  <c:v>0.5812499999999996</c:v>
                </c:pt>
                <c:pt idx="52">
                  <c:v>0.5812499999999996</c:v>
                </c:pt>
                <c:pt idx="53">
                  <c:v>0.5812499999999996</c:v>
                </c:pt>
                <c:pt idx="54">
                  <c:v>0.5812499999999996</c:v>
                </c:pt>
                <c:pt idx="55">
                  <c:v>0.5812499999999996</c:v>
                </c:pt>
                <c:pt idx="56">
                  <c:v>0.5812499999999996</c:v>
                </c:pt>
                <c:pt idx="57">
                  <c:v>0.5812499999999996</c:v>
                </c:pt>
                <c:pt idx="58">
                  <c:v>0.5812499999999996</c:v>
                </c:pt>
                <c:pt idx="59">
                  <c:v>0.5812499999999996</c:v>
                </c:pt>
                <c:pt idx="60">
                  <c:v>0.5812499999999996</c:v>
                </c:pt>
                <c:pt idx="61">
                  <c:v>0.5812499999999996</c:v>
                </c:pt>
                <c:pt idx="62">
                  <c:v>0.5812499999999996</c:v>
                </c:pt>
                <c:pt idx="63">
                  <c:v>0.5812499999999996</c:v>
                </c:pt>
                <c:pt idx="64">
                  <c:v>0.5812499999999996</c:v>
                </c:pt>
                <c:pt idx="65">
                  <c:v>0.5812499999999996</c:v>
                </c:pt>
                <c:pt idx="66">
                  <c:v>0.5812499999999996</c:v>
                </c:pt>
                <c:pt idx="67">
                  <c:v>0.5812499999999996</c:v>
                </c:pt>
                <c:pt idx="68">
                  <c:v>0.5812499999999996</c:v>
                </c:pt>
                <c:pt idx="69">
                  <c:v>0.5812499999999996</c:v>
                </c:pt>
                <c:pt idx="70">
                  <c:v>0.5812499999999996</c:v>
                </c:pt>
                <c:pt idx="71">
                  <c:v>0.5812499999999996</c:v>
                </c:pt>
                <c:pt idx="72">
                  <c:v>0.5812499999999996</c:v>
                </c:pt>
                <c:pt idx="73">
                  <c:v>0.5812499999999996</c:v>
                </c:pt>
                <c:pt idx="74">
                  <c:v>0.5812499999999996</c:v>
                </c:pt>
                <c:pt idx="75">
                  <c:v>0.5812499999999996</c:v>
                </c:pt>
                <c:pt idx="76">
                  <c:v>0.5812499999999996</c:v>
                </c:pt>
                <c:pt idx="77">
                  <c:v>0.5812499999999996</c:v>
                </c:pt>
                <c:pt idx="78">
                  <c:v>0.5812499999999996</c:v>
                </c:pt>
                <c:pt idx="79">
                  <c:v>0.5812499999999996</c:v>
                </c:pt>
                <c:pt idx="80">
                  <c:v>0.5812499999999996</c:v>
                </c:pt>
                <c:pt idx="81">
                  <c:v>0.5812499999999996</c:v>
                </c:pt>
                <c:pt idx="82">
                  <c:v>0.5812499999999996</c:v>
                </c:pt>
                <c:pt idx="83">
                  <c:v>0.5812499999999996</c:v>
                </c:pt>
                <c:pt idx="84">
                  <c:v>0.5812499999999996</c:v>
                </c:pt>
                <c:pt idx="85">
                  <c:v>0.5812499999999996</c:v>
                </c:pt>
                <c:pt idx="86">
                  <c:v>0.5812499999999996</c:v>
                </c:pt>
                <c:pt idx="87">
                  <c:v>0.5812499999999996</c:v>
                </c:pt>
                <c:pt idx="88">
                  <c:v>0.5812499999999996</c:v>
                </c:pt>
                <c:pt idx="89">
                  <c:v>0.5812499999999996</c:v>
                </c:pt>
                <c:pt idx="90">
                  <c:v>0.5812499999999996</c:v>
                </c:pt>
                <c:pt idx="91">
                  <c:v>0.5812499999999996</c:v>
                </c:pt>
                <c:pt idx="92">
                  <c:v>0.5812499999999996</c:v>
                </c:pt>
                <c:pt idx="93">
                  <c:v>0.5812499999999996</c:v>
                </c:pt>
                <c:pt idx="94">
                  <c:v>0.5812499999999996</c:v>
                </c:pt>
                <c:pt idx="95">
                  <c:v>0.5812499999999996</c:v>
                </c:pt>
                <c:pt idx="96">
                  <c:v>0.5812499999999996</c:v>
                </c:pt>
                <c:pt idx="97">
                  <c:v>0.5812499999999996</c:v>
                </c:pt>
                <c:pt idx="98">
                  <c:v>0.5812499999999996</c:v>
                </c:pt>
                <c:pt idx="99">
                  <c:v>0.5812499999999996</c:v>
                </c:pt>
              </c:numCache>
            </c:numRef>
          </c:yVal>
          <c:smooth val="0"/>
          <c:extLst>
            <c:ext xmlns:c16="http://schemas.microsoft.com/office/drawing/2014/chart" uri="{C3380CC4-5D6E-409C-BE32-E72D297353CC}">
              <c16:uniqueId val="{00000000-C04A-42E5-9ECF-E5008B46BAC2}"/>
            </c:ext>
          </c:extLst>
        </c:ser>
        <c:ser>
          <c:idx val="1"/>
          <c:order val="1"/>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Sheet1!$A$3:$CV$3</c:f>
              <c:numCache>
                <c:formatCode>General</c:formatCode>
                <c:ptCount val="100"/>
                <c:pt idx="0">
                  <c:v>2.5000000000000009</c:v>
                </c:pt>
                <c:pt idx="1">
                  <c:v>2.5000000000000009</c:v>
                </c:pt>
                <c:pt idx="2">
                  <c:v>2.5000000000000009</c:v>
                </c:pt>
                <c:pt idx="3">
                  <c:v>2.5000000000000009</c:v>
                </c:pt>
                <c:pt idx="4">
                  <c:v>2.5000000000000009</c:v>
                </c:pt>
                <c:pt idx="5">
                  <c:v>2.5000000000000009</c:v>
                </c:pt>
                <c:pt idx="6">
                  <c:v>2.5000000000000009</c:v>
                </c:pt>
                <c:pt idx="7">
                  <c:v>2.5000000000000009</c:v>
                </c:pt>
                <c:pt idx="8">
                  <c:v>2.5000000000000009</c:v>
                </c:pt>
                <c:pt idx="9">
                  <c:v>2.5000000000000009</c:v>
                </c:pt>
                <c:pt idx="10">
                  <c:v>2.5000000000000009</c:v>
                </c:pt>
                <c:pt idx="11">
                  <c:v>2.5000000000000009</c:v>
                </c:pt>
                <c:pt idx="12">
                  <c:v>2.5000000000000009</c:v>
                </c:pt>
                <c:pt idx="13">
                  <c:v>2.5000000000000009</c:v>
                </c:pt>
                <c:pt idx="14">
                  <c:v>2.5000000000000009</c:v>
                </c:pt>
                <c:pt idx="15">
                  <c:v>2.5000000000000009</c:v>
                </c:pt>
                <c:pt idx="16">
                  <c:v>2.5000000000000009</c:v>
                </c:pt>
                <c:pt idx="17">
                  <c:v>2.5000000000000009</c:v>
                </c:pt>
                <c:pt idx="18">
                  <c:v>2.5000000000000009</c:v>
                </c:pt>
                <c:pt idx="19">
                  <c:v>2.5000000000000009</c:v>
                </c:pt>
                <c:pt idx="20">
                  <c:v>2.5000000000000009</c:v>
                </c:pt>
                <c:pt idx="21">
                  <c:v>2.5000000000000009</c:v>
                </c:pt>
                <c:pt idx="22">
                  <c:v>2.5000000000000009</c:v>
                </c:pt>
                <c:pt idx="23">
                  <c:v>2.5000000000000009</c:v>
                </c:pt>
                <c:pt idx="24">
                  <c:v>2.5000000000000009</c:v>
                </c:pt>
                <c:pt idx="25">
                  <c:v>2.5000000000000009</c:v>
                </c:pt>
                <c:pt idx="26">
                  <c:v>2.5000000000000009</c:v>
                </c:pt>
                <c:pt idx="27">
                  <c:v>2.5000000000000009</c:v>
                </c:pt>
                <c:pt idx="28">
                  <c:v>2.5000000000000009</c:v>
                </c:pt>
                <c:pt idx="29">
                  <c:v>2.5000000000000009</c:v>
                </c:pt>
                <c:pt idx="30">
                  <c:v>2.5000000000000009</c:v>
                </c:pt>
                <c:pt idx="31">
                  <c:v>2.5000000000000009</c:v>
                </c:pt>
                <c:pt idx="32">
                  <c:v>2.5000000000000009</c:v>
                </c:pt>
                <c:pt idx="33">
                  <c:v>2.5000000000000009</c:v>
                </c:pt>
                <c:pt idx="34">
                  <c:v>2.5000000000000009</c:v>
                </c:pt>
                <c:pt idx="35">
                  <c:v>2.5000000000000009</c:v>
                </c:pt>
                <c:pt idx="36">
                  <c:v>2.5000000000000009</c:v>
                </c:pt>
                <c:pt idx="37">
                  <c:v>2.5000000000000009</c:v>
                </c:pt>
                <c:pt idx="38">
                  <c:v>2.5000000000000009</c:v>
                </c:pt>
                <c:pt idx="39">
                  <c:v>2.5000000000000009</c:v>
                </c:pt>
                <c:pt idx="40">
                  <c:v>2.5000000000000009</c:v>
                </c:pt>
                <c:pt idx="41">
                  <c:v>2.5000000000000009</c:v>
                </c:pt>
                <c:pt idx="42">
                  <c:v>2.5000000000000009</c:v>
                </c:pt>
                <c:pt idx="43">
                  <c:v>2.5000000000000009</c:v>
                </c:pt>
                <c:pt idx="44">
                  <c:v>2.5000000000000009</c:v>
                </c:pt>
                <c:pt idx="45">
                  <c:v>2.5000000000000009</c:v>
                </c:pt>
                <c:pt idx="46">
                  <c:v>2.5000000000000009</c:v>
                </c:pt>
                <c:pt idx="47">
                  <c:v>2.5000000000000009</c:v>
                </c:pt>
                <c:pt idx="48">
                  <c:v>2.5000000000000009</c:v>
                </c:pt>
                <c:pt idx="49">
                  <c:v>2.5000000000000009</c:v>
                </c:pt>
                <c:pt idx="50">
                  <c:v>2.5000000000000009</c:v>
                </c:pt>
                <c:pt idx="51">
                  <c:v>2.5000000000000009</c:v>
                </c:pt>
                <c:pt idx="52">
                  <c:v>2.5000000000000009</c:v>
                </c:pt>
                <c:pt idx="53">
                  <c:v>2.5000000000000009</c:v>
                </c:pt>
                <c:pt idx="54">
                  <c:v>2.5000000000000009</c:v>
                </c:pt>
                <c:pt idx="55">
                  <c:v>2.5000000000000009</c:v>
                </c:pt>
                <c:pt idx="56">
                  <c:v>2.5000000000000009</c:v>
                </c:pt>
                <c:pt idx="57">
                  <c:v>2.5000000000000009</c:v>
                </c:pt>
                <c:pt idx="58">
                  <c:v>2.5000000000000009</c:v>
                </c:pt>
                <c:pt idx="59">
                  <c:v>2.5000000000000009</c:v>
                </c:pt>
                <c:pt idx="60">
                  <c:v>2.5000000000000009</c:v>
                </c:pt>
                <c:pt idx="61">
                  <c:v>2.5000000000000009</c:v>
                </c:pt>
                <c:pt idx="62">
                  <c:v>2.5000000000000009</c:v>
                </c:pt>
                <c:pt idx="63">
                  <c:v>2.5000000000000009</c:v>
                </c:pt>
                <c:pt idx="64">
                  <c:v>2.5000000000000009</c:v>
                </c:pt>
                <c:pt idx="65">
                  <c:v>2.5000000000000009</c:v>
                </c:pt>
                <c:pt idx="66">
                  <c:v>2.5000000000000009</c:v>
                </c:pt>
                <c:pt idx="67">
                  <c:v>2.5000000000000009</c:v>
                </c:pt>
                <c:pt idx="68">
                  <c:v>2.5000000000000009</c:v>
                </c:pt>
                <c:pt idx="69">
                  <c:v>2.5000000000000009</c:v>
                </c:pt>
                <c:pt idx="70">
                  <c:v>2.5000000000000009</c:v>
                </c:pt>
                <c:pt idx="71">
                  <c:v>2.5000000000000009</c:v>
                </c:pt>
                <c:pt idx="72">
                  <c:v>2.5000000000000009</c:v>
                </c:pt>
                <c:pt idx="73">
                  <c:v>2.5000000000000009</c:v>
                </c:pt>
                <c:pt idx="74">
                  <c:v>2.5000000000000009</c:v>
                </c:pt>
                <c:pt idx="75">
                  <c:v>2.5000000000000009</c:v>
                </c:pt>
                <c:pt idx="76">
                  <c:v>2.5000000000000009</c:v>
                </c:pt>
                <c:pt idx="77">
                  <c:v>2.5000000000000009</c:v>
                </c:pt>
                <c:pt idx="78">
                  <c:v>2.5000000000000009</c:v>
                </c:pt>
                <c:pt idx="79">
                  <c:v>2.5000000000000009</c:v>
                </c:pt>
                <c:pt idx="80">
                  <c:v>2.5000000000000009</c:v>
                </c:pt>
                <c:pt idx="81">
                  <c:v>2.5000000000000009</c:v>
                </c:pt>
                <c:pt idx="82">
                  <c:v>2.5000000000000009</c:v>
                </c:pt>
                <c:pt idx="83">
                  <c:v>2.5000000000000009</c:v>
                </c:pt>
                <c:pt idx="84">
                  <c:v>2.5000000000000009</c:v>
                </c:pt>
                <c:pt idx="85">
                  <c:v>2.5000000000000009</c:v>
                </c:pt>
                <c:pt idx="86">
                  <c:v>2.5000000000000009</c:v>
                </c:pt>
                <c:pt idx="87">
                  <c:v>2.5000000000000009</c:v>
                </c:pt>
                <c:pt idx="88">
                  <c:v>2.5000000000000009</c:v>
                </c:pt>
                <c:pt idx="89">
                  <c:v>2.5000000000000009</c:v>
                </c:pt>
                <c:pt idx="90">
                  <c:v>2.5000000000000009</c:v>
                </c:pt>
                <c:pt idx="91">
                  <c:v>2.5000000000000009</c:v>
                </c:pt>
                <c:pt idx="92">
                  <c:v>2.5000000000000009</c:v>
                </c:pt>
                <c:pt idx="93">
                  <c:v>2.5000000000000009</c:v>
                </c:pt>
                <c:pt idx="94">
                  <c:v>2.5000000000000009</c:v>
                </c:pt>
                <c:pt idx="95">
                  <c:v>2.5000000000000009</c:v>
                </c:pt>
                <c:pt idx="96">
                  <c:v>2.5000000000000009</c:v>
                </c:pt>
                <c:pt idx="97">
                  <c:v>2.5000000000000009</c:v>
                </c:pt>
                <c:pt idx="98">
                  <c:v>2.5000000000000009</c:v>
                </c:pt>
                <c:pt idx="99">
                  <c:v>2.5000000000000009</c:v>
                </c:pt>
              </c:numCache>
            </c:numRef>
          </c:yVal>
          <c:smooth val="0"/>
          <c:extLst>
            <c:ext xmlns:c16="http://schemas.microsoft.com/office/drawing/2014/chart" uri="{C3380CC4-5D6E-409C-BE32-E72D297353CC}">
              <c16:uniqueId val="{00000001-C04A-42E5-9ECF-E5008B46BAC2}"/>
            </c:ext>
          </c:extLst>
        </c:ser>
        <c:ser>
          <c:idx val="2"/>
          <c:order val="2"/>
          <c:spPr>
            <a:ln w="9525" algn="ctr">
              <a:solidFill>
                <a:srgbClr val="6A6A6A"/>
              </a:solidFill>
              <a:prstDash val="lgDash"/>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Sheet1!$A$4:$CV$4</c:f>
              <c:numCache>
                <c:formatCode>General</c:formatCode>
                <c:ptCount val="100"/>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pt idx="34">
                  <c:v>1.5</c:v>
                </c:pt>
                <c:pt idx="35">
                  <c:v>1.5</c:v>
                </c:pt>
                <c:pt idx="36">
                  <c:v>1.5</c:v>
                </c:pt>
                <c:pt idx="37">
                  <c:v>1.5</c:v>
                </c:pt>
                <c:pt idx="38">
                  <c:v>1.5</c:v>
                </c:pt>
                <c:pt idx="39">
                  <c:v>1.5</c:v>
                </c:pt>
                <c:pt idx="40">
                  <c:v>1.5</c:v>
                </c:pt>
                <c:pt idx="41">
                  <c:v>1.5</c:v>
                </c:pt>
                <c:pt idx="42">
                  <c:v>1.5</c:v>
                </c:pt>
                <c:pt idx="43">
                  <c:v>1.5</c:v>
                </c:pt>
                <c:pt idx="44">
                  <c:v>1.5</c:v>
                </c:pt>
                <c:pt idx="45">
                  <c:v>1.5</c:v>
                </c:pt>
                <c:pt idx="46">
                  <c:v>1.5</c:v>
                </c:pt>
                <c:pt idx="47">
                  <c:v>1.5</c:v>
                </c:pt>
                <c:pt idx="48">
                  <c:v>1.5</c:v>
                </c:pt>
                <c:pt idx="49">
                  <c:v>1.5</c:v>
                </c:pt>
                <c:pt idx="50">
                  <c:v>1.5</c:v>
                </c:pt>
                <c:pt idx="51">
                  <c:v>1.5</c:v>
                </c:pt>
                <c:pt idx="52">
                  <c:v>1.5</c:v>
                </c:pt>
                <c:pt idx="53">
                  <c:v>1.5</c:v>
                </c:pt>
                <c:pt idx="54">
                  <c:v>1.5</c:v>
                </c:pt>
                <c:pt idx="55">
                  <c:v>1.5</c:v>
                </c:pt>
                <c:pt idx="56">
                  <c:v>1.5</c:v>
                </c:pt>
                <c:pt idx="57">
                  <c:v>1.5</c:v>
                </c:pt>
                <c:pt idx="58">
                  <c:v>1.5</c:v>
                </c:pt>
                <c:pt idx="59">
                  <c:v>1.5</c:v>
                </c:pt>
                <c:pt idx="60">
                  <c:v>1.5</c:v>
                </c:pt>
                <c:pt idx="61">
                  <c:v>1.5</c:v>
                </c:pt>
                <c:pt idx="62">
                  <c:v>1.5</c:v>
                </c:pt>
                <c:pt idx="63">
                  <c:v>1.5</c:v>
                </c:pt>
                <c:pt idx="64">
                  <c:v>1.5</c:v>
                </c:pt>
                <c:pt idx="65">
                  <c:v>1.5</c:v>
                </c:pt>
                <c:pt idx="66">
                  <c:v>1.5</c:v>
                </c:pt>
                <c:pt idx="67">
                  <c:v>1.5</c:v>
                </c:pt>
                <c:pt idx="68">
                  <c:v>1.5</c:v>
                </c:pt>
                <c:pt idx="69">
                  <c:v>1.5</c:v>
                </c:pt>
                <c:pt idx="70">
                  <c:v>1.5</c:v>
                </c:pt>
                <c:pt idx="71">
                  <c:v>1.5</c:v>
                </c:pt>
                <c:pt idx="72">
                  <c:v>1.5</c:v>
                </c:pt>
                <c:pt idx="73">
                  <c:v>1.5</c:v>
                </c:pt>
                <c:pt idx="74">
                  <c:v>1.5</c:v>
                </c:pt>
                <c:pt idx="75">
                  <c:v>1.5</c:v>
                </c:pt>
                <c:pt idx="76">
                  <c:v>1.5</c:v>
                </c:pt>
                <c:pt idx="77">
                  <c:v>1.5</c:v>
                </c:pt>
                <c:pt idx="78">
                  <c:v>1.5</c:v>
                </c:pt>
                <c:pt idx="79">
                  <c:v>1.5</c:v>
                </c:pt>
                <c:pt idx="80">
                  <c:v>1.5</c:v>
                </c:pt>
                <c:pt idx="81">
                  <c:v>1.5</c:v>
                </c:pt>
                <c:pt idx="82">
                  <c:v>1.5</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numCache>
            </c:numRef>
          </c:yVal>
          <c:smooth val="0"/>
          <c:extLst>
            <c:ext xmlns:c16="http://schemas.microsoft.com/office/drawing/2014/chart" uri="{C3380CC4-5D6E-409C-BE32-E72D297353CC}">
              <c16:uniqueId val="{00000002-C04A-42E5-9ECF-E5008B46BAC2}"/>
            </c:ext>
          </c:extLst>
        </c:ser>
        <c:ser>
          <c:idx val="3"/>
          <c:order val="3"/>
          <c:spPr>
            <a:ln w="28575" algn="ctr">
              <a:solidFill>
                <a:schemeClr val="accent1"/>
              </a:solidFill>
              <a:prstDash val="solid"/>
            </a:ln>
          </c:spPr>
          <c:marker>
            <c:symbol val="none"/>
          </c:marker>
          <c:xVal>
            <c:numRef>
              <c:f>Sheet1!$A$1:$CV$1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Sheet1!$A$5:$CV$5</c:f>
              <c:numCache>
                <c:formatCode>General</c:formatCode>
                <c:ptCount val="100"/>
                <c:pt idx="0">
                  <c:v>4.5812500000000007</c:v>
                </c:pt>
                <c:pt idx="1">
                  <c:v>4.5812500000000007</c:v>
                </c:pt>
                <c:pt idx="2">
                  <c:v>4.5812500000000007</c:v>
                </c:pt>
                <c:pt idx="3">
                  <c:v>4.5812500000000007</c:v>
                </c:pt>
                <c:pt idx="4">
                  <c:v>4.5812500000000007</c:v>
                </c:pt>
                <c:pt idx="5">
                  <c:v>4.5812500000000007</c:v>
                </c:pt>
                <c:pt idx="6">
                  <c:v>4.5812500000000007</c:v>
                </c:pt>
                <c:pt idx="7">
                  <c:v>4.5812500000000007</c:v>
                </c:pt>
                <c:pt idx="8">
                  <c:v>4.5812500000000007</c:v>
                </c:pt>
                <c:pt idx="9">
                  <c:v>4.5812500000000007</c:v>
                </c:pt>
                <c:pt idx="10">
                  <c:v>4.5812500000000007</c:v>
                </c:pt>
                <c:pt idx="11">
                  <c:v>4.5812500000000007</c:v>
                </c:pt>
                <c:pt idx="12">
                  <c:v>4.5812500000000007</c:v>
                </c:pt>
                <c:pt idx="13">
                  <c:v>4.5812500000000007</c:v>
                </c:pt>
                <c:pt idx="14">
                  <c:v>4.5812500000000007</c:v>
                </c:pt>
                <c:pt idx="15">
                  <c:v>4.5812500000000007</c:v>
                </c:pt>
                <c:pt idx="16">
                  <c:v>4.5812500000000007</c:v>
                </c:pt>
                <c:pt idx="17">
                  <c:v>4.5812500000000007</c:v>
                </c:pt>
                <c:pt idx="18">
                  <c:v>4.5812500000000007</c:v>
                </c:pt>
                <c:pt idx="19">
                  <c:v>4.5812500000000007</c:v>
                </c:pt>
                <c:pt idx="20">
                  <c:v>4.5812500000000007</c:v>
                </c:pt>
                <c:pt idx="21">
                  <c:v>4.5812500000000007</c:v>
                </c:pt>
                <c:pt idx="22">
                  <c:v>4.5812500000000007</c:v>
                </c:pt>
                <c:pt idx="23">
                  <c:v>4.5812500000000007</c:v>
                </c:pt>
                <c:pt idx="24">
                  <c:v>4.5812500000000007</c:v>
                </c:pt>
                <c:pt idx="25">
                  <c:v>4.5812500000000007</c:v>
                </c:pt>
                <c:pt idx="26">
                  <c:v>4.5812500000000007</c:v>
                </c:pt>
                <c:pt idx="27">
                  <c:v>4.5812500000000007</c:v>
                </c:pt>
                <c:pt idx="28">
                  <c:v>4.5812500000000007</c:v>
                </c:pt>
                <c:pt idx="29">
                  <c:v>4.5812500000000007</c:v>
                </c:pt>
                <c:pt idx="30">
                  <c:v>4.5812500000000007</c:v>
                </c:pt>
                <c:pt idx="31">
                  <c:v>4.5812500000000007</c:v>
                </c:pt>
                <c:pt idx="32">
                  <c:v>4.5812500000000007</c:v>
                </c:pt>
                <c:pt idx="33">
                  <c:v>4.5812500000000007</c:v>
                </c:pt>
                <c:pt idx="34">
                  <c:v>4.5812500000000007</c:v>
                </c:pt>
                <c:pt idx="35">
                  <c:v>4.5812500000000007</c:v>
                </c:pt>
                <c:pt idx="36">
                  <c:v>4.5812500000000007</c:v>
                </c:pt>
                <c:pt idx="37">
                  <c:v>4.5812500000000007</c:v>
                </c:pt>
                <c:pt idx="38">
                  <c:v>4.5812500000000007</c:v>
                </c:pt>
                <c:pt idx="39">
                  <c:v>4.5812500000000007</c:v>
                </c:pt>
                <c:pt idx="40">
                  <c:v>4.5812500000000007</c:v>
                </c:pt>
                <c:pt idx="41">
                  <c:v>4.5812500000000007</c:v>
                </c:pt>
                <c:pt idx="42">
                  <c:v>4.5812500000000007</c:v>
                </c:pt>
                <c:pt idx="43">
                  <c:v>4.5812500000000007</c:v>
                </c:pt>
                <c:pt idx="44">
                  <c:v>4.5812500000000007</c:v>
                </c:pt>
                <c:pt idx="45">
                  <c:v>4.5812500000000007</c:v>
                </c:pt>
                <c:pt idx="46">
                  <c:v>4.5812500000000007</c:v>
                </c:pt>
                <c:pt idx="47">
                  <c:v>4.5812500000000007</c:v>
                </c:pt>
                <c:pt idx="48">
                  <c:v>4.5812500000000007</c:v>
                </c:pt>
                <c:pt idx="49">
                  <c:v>4.5812500000000007</c:v>
                </c:pt>
                <c:pt idx="50">
                  <c:v>4.5812500000000007</c:v>
                </c:pt>
                <c:pt idx="51">
                  <c:v>4.5812500000000007</c:v>
                </c:pt>
                <c:pt idx="52">
                  <c:v>4.5812500000000007</c:v>
                </c:pt>
                <c:pt idx="53">
                  <c:v>4.5812500000000007</c:v>
                </c:pt>
                <c:pt idx="54">
                  <c:v>4.5812500000000007</c:v>
                </c:pt>
                <c:pt idx="55">
                  <c:v>4.5812500000000007</c:v>
                </c:pt>
                <c:pt idx="56">
                  <c:v>4.5812500000000007</c:v>
                </c:pt>
                <c:pt idx="57">
                  <c:v>4.5812500000000007</c:v>
                </c:pt>
                <c:pt idx="58">
                  <c:v>4.5812500000000007</c:v>
                </c:pt>
                <c:pt idx="59">
                  <c:v>4.5812500000000007</c:v>
                </c:pt>
                <c:pt idx="60">
                  <c:v>4.5812500000000007</c:v>
                </c:pt>
                <c:pt idx="61">
                  <c:v>4.5812500000000007</c:v>
                </c:pt>
                <c:pt idx="62">
                  <c:v>4.5812500000000007</c:v>
                </c:pt>
                <c:pt idx="63">
                  <c:v>4.5812500000000007</c:v>
                </c:pt>
                <c:pt idx="64">
                  <c:v>4.5812500000000007</c:v>
                </c:pt>
                <c:pt idx="65">
                  <c:v>4.5812500000000007</c:v>
                </c:pt>
                <c:pt idx="66">
                  <c:v>4.5812500000000007</c:v>
                </c:pt>
                <c:pt idx="67">
                  <c:v>4.5812500000000007</c:v>
                </c:pt>
                <c:pt idx="68">
                  <c:v>4.5812500000000007</c:v>
                </c:pt>
                <c:pt idx="69">
                  <c:v>4.5812500000000007</c:v>
                </c:pt>
                <c:pt idx="70">
                  <c:v>4.5812500000000007</c:v>
                </c:pt>
                <c:pt idx="71">
                  <c:v>4.5812500000000007</c:v>
                </c:pt>
                <c:pt idx="72">
                  <c:v>4.5812500000000007</c:v>
                </c:pt>
                <c:pt idx="73">
                  <c:v>4.5812500000000007</c:v>
                </c:pt>
                <c:pt idx="74">
                  <c:v>4.5812500000000007</c:v>
                </c:pt>
                <c:pt idx="75">
                  <c:v>4.5812500000000007</c:v>
                </c:pt>
                <c:pt idx="76">
                  <c:v>4.5812500000000007</c:v>
                </c:pt>
                <c:pt idx="77">
                  <c:v>4.5812500000000007</c:v>
                </c:pt>
                <c:pt idx="78">
                  <c:v>4.5812500000000007</c:v>
                </c:pt>
                <c:pt idx="79">
                  <c:v>4.5812500000000007</c:v>
                </c:pt>
                <c:pt idx="80">
                  <c:v>4.5812500000000007</c:v>
                </c:pt>
                <c:pt idx="81">
                  <c:v>4.5812500000000007</c:v>
                </c:pt>
                <c:pt idx="82">
                  <c:v>4.5812500000000007</c:v>
                </c:pt>
                <c:pt idx="83">
                  <c:v>4.5812500000000007</c:v>
                </c:pt>
                <c:pt idx="84">
                  <c:v>4.5812500000000007</c:v>
                </c:pt>
                <c:pt idx="85">
                  <c:v>4.5812500000000007</c:v>
                </c:pt>
                <c:pt idx="86">
                  <c:v>4.5812500000000007</c:v>
                </c:pt>
                <c:pt idx="87">
                  <c:v>4.5812500000000007</c:v>
                </c:pt>
                <c:pt idx="88">
                  <c:v>4.5812500000000007</c:v>
                </c:pt>
                <c:pt idx="89">
                  <c:v>4.5812500000000007</c:v>
                </c:pt>
                <c:pt idx="90">
                  <c:v>4.5812500000000007</c:v>
                </c:pt>
                <c:pt idx="91">
                  <c:v>4.5812500000000007</c:v>
                </c:pt>
                <c:pt idx="92">
                  <c:v>4.5812500000000007</c:v>
                </c:pt>
                <c:pt idx="93">
                  <c:v>4.5812500000000007</c:v>
                </c:pt>
                <c:pt idx="94">
                  <c:v>4.5812500000000007</c:v>
                </c:pt>
                <c:pt idx="95">
                  <c:v>4.5812500000000007</c:v>
                </c:pt>
                <c:pt idx="96">
                  <c:v>4.5812500000000007</c:v>
                </c:pt>
                <c:pt idx="97">
                  <c:v>4.5812500000000007</c:v>
                </c:pt>
                <c:pt idx="98">
                  <c:v>4.5812500000000007</c:v>
                </c:pt>
                <c:pt idx="99">
                  <c:v>4.5812500000000007</c:v>
                </c:pt>
              </c:numCache>
            </c:numRef>
          </c:yVal>
          <c:smooth val="0"/>
          <c:extLst>
            <c:ext xmlns:c16="http://schemas.microsoft.com/office/drawing/2014/chart" uri="{C3380CC4-5D6E-409C-BE32-E72D297353CC}">
              <c16:uniqueId val="{00000003-C04A-42E5-9ECF-E5008B46BAC2}"/>
            </c:ext>
          </c:extLst>
        </c:ser>
        <c:dLbls>
          <c:showLegendKey val="0"/>
          <c:showVal val="0"/>
          <c:showCatName val="0"/>
          <c:showSerName val="0"/>
          <c:showPercent val="0"/>
          <c:showBubbleSize val="0"/>
        </c:dLbls>
        <c:axId val="799339967"/>
        <c:axId val="1"/>
      </c:scatterChart>
      <c:valAx>
        <c:axId val="799339967"/>
        <c:scaling>
          <c:orientation val="minMax"/>
          <c:max val="100"/>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900" kern="1200">
                <a:solidFill>
                  <a:schemeClr val="tx1"/>
                </a:solidFill>
                <a:latin typeface="+mn-lt"/>
                <a:ea typeface="+mn-ea"/>
                <a:cs typeface="+mn-cs"/>
              </a:defRPr>
            </a:pPr>
            <a:endParaRPr lang="en-NL"/>
          </a:p>
        </c:txPr>
        <c:crossAx val="1"/>
        <c:crosses val="min"/>
        <c:crossBetween val="midCat"/>
        <c:majorUnit val="5"/>
      </c:valAx>
      <c:valAx>
        <c:axId val="1"/>
        <c:scaling>
          <c:orientation val="minMax"/>
          <c:max val="10"/>
          <c:min val="0"/>
        </c:scaling>
        <c:delete val="1"/>
        <c:axPos val="l"/>
        <c:numFmt formatCode="General" sourceLinked="1"/>
        <c:majorTickMark val="out"/>
        <c:minorTickMark val="none"/>
        <c:tickLblPos val="nextTo"/>
        <c:crossAx val="799339967"/>
        <c:crosses val="min"/>
        <c:crossBetween val="midCat"/>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57B1E2CC-1A76-49D5-AEB1-1CFDD10A7C66}" type="datetimeFigureOut">
              <a:rPr lang="en-GB" smtClean="0"/>
              <a:t>15/09/2022</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9308DA4F-B5BE-46D8-B524-A690500B66A5}" type="slidenum">
              <a:rPr lang="en-GB" smtClean="0"/>
              <a:t>‹#›</a:t>
            </a:fld>
            <a:endParaRPr lang="en-GB"/>
          </a:p>
        </p:txBody>
      </p:sp>
    </p:spTree>
    <p:extLst>
      <p:ext uri="{BB962C8B-B14F-4D97-AF65-F5344CB8AC3E}">
        <p14:creationId xmlns:p14="http://schemas.microsoft.com/office/powerpoint/2010/main" val="2775836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00" name="Google Shape;50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180000" lvl="0" indent="-180000" algn="r" rtl="0">
              <a:lnSpc>
                <a:spcPct val="90000"/>
              </a:lnSpc>
              <a:spcBef>
                <a:spcPts val="0"/>
              </a:spcBef>
              <a:spcAft>
                <a:spcPts val="0"/>
              </a:spcAft>
              <a:buSzPts val="1200"/>
              <a:buChar char="●"/>
            </a:pPr>
            <a:fld id="{00000000-1234-1234-1234-123412341234}" type="slidenum">
              <a:rPr lang="nl-NL"/>
              <a:t>32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2.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2.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64.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65.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2.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2.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8.bin"/><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70.xml"/><Relationship Id="rId6" Type="http://schemas.openxmlformats.org/officeDocument/2006/relationships/image" Target="../media/image3.png"/><Relationship Id="rId5" Type="http://schemas.openxmlformats.org/officeDocument/2006/relationships/hyperlink" Target="http://www.itspublic.nl/" TargetMode="External"/><Relationship Id="rId4" Type="http://schemas.openxmlformats.org/officeDocument/2006/relationships/image" Target="../media/image2.emf"/><Relationship Id="rId9" Type="http://schemas.openxmlformats.org/officeDocument/2006/relationships/image" Target="../media/image6.svg"/></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71.xml"/><Relationship Id="rId4" Type="http://schemas.openxmlformats.org/officeDocument/2006/relationships/image" Target="NUL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2.emf"/><Relationship Id="rId4" Type="http://schemas.openxmlformats.org/officeDocument/2006/relationships/oleObject" Target="../embeddings/oleObject41.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2.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2.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2.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2.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2.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2.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2.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2.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2.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2.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2.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2.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2.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2.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2.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7.jpeg"/><Relationship Id="rId5" Type="http://schemas.openxmlformats.org/officeDocument/2006/relationships/image" Target="../media/image2.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122.xml"/><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xml"/><Relationship Id="rId1" Type="http://schemas.openxmlformats.org/officeDocument/2006/relationships/tags" Target="../tags/tag123.xml"/><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124.xml"/><Relationship Id="rId4" Type="http://schemas.openxmlformats.org/officeDocument/2006/relationships/image" Target="../media/image2.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125.xml"/><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126.xml"/><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127.xml"/><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2.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2.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73.bin"/><Relationship Id="rId7" Type="http://schemas.openxmlformats.org/officeDocument/2006/relationships/image" Target="../media/image4.svg"/><Relationship Id="rId2" Type="http://schemas.openxmlformats.org/officeDocument/2006/relationships/slideMaster" Target="../slideMasters/slideMaster2.xml"/><Relationship Id="rId1" Type="http://schemas.openxmlformats.org/officeDocument/2006/relationships/tags" Target="../tags/tag132.xml"/><Relationship Id="rId6" Type="http://schemas.openxmlformats.org/officeDocument/2006/relationships/image" Target="../media/image3.png"/><Relationship Id="rId5" Type="http://schemas.openxmlformats.org/officeDocument/2006/relationships/hyperlink" Target="http://www.itspublic.nl/" TargetMode="External"/><Relationship Id="rId4" Type="http://schemas.openxmlformats.org/officeDocument/2006/relationships/image" Target="../media/image2.emf"/><Relationship Id="rId9" Type="http://schemas.openxmlformats.org/officeDocument/2006/relationships/image" Target="../media/image6.svg"/></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3.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4.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2.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1"/>
            </p:custDataLst>
            <p:extLst>
              <p:ext uri="{D42A27DB-BD31-4B8C-83A1-F6EECF244321}">
                <p14:modId xmlns:p14="http://schemas.microsoft.com/office/powerpoint/2010/main" val="1891253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36005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1"/>
            </p:custDataLst>
            <p:extLst>
              <p:ext uri="{D42A27DB-BD31-4B8C-83A1-F6EECF244321}">
                <p14:modId xmlns:p14="http://schemas.microsoft.com/office/powerpoint/2010/main" val="2431227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2" name="Footnote">
            <a:extLst>
              <a:ext uri="{FF2B5EF4-FFF2-40B4-BE49-F238E27FC236}">
                <a16:creationId xmlns:a16="http://schemas.microsoft.com/office/drawing/2014/main" id="{9AE1DBF7-A560-4C8C-B0C2-F6E1CEC9ECFB}"/>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3" name="Footer Placeholder">
            <a:extLst>
              <a:ext uri="{FF2B5EF4-FFF2-40B4-BE49-F238E27FC236}">
                <a16:creationId xmlns:a16="http://schemas.microsoft.com/office/drawing/2014/main" id="{2CDB8301-D768-4A63-9722-8E4A18EF91C0}"/>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6" name="Slide Number Placeholder">
            <a:extLst>
              <a:ext uri="{FF2B5EF4-FFF2-40B4-BE49-F238E27FC236}">
                <a16:creationId xmlns:a16="http://schemas.microsoft.com/office/drawing/2014/main" id="{88D35255-5967-45E1-992B-07410B7E462E}"/>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34058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1"/>
            </p:custDataLst>
            <p:extLst>
              <p:ext uri="{D42A27DB-BD31-4B8C-83A1-F6EECF244321}">
                <p14:modId xmlns:p14="http://schemas.microsoft.com/office/powerpoint/2010/main" val="1342574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4" name="Footnote">
            <a:extLst>
              <a:ext uri="{FF2B5EF4-FFF2-40B4-BE49-F238E27FC236}">
                <a16:creationId xmlns:a16="http://schemas.microsoft.com/office/drawing/2014/main" id="{AC97D24F-BEA1-4929-BE7A-B69D61FB9796}"/>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9394AB8E-84F7-44D9-872B-D3757FD85A78}"/>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E2EAF53B-741A-4ABC-868E-198897A7D0A3}"/>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408815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1"/>
            </p:custDataLst>
            <p:extLst>
              <p:ext uri="{D42A27DB-BD31-4B8C-83A1-F6EECF244321}">
                <p14:modId xmlns:p14="http://schemas.microsoft.com/office/powerpoint/2010/main" val="1918294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92312DF9-3D0C-413D-8E9C-525927F25EB9}"/>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41A6EC92-D17C-4D0A-A2F3-14862669EF84}"/>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D928C528-D9E8-4076-9136-82FD6074BF48}"/>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3555375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1"/>
            </p:custDataLst>
            <p:extLst>
              <p:ext uri="{D42A27DB-BD31-4B8C-83A1-F6EECF244321}">
                <p14:modId xmlns:p14="http://schemas.microsoft.com/office/powerpoint/2010/main" val="146061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8" name="Footnote">
            <a:extLst>
              <a:ext uri="{FF2B5EF4-FFF2-40B4-BE49-F238E27FC236}">
                <a16:creationId xmlns:a16="http://schemas.microsoft.com/office/drawing/2014/main" id="{15A9BCE1-0FAE-4309-B88E-A9A1C194227B}"/>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0FADD92A-DD38-4FDC-B8B7-E5F8F8F7F63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21" name="Slide Number Placeholder">
            <a:extLst>
              <a:ext uri="{FF2B5EF4-FFF2-40B4-BE49-F238E27FC236}">
                <a16:creationId xmlns:a16="http://schemas.microsoft.com/office/drawing/2014/main" id="{46FE9ADA-C6BF-4A67-851A-238DECAEE1B7}"/>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3671364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1"/>
            </p:custDataLst>
            <p:extLst>
              <p:ext uri="{D42A27DB-BD31-4B8C-83A1-F6EECF244321}">
                <p14:modId xmlns:p14="http://schemas.microsoft.com/office/powerpoint/2010/main" val="1021989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3B189C55-81A0-4532-AA9B-C92BFCE2EA71}"/>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129D93DB-D302-4294-9247-D99C5E554C2B}"/>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6" name="Slide Number Placeholder">
            <a:extLst>
              <a:ext uri="{FF2B5EF4-FFF2-40B4-BE49-F238E27FC236}">
                <a16:creationId xmlns:a16="http://schemas.microsoft.com/office/drawing/2014/main" id="{7891F146-9383-4DA9-AC7B-6CC755A2848C}"/>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2675960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1"/>
            </p:custDataLst>
            <p:extLst>
              <p:ext uri="{D42A27DB-BD31-4B8C-83A1-F6EECF244321}">
                <p14:modId xmlns:p14="http://schemas.microsoft.com/office/powerpoint/2010/main" val="1911614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396A5EF7-3BDF-4F59-8DFB-91580C19E92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0EB2A53F-6875-4466-9BBE-3A769D299AF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E802CD86-DC63-4FD7-BB42-7A4E3AF76E0C}"/>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1756692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1"/>
            </p:custDataLst>
            <p:extLst>
              <p:ext uri="{D42A27DB-BD31-4B8C-83A1-F6EECF244321}">
                <p14:modId xmlns:p14="http://schemas.microsoft.com/office/powerpoint/2010/main" val="2563571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9F9B1299-C6A0-4902-8A1B-F05B2A34C0AD}"/>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DF2BD536-37C9-4704-A523-80185702B098}"/>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23" name="Slide Number Placeholder">
            <a:extLst>
              <a:ext uri="{FF2B5EF4-FFF2-40B4-BE49-F238E27FC236}">
                <a16:creationId xmlns:a16="http://schemas.microsoft.com/office/drawing/2014/main" id="{B9E826F1-75B6-44C7-8F73-6007C01D8449}"/>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799981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1"/>
            </p:custDataLst>
            <p:extLst>
              <p:ext uri="{D42A27DB-BD31-4B8C-83A1-F6EECF244321}">
                <p14:modId xmlns:p14="http://schemas.microsoft.com/office/powerpoint/2010/main" val="2807099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0" name="Footnote">
            <a:extLst>
              <a:ext uri="{FF2B5EF4-FFF2-40B4-BE49-F238E27FC236}">
                <a16:creationId xmlns:a16="http://schemas.microsoft.com/office/drawing/2014/main" id="{8BC86644-E0CC-4738-94FD-16E07E0E3D7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9EDCF658-8A7C-40B9-83B0-192B5679B01A}"/>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22" name="Slide Number Placeholder">
            <a:extLst>
              <a:ext uri="{FF2B5EF4-FFF2-40B4-BE49-F238E27FC236}">
                <a16:creationId xmlns:a16="http://schemas.microsoft.com/office/drawing/2014/main" id="{ECA7A402-2207-4B94-AE65-8223C15E57F6}"/>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964805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1"/>
            </p:custDataLst>
            <p:extLst>
              <p:ext uri="{D42A27DB-BD31-4B8C-83A1-F6EECF244321}">
                <p14:modId xmlns:p14="http://schemas.microsoft.com/office/powerpoint/2010/main" val="3713102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1" name="Footnote">
            <a:extLst>
              <a:ext uri="{FF2B5EF4-FFF2-40B4-BE49-F238E27FC236}">
                <a16:creationId xmlns:a16="http://schemas.microsoft.com/office/drawing/2014/main" id="{1E9DBC3D-9FC2-447D-B8D4-5B993E70307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9C9562FC-DCC4-4082-8117-6248154C2A5E}"/>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29" name="Slide Number Placeholder">
            <a:extLst>
              <a:ext uri="{FF2B5EF4-FFF2-40B4-BE49-F238E27FC236}">
                <a16:creationId xmlns:a16="http://schemas.microsoft.com/office/drawing/2014/main" id="{75425F24-40B1-41CB-8147-85D62733D05A}"/>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1043565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1"/>
            </p:custDataLst>
            <p:extLst>
              <p:ext uri="{D42A27DB-BD31-4B8C-83A1-F6EECF244321}">
                <p14:modId xmlns:p14="http://schemas.microsoft.com/office/powerpoint/2010/main" val="120622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30E86BE4-10C0-4DE0-81EF-94B7482268CA}"/>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84BB4E3-DB7B-4606-AB58-12E823974137}"/>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6" name="Slide Number Placeholder">
            <a:extLst>
              <a:ext uri="{FF2B5EF4-FFF2-40B4-BE49-F238E27FC236}">
                <a16:creationId xmlns:a16="http://schemas.microsoft.com/office/drawing/2014/main" id="{04465F25-1FFE-4934-A332-ABC482225252}"/>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265953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1"/>
            </p:custDataLst>
            <p:extLst>
              <p:ext uri="{D42A27DB-BD31-4B8C-83A1-F6EECF244321}">
                <p14:modId xmlns:p14="http://schemas.microsoft.com/office/powerpoint/2010/main" val="3266673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a:defRPr>
                <a:solidFill>
                  <a:schemeClr val="tx1"/>
                </a:solidFill>
              </a:defRPr>
            </a:lvl1pPr>
          </a:lstStyle>
          <a:p>
            <a:pPr lvl="0"/>
            <a:r>
              <a:rPr lang="nl-NL" noProof="0" dirty="0"/>
              <a:t>Klik om titel toe te voegen</a:t>
            </a:r>
          </a:p>
        </p:txBody>
      </p:sp>
    </p:spTree>
    <p:extLst>
      <p:ext uri="{BB962C8B-B14F-4D97-AF65-F5344CB8AC3E}">
        <p14:creationId xmlns:p14="http://schemas.microsoft.com/office/powerpoint/2010/main" val="2124101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1"/>
            </p:custDataLst>
            <p:extLst>
              <p:ext uri="{D42A27DB-BD31-4B8C-83A1-F6EECF244321}">
                <p14:modId xmlns:p14="http://schemas.microsoft.com/office/powerpoint/2010/main" val="1300324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E239A049-10E3-483F-AF0C-D554A649F35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8B5115D-94F1-4A57-8358-A3E1157D870F}"/>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03AEF77F-E84B-4232-8EB4-28D1D6547C4F}"/>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3708392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1"/>
            </p:custDataLst>
            <p:extLst>
              <p:ext uri="{D42A27DB-BD31-4B8C-83A1-F6EECF244321}">
                <p14:modId xmlns:p14="http://schemas.microsoft.com/office/powerpoint/2010/main" val="40787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4" name="Footnote">
            <a:extLst>
              <a:ext uri="{FF2B5EF4-FFF2-40B4-BE49-F238E27FC236}">
                <a16:creationId xmlns:a16="http://schemas.microsoft.com/office/drawing/2014/main" id="{DAF6A8EE-6352-4BCF-AE1E-2B04F1D32D58}"/>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5" name="Footer Placeholder">
            <a:extLst>
              <a:ext uri="{FF2B5EF4-FFF2-40B4-BE49-F238E27FC236}">
                <a16:creationId xmlns:a16="http://schemas.microsoft.com/office/drawing/2014/main" id="{F45E2D14-1FFD-49FE-B2CA-F2E3B50ACCC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8" name="Slide Number Placeholder">
            <a:extLst>
              <a:ext uri="{FF2B5EF4-FFF2-40B4-BE49-F238E27FC236}">
                <a16:creationId xmlns:a16="http://schemas.microsoft.com/office/drawing/2014/main" id="{95314695-247D-407C-BDE8-B01BAA88F025}"/>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64117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1"/>
            </p:custDataLst>
            <p:extLst>
              <p:ext uri="{D42A27DB-BD31-4B8C-83A1-F6EECF244321}">
                <p14:modId xmlns:p14="http://schemas.microsoft.com/office/powerpoint/2010/main" val="3757172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48567908-EABB-4849-8656-A2FC7BE259B6}"/>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7" name="Footer Placeholder">
            <a:extLst>
              <a:ext uri="{FF2B5EF4-FFF2-40B4-BE49-F238E27FC236}">
                <a16:creationId xmlns:a16="http://schemas.microsoft.com/office/drawing/2014/main" id="{F76EB023-388E-49C5-90E9-ADF6C01678EA}"/>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8" name="Slide Number Placeholder">
            <a:extLst>
              <a:ext uri="{FF2B5EF4-FFF2-40B4-BE49-F238E27FC236}">
                <a16:creationId xmlns:a16="http://schemas.microsoft.com/office/drawing/2014/main" id="{5B73C246-7060-46F3-82AC-5C2769634C52}"/>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837182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1"/>
            </p:custDataLst>
            <p:extLst>
              <p:ext uri="{D42A27DB-BD31-4B8C-83A1-F6EECF244321}">
                <p14:modId xmlns:p14="http://schemas.microsoft.com/office/powerpoint/2010/main" val="1178302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42711"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544239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1"/>
            </p:custDataLst>
            <p:extLst>
              <p:ext uri="{D42A27DB-BD31-4B8C-83A1-F6EECF244321}">
                <p14:modId xmlns:p14="http://schemas.microsoft.com/office/powerpoint/2010/main" val="3657449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059668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1"/>
            </p:custDataLst>
            <p:extLst>
              <p:ext uri="{D42A27DB-BD31-4B8C-83A1-F6EECF244321}">
                <p14:modId xmlns:p14="http://schemas.microsoft.com/office/powerpoint/2010/main" val="3942654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noFill/>
          <a:ln w="19050">
            <a:noFill/>
          </a:ln>
        </p:spPr>
        <p:txBody>
          <a:bodyPr vert="horz" lIns="7200" tIns="0" rIns="0" bIns="0" rtlCol="0" anchor="t">
            <a:noAutofit/>
          </a:bodyPr>
          <a:lstStyle>
            <a:lvl1pPr>
              <a:defRPr lang="nl-NL" altLang="nl-NL" sz="1400" noProof="0" dirty="0">
                <a:solidFill>
                  <a:schemeClr val="tx1"/>
                </a:solidFill>
                <a:ea typeface="+mn-ea"/>
                <a:cs typeface="+mn-cs"/>
              </a:defRPr>
            </a:lvl1pPr>
          </a:lstStyle>
          <a:p>
            <a:pPr marL="0" lvl="0" indent="0">
              <a:spcBef>
                <a:spcPts val="375"/>
              </a:spcBef>
              <a:buClr>
                <a:schemeClr val="dk2"/>
              </a:buClr>
              <a:buFont typeface="Wingdings" panose="05000000000000000000" pitchFamily="2" charset="2"/>
            </a:pPr>
            <a:r>
              <a:rPr lang="nl-NL" noProof="0" dirty="0"/>
              <a:t>Klik om titel toe te voegen</a:t>
            </a:r>
            <a:endParaRPr lang="nl-NL" altLang="nl-NL" noProof="0" dirty="0"/>
          </a:p>
        </p:txBody>
      </p:sp>
    </p:spTree>
    <p:extLst>
      <p:ext uri="{BB962C8B-B14F-4D97-AF65-F5344CB8AC3E}">
        <p14:creationId xmlns:p14="http://schemas.microsoft.com/office/powerpoint/2010/main" val="2062102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1"/>
            </p:custDataLst>
            <p:extLst>
              <p:ext uri="{D42A27DB-BD31-4B8C-83A1-F6EECF244321}">
                <p14:modId xmlns:p14="http://schemas.microsoft.com/office/powerpoint/2010/main" val="363913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D5ABCDCA-15DC-4865-83AC-D92DCA396371}" type="slidenum">
              <a:rPr lang="nl-NL" smtClean="0"/>
              <a:t>‹#›</a:t>
            </a:fld>
            <a:endParaRPr lang="nl-NL"/>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950457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1"/>
            </p:custDataLst>
            <p:extLst>
              <p:ext uri="{D42A27DB-BD31-4B8C-83A1-F6EECF244321}">
                <p14:modId xmlns:p14="http://schemas.microsoft.com/office/powerpoint/2010/main" val="1592552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3296071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1"/>
            </p:custDataLst>
            <p:extLst>
              <p:ext uri="{D42A27DB-BD31-4B8C-83A1-F6EECF244321}">
                <p14:modId xmlns:p14="http://schemas.microsoft.com/office/powerpoint/2010/main" val="3800045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572309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1"/>
            </p:custDataLst>
            <p:extLst>
              <p:ext uri="{D42A27DB-BD31-4B8C-83A1-F6EECF244321}">
                <p14:modId xmlns:p14="http://schemas.microsoft.com/office/powerpoint/2010/main" val="3093978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p>
            <a:fld id="{D5ABCDCA-15DC-4865-83AC-D92DCA396371}" type="slidenum">
              <a:rPr lang="nl-NL" smtClean="0"/>
              <a:t>‹#›</a:t>
            </a:fld>
            <a:endParaRPr lang="nl-NL"/>
          </a:p>
        </p:txBody>
      </p:sp>
      <p:sp>
        <p:nvSpPr>
          <p:cNvPr id="3" name="Footer Placeholder 2">
            <a:extLst>
              <a:ext uri="{FF2B5EF4-FFF2-40B4-BE49-F238E27FC236}">
                <a16:creationId xmlns:a16="http://schemas.microsoft.com/office/drawing/2014/main" id="{74F7FDB0-0E02-429C-80E5-50DFFBF58C7F}"/>
              </a:ext>
            </a:extLst>
          </p:cNvPr>
          <p:cNvSpPr>
            <a:spLocks noGrp="1"/>
          </p:cNvSpPr>
          <p:nvPr>
            <p:ph type="ftr" sz="quarter" idx="17"/>
          </p:nvPr>
        </p:nvSpPr>
        <p:spPr>
          <a:xfrm>
            <a:off x="661193" y="6686783"/>
            <a:ext cx="10868400" cy="122400"/>
          </a:xfrm>
          <a:prstGeom prst="rect">
            <a:avLst/>
          </a:prstGeom>
        </p:spPr>
        <p:txBody>
          <a:bodyPr/>
          <a:lstStyle/>
          <a:p>
            <a:endParaRPr lang="nl-NL"/>
          </a:p>
        </p:txBody>
      </p:sp>
    </p:spTree>
    <p:extLst>
      <p:ext uri="{BB962C8B-B14F-4D97-AF65-F5344CB8AC3E}">
        <p14:creationId xmlns:p14="http://schemas.microsoft.com/office/powerpoint/2010/main" val="318941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1"/>
            </p:custDataLst>
            <p:extLst>
              <p:ext uri="{D42A27DB-BD31-4B8C-83A1-F6EECF244321}">
                <p14:modId xmlns:p14="http://schemas.microsoft.com/office/powerpoint/2010/main" val="677050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Autofit/>
          </a:bodyPr>
          <a:lstStyle>
            <a:lvl2pPr>
              <a:defRPr lang="nl-NL" noProof="0" dirty="0">
                <a:solidFill>
                  <a:schemeClr val="tx1"/>
                </a:solidFill>
              </a:defRPr>
            </a:lvl2pPr>
            <a:lvl3pPr>
              <a:defRPr lang="nl-NL" noProof="0" dirty="0">
                <a:solidFill>
                  <a:schemeClr val="tx1"/>
                </a:solidFill>
              </a:defRPr>
            </a:lvl3pPr>
            <a:lvl4pPr>
              <a:defRPr lang="nl-NL" noProof="0" dirty="0">
                <a:solidFill>
                  <a:schemeClr val="tx1"/>
                </a:solidFill>
              </a:defRPr>
            </a:lvl4pPr>
            <a:lvl5pPr>
              <a:defRPr lang="nl-NL" noProof="0" dirty="0"/>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marR="0" lvl="0" indent="-180000" algn="l" defTabSz="685800" rtl="0" eaLnBrk="1" fontAlgn="auto" latinLnBrk="0" hangingPunct="1">
              <a:lnSpc>
                <a:spcPct val="90000"/>
              </a:lnSpc>
              <a:spcBef>
                <a:spcPts val="375"/>
              </a:spcBef>
              <a:spcAft>
                <a:spcPts val="0"/>
              </a:spcAft>
              <a:buClr>
                <a:schemeClr val="dk2"/>
              </a:buClr>
              <a:buSzTx/>
              <a:buFont typeface="Wingdings" panose="05000000000000000000" pitchFamily="2" charset="2"/>
              <a:buNone/>
              <a:tabLst/>
              <a:defRPr/>
            </a:pPr>
            <a:r>
              <a:rPr lang="nl-NL" noProof="0" dirty="0"/>
              <a:t>Klik om tekst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lvl="0"/>
            <a:r>
              <a:rPr lang="nl-NL" noProof="0" dirty="0"/>
              <a:t>Klik om tekst toe te voegen</a:t>
            </a:r>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87E234B1-35EA-4936-9152-E21159D94F70}"/>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B864D357-6599-4CCE-8380-26D3C7BF250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DA258018-3ADC-468E-BF1D-C7FE111A8EA3}"/>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2792654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1"/>
            </p:custDataLst>
            <p:extLst>
              <p:ext uri="{D42A27DB-BD31-4B8C-83A1-F6EECF244321}">
                <p14:modId xmlns:p14="http://schemas.microsoft.com/office/powerpoint/2010/main" val="949318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0" name="TextBox 9">
            <a:extLst>
              <a:ext uri="{FF2B5EF4-FFF2-40B4-BE49-F238E27FC236}">
                <a16:creationId xmlns:a16="http://schemas.microsoft.com/office/drawing/2014/main" id="{9FD64667-FDA0-4955-AD96-B84B15F30ABF}"/>
              </a:ext>
            </a:extLst>
          </p:cNvPr>
          <p:cNvSpPr txBox="1"/>
          <p:nvPr/>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11" name="Text Placeholder 4">
            <a:extLst>
              <a:ext uri="{FF2B5EF4-FFF2-40B4-BE49-F238E27FC236}">
                <a16:creationId xmlns:a16="http://schemas.microsoft.com/office/drawing/2014/main" id="{E9BF7AB1-C0BD-426E-ADDD-3700C6E9D369}"/>
              </a:ext>
            </a:extLst>
          </p:cNvPr>
          <p:cNvSpPr>
            <a:spLocks noGrp="1"/>
          </p:cNvSpPr>
          <p:nvPr>
            <p:ph type="body" sz="quarter" idx="31" hasCustomPrompt="1"/>
          </p:nvPr>
        </p:nvSpPr>
        <p:spPr>
          <a:xfrm>
            <a:off x="1617785" y="2295708"/>
            <a:ext cx="9878845" cy="576000"/>
          </a:xfrm>
        </p:spPr>
        <p:txBody>
          <a:bodyPr anchor="ctr"/>
          <a:lstStyle>
            <a:lvl1pPr marL="0" indent="0">
              <a:buNone/>
              <a:defRPr sz="1600" b="1">
                <a:solidFill>
                  <a:srgbClr val="22777B"/>
                </a:solidFill>
              </a:defRPr>
            </a:lvl1pPr>
          </a:lstStyle>
          <a:p>
            <a:pPr lvl="0"/>
            <a:r>
              <a:rPr lang="nl-NL" dirty="0"/>
              <a:t>Klik om hoofdstuktitel toe te voegen</a:t>
            </a:r>
          </a:p>
        </p:txBody>
      </p:sp>
      <p:sp>
        <p:nvSpPr>
          <p:cNvPr id="12" name="Text Placeholder 4">
            <a:extLst>
              <a:ext uri="{FF2B5EF4-FFF2-40B4-BE49-F238E27FC236}">
                <a16:creationId xmlns:a16="http://schemas.microsoft.com/office/drawing/2014/main" id="{470D5E15-35F6-4D60-BFC9-F19094A093B0}"/>
              </a:ext>
            </a:extLst>
          </p:cNvPr>
          <p:cNvSpPr>
            <a:spLocks noGrp="1"/>
          </p:cNvSpPr>
          <p:nvPr>
            <p:ph type="body" sz="quarter" idx="32" hasCustomPrompt="1"/>
          </p:nvPr>
        </p:nvSpPr>
        <p:spPr>
          <a:xfrm>
            <a:off x="1617785" y="3018689"/>
            <a:ext cx="9878845" cy="576000"/>
          </a:xfrm>
        </p:spPr>
        <p:txBody>
          <a:bodyPr anchor="ctr"/>
          <a:lstStyle>
            <a:lvl1pPr marL="0" indent="0">
              <a:buNone/>
              <a:defRPr sz="1600"/>
            </a:lvl1pPr>
          </a:lstStyle>
          <a:p>
            <a:pPr lvl="0"/>
            <a:r>
              <a:rPr lang="nl-NL" dirty="0"/>
              <a:t>Klik om hoofdstuktitel toe te voegen</a:t>
            </a:r>
          </a:p>
        </p:txBody>
      </p:sp>
      <p:sp>
        <p:nvSpPr>
          <p:cNvPr id="13" name="Text Placeholder 4">
            <a:extLst>
              <a:ext uri="{FF2B5EF4-FFF2-40B4-BE49-F238E27FC236}">
                <a16:creationId xmlns:a16="http://schemas.microsoft.com/office/drawing/2014/main" id="{58EA7D5F-7032-455F-979D-AF3928FCA8F0}"/>
              </a:ext>
            </a:extLst>
          </p:cNvPr>
          <p:cNvSpPr>
            <a:spLocks noGrp="1"/>
          </p:cNvSpPr>
          <p:nvPr>
            <p:ph type="body" sz="quarter" idx="33" hasCustomPrompt="1"/>
          </p:nvPr>
        </p:nvSpPr>
        <p:spPr>
          <a:xfrm>
            <a:off x="1617785" y="3741670"/>
            <a:ext cx="9878845" cy="576000"/>
          </a:xfrm>
        </p:spPr>
        <p:txBody>
          <a:bodyPr anchor="ctr"/>
          <a:lstStyle>
            <a:lvl1pPr marL="0" indent="0">
              <a:buNone/>
              <a:defRPr sz="1600"/>
            </a:lvl1pPr>
          </a:lstStyle>
          <a:p>
            <a:pPr lvl="0"/>
            <a:r>
              <a:rPr lang="nl-NL" dirty="0"/>
              <a:t>Klik om hoofdstuktitel toe te voegen</a:t>
            </a:r>
          </a:p>
        </p:txBody>
      </p:sp>
      <p:sp>
        <p:nvSpPr>
          <p:cNvPr id="14" name="Text Placeholder 4">
            <a:extLst>
              <a:ext uri="{FF2B5EF4-FFF2-40B4-BE49-F238E27FC236}">
                <a16:creationId xmlns:a16="http://schemas.microsoft.com/office/drawing/2014/main" id="{2EAD3ED9-BF9A-4E61-9E80-071FA1B4FE36}"/>
              </a:ext>
            </a:extLst>
          </p:cNvPr>
          <p:cNvSpPr>
            <a:spLocks noGrp="1"/>
          </p:cNvSpPr>
          <p:nvPr>
            <p:ph type="body" sz="quarter" idx="34" hasCustomPrompt="1"/>
          </p:nvPr>
        </p:nvSpPr>
        <p:spPr>
          <a:xfrm>
            <a:off x="1617785" y="4464652"/>
            <a:ext cx="9878845" cy="576000"/>
          </a:xfrm>
        </p:spPr>
        <p:txBody>
          <a:bodyPr anchor="ctr"/>
          <a:lstStyle>
            <a:lvl1pPr marL="0" indent="0">
              <a:buNone/>
              <a:defRPr sz="1600"/>
            </a:lvl1pPr>
          </a:lstStyle>
          <a:p>
            <a:pPr lvl="0"/>
            <a:r>
              <a:rPr lang="nl-NL" dirty="0"/>
              <a:t>Klik om hoofdstuktitel toe te voegen</a:t>
            </a:r>
          </a:p>
        </p:txBody>
      </p:sp>
      <p:sp>
        <p:nvSpPr>
          <p:cNvPr id="6" name="Graphic 28" descr="Arrow: Straight">
            <a:extLst>
              <a:ext uri="{FF2B5EF4-FFF2-40B4-BE49-F238E27FC236}">
                <a16:creationId xmlns:a16="http://schemas.microsoft.com/office/drawing/2014/main" id="{392F614C-6519-454A-AA95-F8B491B9921B}"/>
              </a:ext>
            </a:extLst>
          </p:cNvPr>
          <p:cNvSpPr/>
          <p:nvPr/>
        </p:nvSpPr>
        <p:spPr>
          <a:xfrm rot="10800000">
            <a:off x="919697" y="2484708"/>
            <a:ext cx="383180" cy="198000"/>
          </a:xfrm>
          <a:custGeom>
            <a:avLst/>
            <a:gdLst>
              <a:gd name="connsiteX0" fmla="*/ 104513 w 383180"/>
              <a:gd name="connsiteY0" fmla="*/ 49500 h 198000"/>
              <a:gd name="connsiteX1" fmla="*/ 104513 w 383180"/>
              <a:gd name="connsiteY1" fmla="*/ 0 h 198000"/>
              <a:gd name="connsiteX2" fmla="*/ 12 w 383180"/>
              <a:gd name="connsiteY2" fmla="*/ 99000 h 198000"/>
              <a:gd name="connsiteX3" fmla="*/ 104513 w 383180"/>
              <a:gd name="connsiteY3" fmla="*/ 198000 h 198000"/>
              <a:gd name="connsiteX4" fmla="*/ 104513 w 383180"/>
              <a:gd name="connsiteY4" fmla="*/ 148500 h 198000"/>
              <a:gd name="connsiteX5" fmla="*/ 383181 w 383180"/>
              <a:gd name="connsiteY5" fmla="*/ 99000 h 198000"/>
              <a:gd name="connsiteX6" fmla="*/ 104513 w 383180"/>
              <a:gd name="connsiteY6" fmla="*/ 4950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180" h="198000">
                <a:moveTo>
                  <a:pt x="104513" y="49500"/>
                </a:moveTo>
                <a:lnTo>
                  <a:pt x="104513" y="0"/>
                </a:lnTo>
                <a:lnTo>
                  <a:pt x="12" y="99000"/>
                </a:lnTo>
                <a:cubicBezTo>
                  <a:pt x="-1294" y="99000"/>
                  <a:pt x="104513" y="198000"/>
                  <a:pt x="104513" y="198000"/>
                </a:cubicBezTo>
                <a:lnTo>
                  <a:pt x="104513" y="148500"/>
                </a:lnTo>
                <a:lnTo>
                  <a:pt x="383181" y="99000"/>
                </a:lnTo>
                <a:lnTo>
                  <a:pt x="104513" y="49500"/>
                </a:lnTo>
                <a:close/>
              </a:path>
            </a:pathLst>
          </a:custGeom>
          <a:solidFill>
            <a:srgbClr val="22777B"/>
          </a:solidFill>
          <a:ln w="4266" cap="flat">
            <a:noFill/>
            <a:prstDash val="solid"/>
            <a:miter/>
          </a:ln>
        </p:spPr>
        <p:txBody>
          <a:bodyPr rtlCol="0" anchor="ctr"/>
          <a:lstStyle/>
          <a:p>
            <a:endParaRPr lang="nl-NL"/>
          </a:p>
        </p:txBody>
      </p:sp>
      <p:sp>
        <p:nvSpPr>
          <p:cNvPr id="7" name="TextBox 6">
            <a:extLst>
              <a:ext uri="{FF2B5EF4-FFF2-40B4-BE49-F238E27FC236}">
                <a16:creationId xmlns:a16="http://schemas.microsoft.com/office/drawing/2014/main" id="{7ACAFD05-2721-4552-9A2E-D86C28C26BAF}"/>
              </a:ext>
            </a:extLst>
          </p:cNvPr>
          <p:cNvSpPr txBox="1"/>
          <p:nvPr/>
        </p:nvSpPr>
        <p:spPr>
          <a:xfrm>
            <a:off x="919696" y="1726756"/>
            <a:ext cx="3695436" cy="360835"/>
          </a:xfrm>
          <a:prstGeom prst="wedgeRectCallout">
            <a:avLst>
              <a:gd name="adj1" fmla="val -42038"/>
              <a:gd name="adj2" fmla="val 125487"/>
            </a:avLst>
          </a:prstGeom>
          <a:solidFill>
            <a:schemeClr val="accent6">
              <a:lumMod val="95000"/>
            </a:schemeClr>
          </a:solidFill>
        </p:spPr>
        <p:txBody>
          <a:bodyPr vert="horz" wrap="none" lIns="72000" tIns="72000" rIns="72000" bIns="72000" rtlCol="0">
            <a:noAutofit/>
          </a:bodyPr>
          <a:lstStyle/>
          <a:p>
            <a:pPr marL="0" indent="0" algn="l">
              <a:buNone/>
            </a:pPr>
            <a:r>
              <a:rPr lang="nl-NL" noProof="0" dirty="0"/>
              <a:t>(knip pijltje uit master en haal deze </a:t>
            </a:r>
            <a:r>
              <a:rPr lang="nl-NL" noProof="0" dirty="0" err="1"/>
              <a:t>callout</a:t>
            </a:r>
            <a:r>
              <a:rPr lang="nl-NL" noProof="0" dirty="0"/>
              <a:t> weg)</a:t>
            </a:r>
          </a:p>
        </p:txBody>
      </p:sp>
      <p:sp>
        <p:nvSpPr>
          <p:cNvPr id="9" name="Slide Number Placeholder 8">
            <a:extLst>
              <a:ext uri="{FF2B5EF4-FFF2-40B4-BE49-F238E27FC236}">
                <a16:creationId xmlns:a16="http://schemas.microsoft.com/office/drawing/2014/main" id="{E0E12112-6F8D-49FF-BADE-DE6E274D5264}"/>
              </a:ext>
            </a:extLst>
          </p:cNvPr>
          <p:cNvSpPr>
            <a:spLocks noGrp="1"/>
          </p:cNvSpPr>
          <p:nvPr>
            <p:ph type="sldNum" sz="quarter" idx="36"/>
          </p:nvPr>
        </p:nvSpPr>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156834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nhoud_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1"/>
            </p:custDataLst>
            <p:extLst>
              <p:ext uri="{D42A27DB-BD31-4B8C-83A1-F6EECF244321}">
                <p14:modId xmlns:p14="http://schemas.microsoft.com/office/powerpoint/2010/main" val="2503779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6" name="Content Placeholder 35">
            <a:extLst>
              <a:ext uri="{FF2B5EF4-FFF2-40B4-BE49-F238E27FC236}">
                <a16:creationId xmlns:a16="http://schemas.microsoft.com/office/drawing/2014/main" id="{34C151A4-AFB3-4015-9E39-840258F2FA94}"/>
              </a:ext>
            </a:extLst>
          </p:cNvPr>
          <p:cNvSpPr>
            <a:spLocks noGrp="1"/>
          </p:cNvSpPr>
          <p:nvPr>
            <p:ph sz="quarter" idx="36" hasCustomPrompt="1"/>
          </p:nvPr>
        </p:nvSpPr>
        <p:spPr>
          <a:xfrm>
            <a:off x="919697" y="2295577"/>
            <a:ext cx="576000" cy="576263"/>
          </a:xfrm>
          <a:prstGeom prst="ellipse">
            <a:avLst/>
          </a:prstGeom>
        </p:spPr>
        <p:txBody>
          <a:bodyPr/>
          <a:lstStyle>
            <a:lvl1pPr marL="0" indent="0">
              <a:buNone/>
              <a:defRPr>
                <a:noFill/>
              </a:defRPr>
            </a:lvl1pPr>
          </a:lstStyle>
          <a:p>
            <a:pPr lvl="0"/>
            <a:r>
              <a:rPr lang="nl-NL" dirty="0"/>
              <a:t>Kleur</a:t>
            </a:r>
          </a:p>
        </p:txBody>
      </p:sp>
      <p:sp>
        <p:nvSpPr>
          <p:cNvPr id="2" name="Rectangle 1" hidden="1">
            <a:extLst>
              <a:ext uri="{FF2B5EF4-FFF2-40B4-BE49-F238E27FC236}">
                <a16:creationId xmlns:a16="http://schemas.microsoft.com/office/drawing/2014/main" id="{05C4B829-4A4B-469C-B4EE-210A766FCE80}"/>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ext Placeholder 4">
            <a:extLst>
              <a:ext uri="{FF2B5EF4-FFF2-40B4-BE49-F238E27FC236}">
                <a16:creationId xmlns:a16="http://schemas.microsoft.com/office/drawing/2014/main" id="{FDC33D46-2F7B-445F-85F2-EA6928F0CE89}"/>
              </a:ext>
            </a:extLst>
          </p:cNvPr>
          <p:cNvSpPr>
            <a:spLocks noGrp="1"/>
          </p:cNvSpPr>
          <p:nvPr>
            <p:ph type="body" sz="quarter" idx="31" hasCustomPrompt="1"/>
          </p:nvPr>
        </p:nvSpPr>
        <p:spPr>
          <a:xfrm>
            <a:off x="1617785" y="2295708"/>
            <a:ext cx="9878845" cy="576000"/>
          </a:xfrm>
        </p:spPr>
        <p:txBody>
          <a:bodyPr anchor="ctr"/>
          <a:lstStyle>
            <a:lvl1pPr marL="0" indent="0">
              <a:buNone/>
              <a:defRPr sz="1600"/>
            </a:lvl1pPr>
          </a:lstStyle>
          <a:p>
            <a:pPr lvl="0"/>
            <a:r>
              <a:rPr lang="nl-NL" dirty="0"/>
              <a:t>Klik om hoofdstuktitel toe te voegen</a:t>
            </a:r>
          </a:p>
        </p:txBody>
      </p:sp>
      <p:sp>
        <p:nvSpPr>
          <p:cNvPr id="30" name="Text Placeholder 4">
            <a:extLst>
              <a:ext uri="{FF2B5EF4-FFF2-40B4-BE49-F238E27FC236}">
                <a16:creationId xmlns:a16="http://schemas.microsoft.com/office/drawing/2014/main" id="{B1B9703B-FADB-4FA6-B8FB-E3BF076CBA2C}"/>
              </a:ext>
            </a:extLst>
          </p:cNvPr>
          <p:cNvSpPr>
            <a:spLocks noGrp="1"/>
          </p:cNvSpPr>
          <p:nvPr>
            <p:ph type="body" sz="quarter" idx="32" hasCustomPrompt="1"/>
          </p:nvPr>
        </p:nvSpPr>
        <p:spPr>
          <a:xfrm>
            <a:off x="1617785" y="3073102"/>
            <a:ext cx="9878845" cy="576000"/>
          </a:xfrm>
        </p:spPr>
        <p:txBody>
          <a:bodyPr anchor="ctr"/>
          <a:lstStyle>
            <a:lvl1pPr marL="0" indent="0">
              <a:buNone/>
              <a:defRPr sz="1600"/>
            </a:lvl1pPr>
          </a:lstStyle>
          <a:p>
            <a:pPr lvl="0"/>
            <a:r>
              <a:rPr lang="nl-NL" dirty="0"/>
              <a:t>Klik om hoofdstuktitel toe te voegen</a:t>
            </a:r>
          </a:p>
        </p:txBody>
      </p:sp>
      <p:sp>
        <p:nvSpPr>
          <p:cNvPr id="31" name="Text Placeholder 4">
            <a:extLst>
              <a:ext uri="{FF2B5EF4-FFF2-40B4-BE49-F238E27FC236}">
                <a16:creationId xmlns:a16="http://schemas.microsoft.com/office/drawing/2014/main" id="{6E23FF3B-3585-451E-B36D-95D91B1AD445}"/>
              </a:ext>
            </a:extLst>
          </p:cNvPr>
          <p:cNvSpPr>
            <a:spLocks noGrp="1"/>
          </p:cNvSpPr>
          <p:nvPr>
            <p:ph type="body" sz="quarter" idx="33" hasCustomPrompt="1"/>
          </p:nvPr>
        </p:nvSpPr>
        <p:spPr>
          <a:xfrm>
            <a:off x="1617785" y="3850181"/>
            <a:ext cx="9878845" cy="576000"/>
          </a:xfrm>
        </p:spPr>
        <p:txBody>
          <a:bodyPr anchor="ctr"/>
          <a:lstStyle>
            <a:lvl1pPr marL="0" indent="0">
              <a:buNone/>
              <a:defRPr sz="1600"/>
            </a:lvl1pPr>
          </a:lstStyle>
          <a:p>
            <a:pPr lvl="0"/>
            <a:r>
              <a:rPr lang="nl-NL" dirty="0"/>
              <a:t>Klik om hoofdstuktitel toe te voegen</a:t>
            </a:r>
          </a:p>
        </p:txBody>
      </p:sp>
      <p:sp>
        <p:nvSpPr>
          <p:cNvPr id="32" name="Text Placeholder 4">
            <a:extLst>
              <a:ext uri="{FF2B5EF4-FFF2-40B4-BE49-F238E27FC236}">
                <a16:creationId xmlns:a16="http://schemas.microsoft.com/office/drawing/2014/main" id="{B526D535-2FCB-4390-8380-2F13D7A4761C}"/>
              </a:ext>
            </a:extLst>
          </p:cNvPr>
          <p:cNvSpPr>
            <a:spLocks noGrp="1"/>
          </p:cNvSpPr>
          <p:nvPr>
            <p:ph type="body" sz="quarter" idx="34" hasCustomPrompt="1"/>
          </p:nvPr>
        </p:nvSpPr>
        <p:spPr>
          <a:xfrm>
            <a:off x="1617785" y="4627259"/>
            <a:ext cx="9878845" cy="576000"/>
          </a:xfrm>
        </p:spPr>
        <p:txBody>
          <a:bodyPr anchor="ctr"/>
          <a:lstStyle>
            <a:lvl1pPr marL="0" indent="0">
              <a:buNone/>
              <a:defRPr sz="1600"/>
            </a:lvl1pPr>
          </a:lstStyle>
          <a:p>
            <a:pPr lvl="0"/>
            <a:r>
              <a:rPr lang="nl-NL" dirty="0"/>
              <a:t>Klik om hoofdstuktitel toe te voegen</a:t>
            </a:r>
          </a:p>
        </p:txBody>
      </p:sp>
      <p:sp>
        <p:nvSpPr>
          <p:cNvPr id="34" name="Content Placeholder 33">
            <a:extLst>
              <a:ext uri="{FF2B5EF4-FFF2-40B4-BE49-F238E27FC236}">
                <a16:creationId xmlns:a16="http://schemas.microsoft.com/office/drawing/2014/main" id="{CB7EA44B-E1AE-4106-A865-656870EDF45E}"/>
              </a:ext>
            </a:extLst>
          </p:cNvPr>
          <p:cNvSpPr>
            <a:spLocks noGrp="1"/>
          </p:cNvSpPr>
          <p:nvPr>
            <p:ph sz="quarter" idx="35" hasCustomPrompt="1"/>
          </p:nvPr>
        </p:nvSpPr>
        <p:spPr>
          <a:xfrm>
            <a:off x="1020497" y="2396508"/>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37" name="Content Placeholder 35">
            <a:extLst>
              <a:ext uri="{FF2B5EF4-FFF2-40B4-BE49-F238E27FC236}">
                <a16:creationId xmlns:a16="http://schemas.microsoft.com/office/drawing/2014/main" id="{F350D63D-035F-4B56-9C49-F8894DDB98C8}"/>
              </a:ext>
            </a:extLst>
          </p:cNvPr>
          <p:cNvSpPr>
            <a:spLocks noGrp="1"/>
          </p:cNvSpPr>
          <p:nvPr>
            <p:ph sz="quarter" idx="37" hasCustomPrompt="1"/>
          </p:nvPr>
        </p:nvSpPr>
        <p:spPr>
          <a:xfrm>
            <a:off x="919697" y="3072839"/>
            <a:ext cx="576000" cy="576263"/>
          </a:xfrm>
          <a:prstGeom prst="ellipse">
            <a:avLst/>
          </a:prstGeom>
        </p:spPr>
        <p:txBody>
          <a:bodyPr/>
          <a:lstStyle>
            <a:lvl1pPr marL="0" indent="0">
              <a:buNone/>
              <a:defRPr>
                <a:noFill/>
              </a:defRPr>
            </a:lvl1pPr>
          </a:lstStyle>
          <a:p>
            <a:pPr lvl="0"/>
            <a:r>
              <a:rPr lang="nl-NL" dirty="0"/>
              <a:t>Kleur</a:t>
            </a:r>
          </a:p>
        </p:txBody>
      </p:sp>
      <p:sp>
        <p:nvSpPr>
          <p:cNvPr id="38" name="Content Placeholder 33">
            <a:extLst>
              <a:ext uri="{FF2B5EF4-FFF2-40B4-BE49-F238E27FC236}">
                <a16:creationId xmlns:a16="http://schemas.microsoft.com/office/drawing/2014/main" id="{8D00E5AB-2194-4FC2-8650-AF31295D2099}"/>
              </a:ext>
            </a:extLst>
          </p:cNvPr>
          <p:cNvSpPr>
            <a:spLocks noGrp="1"/>
          </p:cNvSpPr>
          <p:nvPr>
            <p:ph sz="quarter" idx="38" hasCustomPrompt="1"/>
          </p:nvPr>
        </p:nvSpPr>
        <p:spPr>
          <a:xfrm>
            <a:off x="1020497" y="3173770"/>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39" name="Content Placeholder 35">
            <a:extLst>
              <a:ext uri="{FF2B5EF4-FFF2-40B4-BE49-F238E27FC236}">
                <a16:creationId xmlns:a16="http://schemas.microsoft.com/office/drawing/2014/main" id="{156B25DE-A0D6-46DE-9D2C-868140B3D3AF}"/>
              </a:ext>
            </a:extLst>
          </p:cNvPr>
          <p:cNvSpPr>
            <a:spLocks noGrp="1"/>
          </p:cNvSpPr>
          <p:nvPr>
            <p:ph sz="quarter" idx="39" hasCustomPrompt="1"/>
          </p:nvPr>
        </p:nvSpPr>
        <p:spPr>
          <a:xfrm>
            <a:off x="919697" y="4627259"/>
            <a:ext cx="576000" cy="576263"/>
          </a:xfrm>
          <a:prstGeom prst="ellipse">
            <a:avLst/>
          </a:prstGeom>
        </p:spPr>
        <p:txBody>
          <a:bodyPr/>
          <a:lstStyle>
            <a:lvl1pPr marL="0" indent="0">
              <a:buNone/>
              <a:defRPr>
                <a:noFill/>
              </a:defRPr>
            </a:lvl1pPr>
          </a:lstStyle>
          <a:p>
            <a:pPr lvl="0"/>
            <a:r>
              <a:rPr lang="nl-NL" dirty="0"/>
              <a:t>Kleur</a:t>
            </a:r>
          </a:p>
        </p:txBody>
      </p:sp>
      <p:sp>
        <p:nvSpPr>
          <p:cNvPr id="40" name="Content Placeholder 33">
            <a:extLst>
              <a:ext uri="{FF2B5EF4-FFF2-40B4-BE49-F238E27FC236}">
                <a16:creationId xmlns:a16="http://schemas.microsoft.com/office/drawing/2014/main" id="{F9193A0D-3023-48D2-9562-A7C00B68F2B3}"/>
              </a:ext>
            </a:extLst>
          </p:cNvPr>
          <p:cNvSpPr>
            <a:spLocks noGrp="1"/>
          </p:cNvSpPr>
          <p:nvPr>
            <p:ph sz="quarter" idx="40" hasCustomPrompt="1"/>
          </p:nvPr>
        </p:nvSpPr>
        <p:spPr>
          <a:xfrm>
            <a:off x="1020497" y="4728190"/>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41" name="Content Placeholder 35">
            <a:extLst>
              <a:ext uri="{FF2B5EF4-FFF2-40B4-BE49-F238E27FC236}">
                <a16:creationId xmlns:a16="http://schemas.microsoft.com/office/drawing/2014/main" id="{832AF622-7277-4D8A-8E59-D37829E543AF}"/>
              </a:ext>
            </a:extLst>
          </p:cNvPr>
          <p:cNvSpPr>
            <a:spLocks noGrp="1"/>
          </p:cNvSpPr>
          <p:nvPr>
            <p:ph sz="quarter" idx="41" hasCustomPrompt="1"/>
          </p:nvPr>
        </p:nvSpPr>
        <p:spPr>
          <a:xfrm>
            <a:off x="919697" y="3849918"/>
            <a:ext cx="576000" cy="576263"/>
          </a:xfrm>
          <a:prstGeom prst="ellipse">
            <a:avLst/>
          </a:prstGeom>
        </p:spPr>
        <p:txBody>
          <a:bodyPr/>
          <a:lstStyle>
            <a:lvl1pPr marL="0" indent="0">
              <a:buNone/>
              <a:defRPr>
                <a:noFill/>
              </a:defRPr>
            </a:lvl1pPr>
          </a:lstStyle>
          <a:p>
            <a:pPr lvl="0"/>
            <a:r>
              <a:rPr lang="nl-NL" dirty="0"/>
              <a:t>Kleur</a:t>
            </a:r>
          </a:p>
        </p:txBody>
      </p:sp>
      <p:sp>
        <p:nvSpPr>
          <p:cNvPr id="42" name="Content Placeholder 33">
            <a:extLst>
              <a:ext uri="{FF2B5EF4-FFF2-40B4-BE49-F238E27FC236}">
                <a16:creationId xmlns:a16="http://schemas.microsoft.com/office/drawing/2014/main" id="{C6633357-A625-4BAE-B7C2-AF4DADA78DA8}"/>
              </a:ext>
            </a:extLst>
          </p:cNvPr>
          <p:cNvSpPr>
            <a:spLocks noGrp="1"/>
          </p:cNvSpPr>
          <p:nvPr>
            <p:ph sz="quarter" idx="42" hasCustomPrompt="1"/>
          </p:nvPr>
        </p:nvSpPr>
        <p:spPr>
          <a:xfrm>
            <a:off x="1020497" y="3950849"/>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Tree>
    <p:extLst>
      <p:ext uri="{BB962C8B-B14F-4D97-AF65-F5344CB8AC3E}">
        <p14:creationId xmlns:p14="http://schemas.microsoft.com/office/powerpoint/2010/main" val="979139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Cover L Pic">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1"/>
            </p:custDataLst>
            <p:extLst>
              <p:ext uri="{D42A27DB-BD31-4B8C-83A1-F6EECF244321}">
                <p14:modId xmlns:p14="http://schemas.microsoft.com/office/powerpoint/2010/main" val="4109291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TextBox 8">
            <a:extLst>
              <a:ext uri="{FF2B5EF4-FFF2-40B4-BE49-F238E27FC236}">
                <a16:creationId xmlns:a16="http://schemas.microsoft.com/office/drawing/2014/main" id="{3E408D0B-1C14-4E7B-8EB7-FDE06942DF52}"/>
              </a:ext>
            </a:extLst>
          </p:cNvPr>
          <p:cNvSpPr txBox="1"/>
          <p:nvPr/>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14" name="Text Placeholder 4">
            <a:extLst>
              <a:ext uri="{FF2B5EF4-FFF2-40B4-BE49-F238E27FC236}">
                <a16:creationId xmlns:a16="http://schemas.microsoft.com/office/drawing/2014/main" id="{6E8D33AE-4BDF-4CC3-A20E-EE02C90CFC08}"/>
              </a:ext>
            </a:extLst>
          </p:cNvPr>
          <p:cNvSpPr>
            <a:spLocks noGrp="1"/>
          </p:cNvSpPr>
          <p:nvPr>
            <p:ph type="body" sz="quarter" idx="31" hasCustomPrompt="1"/>
          </p:nvPr>
        </p:nvSpPr>
        <p:spPr>
          <a:xfrm>
            <a:off x="919697" y="2295708"/>
            <a:ext cx="9878845" cy="576000"/>
          </a:xfrm>
          <a:solidFill>
            <a:srgbClr val="22777B"/>
          </a:solidFill>
        </p:spPr>
        <p:txBody>
          <a:bodyPr anchor="ctr"/>
          <a:lstStyle>
            <a:lvl1pPr marL="0" indent="0">
              <a:buNone/>
              <a:defRPr sz="1600" b="1">
                <a:solidFill>
                  <a:schemeClr val="bg1"/>
                </a:solidFill>
              </a:defRPr>
            </a:lvl1pPr>
          </a:lstStyle>
          <a:p>
            <a:pPr lvl="0"/>
            <a:r>
              <a:rPr lang="nl-NL" dirty="0"/>
              <a:t>Klik om hoofdstuktitel toe te voegen</a:t>
            </a:r>
          </a:p>
        </p:txBody>
      </p:sp>
      <p:sp>
        <p:nvSpPr>
          <p:cNvPr id="15" name="Text Placeholder 4">
            <a:extLst>
              <a:ext uri="{FF2B5EF4-FFF2-40B4-BE49-F238E27FC236}">
                <a16:creationId xmlns:a16="http://schemas.microsoft.com/office/drawing/2014/main" id="{1ABDBFFE-C3A3-4E71-B692-F286AE382B40}"/>
              </a:ext>
            </a:extLst>
          </p:cNvPr>
          <p:cNvSpPr>
            <a:spLocks noGrp="1"/>
          </p:cNvSpPr>
          <p:nvPr>
            <p:ph type="body" sz="quarter" idx="32" hasCustomPrompt="1"/>
          </p:nvPr>
        </p:nvSpPr>
        <p:spPr>
          <a:xfrm>
            <a:off x="919697" y="2922689"/>
            <a:ext cx="9878845" cy="576000"/>
          </a:xfrm>
          <a:solidFill>
            <a:schemeClr val="bg1">
              <a:lumMod val="95000"/>
            </a:schemeClr>
          </a:solidFill>
        </p:spPr>
        <p:txBody>
          <a:bodyPr anchor="ctr"/>
          <a:lstStyle>
            <a:lvl1pPr marL="0" indent="0">
              <a:buNone/>
              <a:defRPr sz="1600" b="0"/>
            </a:lvl1pPr>
          </a:lstStyle>
          <a:p>
            <a:pPr lvl="0"/>
            <a:r>
              <a:rPr lang="nl-NL" dirty="0"/>
              <a:t>Klik om hoofdstuktitel toe te voegen</a:t>
            </a:r>
          </a:p>
        </p:txBody>
      </p:sp>
      <p:sp>
        <p:nvSpPr>
          <p:cNvPr id="16" name="Text Placeholder 4">
            <a:extLst>
              <a:ext uri="{FF2B5EF4-FFF2-40B4-BE49-F238E27FC236}">
                <a16:creationId xmlns:a16="http://schemas.microsoft.com/office/drawing/2014/main" id="{AF144E65-6C21-437A-804A-75A9C5AD7BE0}"/>
              </a:ext>
            </a:extLst>
          </p:cNvPr>
          <p:cNvSpPr>
            <a:spLocks noGrp="1"/>
          </p:cNvSpPr>
          <p:nvPr>
            <p:ph type="body" sz="quarter" idx="33" hasCustomPrompt="1"/>
          </p:nvPr>
        </p:nvSpPr>
        <p:spPr>
          <a:xfrm>
            <a:off x="919697" y="3549670"/>
            <a:ext cx="9878845" cy="576000"/>
          </a:xfrm>
          <a:solidFill>
            <a:schemeClr val="bg1">
              <a:lumMod val="95000"/>
            </a:schemeClr>
          </a:solidFill>
        </p:spPr>
        <p:txBody>
          <a:bodyPr anchor="ctr"/>
          <a:lstStyle>
            <a:lvl1pPr marL="0" indent="0">
              <a:buNone/>
              <a:defRPr sz="1600"/>
            </a:lvl1pPr>
          </a:lstStyle>
          <a:p>
            <a:pPr lvl="0"/>
            <a:r>
              <a:rPr lang="nl-NL" dirty="0"/>
              <a:t>Klik om hoofdstuktitel toe te voegen</a:t>
            </a:r>
          </a:p>
        </p:txBody>
      </p:sp>
      <p:sp>
        <p:nvSpPr>
          <p:cNvPr id="17" name="Text Placeholder 4">
            <a:extLst>
              <a:ext uri="{FF2B5EF4-FFF2-40B4-BE49-F238E27FC236}">
                <a16:creationId xmlns:a16="http://schemas.microsoft.com/office/drawing/2014/main" id="{EA95A1DB-BF6E-4DDF-83B9-50B7096FB8F8}"/>
              </a:ext>
            </a:extLst>
          </p:cNvPr>
          <p:cNvSpPr>
            <a:spLocks noGrp="1"/>
          </p:cNvSpPr>
          <p:nvPr>
            <p:ph type="body" sz="quarter" idx="34" hasCustomPrompt="1"/>
          </p:nvPr>
        </p:nvSpPr>
        <p:spPr>
          <a:xfrm>
            <a:off x="919696" y="4176651"/>
            <a:ext cx="9878845" cy="576000"/>
          </a:xfrm>
          <a:solidFill>
            <a:schemeClr val="bg1">
              <a:lumMod val="95000"/>
            </a:schemeClr>
          </a:solidFill>
        </p:spPr>
        <p:txBody>
          <a:bodyPr anchor="ctr"/>
          <a:lstStyle>
            <a:lvl1pPr marL="0" indent="0">
              <a:buNone/>
              <a:defRPr sz="1600"/>
            </a:lvl1pPr>
          </a:lstStyle>
          <a:p>
            <a:pPr lvl="0"/>
            <a:r>
              <a:rPr lang="nl-NL" dirty="0"/>
              <a:t>Klik om hoofdstuktitel toe te voegen</a:t>
            </a:r>
          </a:p>
        </p:txBody>
      </p:sp>
    </p:spTree>
    <p:extLst>
      <p:ext uri="{BB962C8B-B14F-4D97-AF65-F5344CB8AC3E}">
        <p14:creationId xmlns:p14="http://schemas.microsoft.com/office/powerpoint/2010/main" val="48266754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1"/>
            </p:custDataLst>
            <p:extLst>
              <p:ext uri="{D42A27DB-BD31-4B8C-83A1-F6EECF244321}">
                <p14:modId xmlns:p14="http://schemas.microsoft.com/office/powerpoint/2010/main" val="195668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D5ABCDCA-15DC-4865-83AC-D92DCA396371}" type="slidenum">
              <a:rPr lang="nl-NL" smtClean="0"/>
              <a:t>‹#›</a:t>
            </a:fld>
            <a:endParaRPr lang="nl-NL"/>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3989790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1"/>
            </p:custDataLst>
            <p:extLst>
              <p:ext uri="{D42A27DB-BD31-4B8C-83A1-F6EECF244321}">
                <p14:modId xmlns:p14="http://schemas.microsoft.com/office/powerpoint/2010/main" val="2256913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a:xfrm>
            <a:off x="10989437" y="6688612"/>
            <a:ext cx="1023140" cy="163513"/>
          </a:xfrm>
          <a:prstGeom prst="rect">
            <a:avLst/>
          </a:prstGeom>
        </p:spPr>
        <p:txBody>
          <a:bodyPr/>
          <a:lstStyle/>
          <a:p>
            <a:fld id="{D5ABCDCA-15DC-4865-83AC-D92DCA396371}" type="slidenum">
              <a:rPr lang="nl-NL" smtClean="0"/>
              <a:t>‹#›</a:t>
            </a:fld>
            <a:endParaRPr lang="nl-NL"/>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1899008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1"/>
            </p:custDataLst>
            <p:extLst>
              <p:ext uri="{D42A27DB-BD31-4B8C-83A1-F6EECF244321}">
                <p14:modId xmlns:p14="http://schemas.microsoft.com/office/powerpoint/2010/main" val="4048325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A1CC6EC6-EC4A-4CCD-8E83-68494C8753B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75DEDF61-D0AA-4104-A8D4-B0406C012C34}"/>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141D24E2-A013-4401-84FB-25D9F21F720D}"/>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128893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1"/>
            </p:custDataLst>
            <p:extLst>
              <p:ext uri="{D42A27DB-BD31-4B8C-83A1-F6EECF244321}">
                <p14:modId xmlns:p14="http://schemas.microsoft.com/office/powerpoint/2010/main" val="490289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30" name="Footnote">
            <a:extLst>
              <a:ext uri="{FF2B5EF4-FFF2-40B4-BE49-F238E27FC236}">
                <a16:creationId xmlns:a16="http://schemas.microsoft.com/office/drawing/2014/main" id="{BAE6918C-BA6B-443D-8DEA-7B54F5C7AAE1}"/>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B52750C4-AA32-44BB-9C80-10FCEB69B711}"/>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32" name="Slide Number Placeholder">
            <a:extLst>
              <a:ext uri="{FF2B5EF4-FFF2-40B4-BE49-F238E27FC236}">
                <a16:creationId xmlns:a16="http://schemas.microsoft.com/office/drawing/2014/main" id="{90B24E08-7C33-4EE1-8E8A-8057549F0A12}"/>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1213652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1"/>
            </p:custDataLst>
            <p:extLst>
              <p:ext uri="{D42A27DB-BD31-4B8C-83A1-F6EECF244321}">
                <p14:modId xmlns:p14="http://schemas.microsoft.com/office/powerpoint/2010/main" val="2881474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a:xfrm>
            <a:off x="10989437" y="6688612"/>
            <a:ext cx="1023140" cy="163513"/>
          </a:xfrm>
          <a:prstGeom prst="rect">
            <a:avLst/>
          </a:prstGeom>
        </p:spPr>
        <p:txBody>
          <a:bodyPr/>
          <a:lstStyle>
            <a:lvl1pPr>
              <a:defRPr>
                <a:solidFill>
                  <a:schemeClr val="bg1"/>
                </a:solidFill>
              </a:defRPr>
            </a:lvl1pPr>
          </a:lstStyle>
          <a:p>
            <a:fld id="{D5ABCDCA-15DC-4865-83AC-D92DCA396371}" type="slidenum">
              <a:rPr lang="nl-NL" smtClean="0"/>
              <a:t>‹#›</a:t>
            </a:fld>
            <a:endParaRPr lang="nl-NL"/>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it’s</a:t>
            </a: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a:t>
            </a:r>
            <a:r>
              <a:rPr kumimoji="0" lang="nl-NL" sz="14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Middenlaan</a:t>
            </a: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5">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a:spcBef>
                <a:spcPts val="0"/>
              </a:spcBef>
              <a:buNone/>
              <a:defRPr>
                <a:solidFill>
                  <a:schemeClr val="bg1"/>
                </a:solidFill>
              </a:defRPr>
            </a:lvl1pPr>
          </a:lstStyle>
          <a:p>
            <a:pPr lvl="0"/>
            <a:r>
              <a:rPr lang="nl-NL" noProof="0"/>
              <a:t>Naam Achternaam (naam.achternaam@itspublic.nl)</a:t>
            </a:r>
          </a:p>
        </p:txBody>
      </p:sp>
    </p:spTree>
    <p:extLst>
      <p:ext uri="{BB962C8B-B14F-4D97-AF65-F5344CB8AC3E}">
        <p14:creationId xmlns:p14="http://schemas.microsoft.com/office/powerpoint/2010/main" val="2183452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ox (1)">
  <p:cSld name="1_Box (1)">
    <p:spTree>
      <p:nvGrpSpPr>
        <p:cNvPr id="1" name="Shape 22"/>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437394-92F6-45E2-A104-1B746DFA80B0}"/>
              </a:ext>
            </a:extLst>
          </p:cNvPr>
          <p:cNvGraphicFramePr>
            <a:graphicFrameLocks noChangeAspect="1"/>
          </p:cNvGraphicFramePr>
          <p:nvPr userDrawn="1">
            <p:custDataLst>
              <p:tags r:id="rId1"/>
            </p:custDataLst>
            <p:extLst>
              <p:ext uri="{D42A27DB-BD31-4B8C-83A1-F6EECF244321}">
                <p14:modId xmlns:p14="http://schemas.microsoft.com/office/powerpoint/2010/main" val="1001878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EC437394-92F6-45E2-A104-1B746DFA80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Google Shape;23;p17"/>
          <p:cNvSpPr txBox="1">
            <a:spLocks noGrp="1"/>
          </p:cNvSpPr>
          <p:nvPr>
            <p:ph type="body" idx="1"/>
          </p:nvPr>
        </p:nvSpPr>
        <p:spPr>
          <a:xfrm>
            <a:off x="662780" y="1699963"/>
            <a:ext cx="10868400" cy="4644000"/>
          </a:xfrm>
          <a:prstGeom prst="rect">
            <a:avLst/>
          </a:prstGeom>
          <a:noFill/>
          <a:ln>
            <a:noFill/>
          </a:ln>
        </p:spPr>
        <p:txBody>
          <a:bodyPr spcFirstLastPara="1" wrap="square" lIns="72000" tIns="72000" rIns="72000" bIns="72000" anchor="t" anchorCtr="0">
            <a:normAutofit/>
          </a:bodyPr>
          <a:lstStyle>
            <a:lvl1pPr marL="180975" lvl="0" indent="-180975" algn="l">
              <a:lnSpc>
                <a:spcPct val="90000"/>
              </a:lnSpc>
              <a:spcBef>
                <a:spcPts val="375"/>
              </a:spcBef>
              <a:spcAft>
                <a:spcPts val="0"/>
              </a:spcAft>
              <a:buSzPts val="1400"/>
              <a:buFont typeface="Wingdings" panose="05000000000000000000" pitchFamily="2" charset="2"/>
              <a:buChar char="§"/>
              <a:defRPr>
                <a:latin typeface="Corbel" panose="020B0503020204020204" pitchFamily="34" charset="0"/>
                <a:sym typeface="Corbel" panose="020B0503020204020204" pitchFamily="34" charset="0"/>
              </a:defRPr>
            </a:lvl1pPr>
            <a:lvl2pPr marL="914400" lvl="1" indent="-317500" algn="l">
              <a:lnSpc>
                <a:spcPct val="90000"/>
              </a:lnSpc>
              <a:spcBef>
                <a:spcPts val="375"/>
              </a:spcBef>
              <a:spcAft>
                <a:spcPts val="0"/>
              </a:spcAft>
              <a:buSzPts val="1400"/>
              <a:buFont typeface="Corbel"/>
              <a:buChar char="-"/>
              <a:defRPr>
                <a:solidFill>
                  <a:schemeClr val="dk1"/>
                </a:solidFill>
              </a:defRPr>
            </a:lvl2pPr>
            <a:lvl3pPr marL="1371600" lvl="2" indent="-317500" algn="l">
              <a:lnSpc>
                <a:spcPct val="90000"/>
              </a:lnSpc>
              <a:spcBef>
                <a:spcPts val="375"/>
              </a:spcBef>
              <a:spcAft>
                <a:spcPts val="0"/>
              </a:spcAft>
              <a:buSzPts val="1400"/>
              <a:buFont typeface="Corbel"/>
              <a:buChar char="-"/>
              <a:defRPr>
                <a:solidFill>
                  <a:schemeClr val="dk1"/>
                </a:solidFill>
              </a:defRPr>
            </a:lvl3pPr>
            <a:lvl4pPr marL="1828800" lvl="3" indent="-317500" algn="l">
              <a:lnSpc>
                <a:spcPct val="90000"/>
              </a:lnSpc>
              <a:spcBef>
                <a:spcPts val="375"/>
              </a:spcBef>
              <a:spcAft>
                <a:spcPts val="0"/>
              </a:spcAft>
              <a:buSzPts val="1400"/>
              <a:buFont typeface="Corbel"/>
              <a:buChar char="-"/>
              <a:defRPr>
                <a:solidFill>
                  <a:schemeClr val="dk1"/>
                </a:solidFill>
              </a:defRPr>
            </a:lvl4pPr>
            <a:lvl5pPr marL="2286000" lvl="4" indent="-317500" algn="l">
              <a:spcBef>
                <a:spcPts val="0"/>
              </a:spcBef>
              <a:spcAft>
                <a:spcPts val="0"/>
              </a:spcAft>
              <a:buSzPts val="1400"/>
              <a:buChar char="-"/>
              <a:defRPr>
                <a:solidFill>
                  <a:schemeClr val="dk1"/>
                </a:solidFill>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24" name="Google Shape;24;p17"/>
          <p:cNvSpPr txBox="1">
            <a:spLocks noGrp="1"/>
          </p:cNvSpPr>
          <p:nvPr>
            <p:ph type="body" idx="2"/>
          </p:nvPr>
        </p:nvSpPr>
        <p:spPr>
          <a:xfrm>
            <a:off x="662780" y="6487298"/>
            <a:ext cx="10868400" cy="122400"/>
          </a:xfrm>
          <a:prstGeom prst="rect">
            <a:avLst/>
          </a:prstGeom>
          <a:noFill/>
          <a:ln>
            <a:noFill/>
          </a:ln>
        </p:spPr>
        <p:txBody>
          <a:bodyPr spcFirstLastPara="1" wrap="square" lIns="36000" tIns="0" rIns="36000" bIns="0" anchor="b" anchorCtr="0">
            <a:noAutofit/>
          </a:bodyPr>
          <a:lstStyle>
            <a:lvl1pPr marL="457200" lvl="0" indent="-279400" algn="l">
              <a:lnSpc>
                <a:spcPct val="90000"/>
              </a:lnSpc>
              <a:spcBef>
                <a:spcPts val="0"/>
              </a:spcBef>
              <a:spcAft>
                <a:spcPts val="0"/>
              </a:spcAft>
              <a:buClr>
                <a:srgbClr val="000000"/>
              </a:buClr>
              <a:buSzPts val="800"/>
              <a:buFont typeface="Corbel"/>
              <a:buAutoNum type="arabicPeriod"/>
              <a:defRPr sz="800">
                <a:latin typeface="Corbel" panose="020B0503020204020204" pitchFamily="34" charset="0"/>
                <a:sym typeface="Corbel" panose="020B0503020204020204" pitchFamily="34" charset="0"/>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spcBef>
                <a:spcPts val="0"/>
              </a:spcBef>
              <a:spcAft>
                <a:spcPts val="0"/>
              </a:spcAft>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661800" y="6624637"/>
            <a:ext cx="10868400" cy="122400"/>
          </a:xfrm>
          <a:prstGeom prst="rect">
            <a:avLst/>
          </a:prstGeom>
          <a:noFill/>
          <a:ln>
            <a:noFill/>
          </a:ln>
        </p:spPr>
        <p:txBody>
          <a:bodyPr spcFirstLastPara="1" wrap="square" lIns="36000" tIns="0" rIns="36000" bIns="0" anchor="b" anchorCtr="0">
            <a:noAutofit/>
          </a:bodyPr>
          <a:lstStyle>
            <a:lvl1pPr lvl="0" algn="l">
              <a:lnSpc>
                <a:spcPct val="90000"/>
              </a:lnSpc>
              <a:spcBef>
                <a:spcPts val="375"/>
              </a:spcBef>
              <a:spcAft>
                <a:spcPts val="0"/>
              </a:spcAft>
              <a:buSzPts val="800"/>
              <a:buNone/>
              <a:defRPr sz="800">
                <a:solidFill>
                  <a:srgbClr val="000000"/>
                </a:solidFill>
                <a:latin typeface="Corbel" panose="020B0503020204020204" pitchFamily="34" charset="0"/>
                <a:ea typeface="Corbel" panose="020B0503020204020204" pitchFamily="34" charset="0"/>
                <a:cs typeface="Corbel" panose="020B0503020204020204" pitchFamily="34" charset="0"/>
                <a:sym typeface="Corbel" panose="020B0503020204020204" pitchFamily="34" charset="0"/>
              </a:defRPr>
            </a:lvl1pPr>
            <a:lvl2pPr lvl="1" algn="l">
              <a:lnSpc>
                <a:spcPct val="90000"/>
              </a:lnSpc>
              <a:spcBef>
                <a:spcPts val="375"/>
              </a:spcBef>
              <a:spcAft>
                <a:spcPts val="0"/>
              </a:spcAft>
              <a:buSzPts val="1800"/>
              <a:buChar char="-"/>
              <a:defRPr/>
            </a:lvl2pPr>
            <a:lvl3pPr lvl="2" algn="l">
              <a:lnSpc>
                <a:spcPct val="90000"/>
              </a:lnSpc>
              <a:spcBef>
                <a:spcPts val="375"/>
              </a:spcBef>
              <a:spcAft>
                <a:spcPts val="0"/>
              </a:spcAft>
              <a:buSzPts val="1800"/>
              <a:buChar char="-"/>
              <a:defRPr/>
            </a:lvl3pPr>
            <a:lvl4pPr lvl="3" algn="l">
              <a:lnSpc>
                <a:spcPct val="90000"/>
              </a:lnSpc>
              <a:spcBef>
                <a:spcPts val="375"/>
              </a:spcBef>
              <a:spcAft>
                <a:spcPts val="0"/>
              </a:spcAft>
              <a:buSzPts val="1800"/>
              <a:buChar char="-"/>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a:p>
        </p:txBody>
      </p:sp>
      <p:sp>
        <p:nvSpPr>
          <p:cNvPr id="26" name="Google Shape;26;p17"/>
          <p:cNvSpPr txBox="1">
            <a:spLocks noGrp="1"/>
          </p:cNvSpPr>
          <p:nvPr>
            <p:ph type="sldNum" idx="12"/>
          </p:nvPr>
        </p:nvSpPr>
        <p:spPr>
          <a:xfrm>
            <a:off x="10510048" y="6583524"/>
            <a:ext cx="1023140" cy="163513"/>
          </a:xfrm>
          <a:prstGeom prst="rect">
            <a:avLst/>
          </a:prstGeom>
          <a:noFill/>
          <a:ln>
            <a:noFill/>
          </a:ln>
        </p:spPr>
        <p:txBody>
          <a:bodyPr spcFirstLastPara="1" wrap="square" lIns="0" tIns="0" rIns="72000" bIns="0" anchor="t" anchorCtr="0">
            <a:noAutofit/>
          </a:bodyPr>
          <a:lstStyle>
            <a:lvl1pPr marL="0" lvl="0" indent="0" algn="r">
              <a:lnSpc>
                <a:spcPct val="90000"/>
              </a:lnSpc>
              <a:spcBef>
                <a:spcPts val="0"/>
              </a:spcBef>
              <a:buSzPts val="1000"/>
              <a:buNone/>
              <a:defRPr>
                <a:latin typeface="Corbel" panose="020B0503020204020204" pitchFamily="34" charset="0"/>
                <a:sym typeface="Corbel" panose="020B0503020204020204" pitchFamily="34" charset="0"/>
              </a:defRPr>
            </a:lvl1pPr>
            <a:lvl2pPr marL="0" lvl="1" indent="0" algn="r">
              <a:lnSpc>
                <a:spcPct val="90000"/>
              </a:lnSpc>
              <a:spcBef>
                <a:spcPts val="0"/>
              </a:spcBef>
              <a:buSzPts val="1000"/>
              <a:buNone/>
              <a:defRPr/>
            </a:lvl2pPr>
            <a:lvl3pPr marL="0" lvl="2" indent="0" algn="r">
              <a:lnSpc>
                <a:spcPct val="90000"/>
              </a:lnSpc>
              <a:spcBef>
                <a:spcPts val="0"/>
              </a:spcBef>
              <a:buSzPts val="1000"/>
              <a:buNone/>
              <a:defRPr/>
            </a:lvl3pPr>
            <a:lvl4pPr marL="0" lvl="3" indent="0" algn="r">
              <a:lnSpc>
                <a:spcPct val="90000"/>
              </a:lnSpc>
              <a:spcBef>
                <a:spcPts val="0"/>
              </a:spcBef>
              <a:buSzPts val="1000"/>
              <a:buNone/>
              <a:defRPr/>
            </a:lvl4pPr>
            <a:lvl5pPr marL="0" lvl="4" indent="0" algn="r">
              <a:lnSpc>
                <a:spcPct val="90000"/>
              </a:lnSpc>
              <a:spcBef>
                <a:spcPts val="0"/>
              </a:spcBef>
              <a:buSzPts val="1000"/>
              <a:buNone/>
              <a:defRPr/>
            </a:lvl5pPr>
            <a:lvl6pPr marL="0" lvl="5" indent="0" algn="r">
              <a:lnSpc>
                <a:spcPct val="90000"/>
              </a:lnSpc>
              <a:spcBef>
                <a:spcPts val="0"/>
              </a:spcBef>
              <a:buSzPts val="1000"/>
              <a:buNone/>
              <a:defRPr/>
            </a:lvl6pPr>
            <a:lvl7pPr marL="0" lvl="6" indent="0" algn="r">
              <a:lnSpc>
                <a:spcPct val="90000"/>
              </a:lnSpc>
              <a:spcBef>
                <a:spcPts val="0"/>
              </a:spcBef>
              <a:buSzPts val="1000"/>
              <a:buNone/>
              <a:defRPr/>
            </a:lvl7pPr>
            <a:lvl8pPr marL="0" lvl="7" indent="0" algn="r">
              <a:lnSpc>
                <a:spcPct val="90000"/>
              </a:lnSpc>
              <a:spcBef>
                <a:spcPts val="0"/>
              </a:spcBef>
              <a:buSzPts val="1000"/>
              <a:buNone/>
              <a:defRPr/>
            </a:lvl8pPr>
            <a:lvl9pPr marL="0" lvl="8" indent="0" algn="r">
              <a:lnSpc>
                <a:spcPct val="90000"/>
              </a:lnSpc>
              <a:spcBef>
                <a:spcPts val="0"/>
              </a:spcBef>
              <a:buSzPts val="1000"/>
              <a:buNone/>
              <a:defRPr/>
            </a:lvl9pPr>
          </a:lstStyle>
          <a:p>
            <a:fld id="{00000000-1234-1234-1234-123412341234}" type="slidenum">
              <a:rPr lang="nl-NL" smtClean="0"/>
              <a:pPr/>
              <a:t>‹#›</a:t>
            </a:fld>
            <a:endParaRPr lang="nl-NL"/>
          </a:p>
        </p:txBody>
      </p:sp>
      <p:sp>
        <p:nvSpPr>
          <p:cNvPr id="27" name="Google Shape;27;p17"/>
          <p:cNvSpPr txBox="1">
            <a:spLocks noGrp="1"/>
          </p:cNvSpPr>
          <p:nvPr>
            <p:ph type="body" idx="3"/>
          </p:nvPr>
        </p:nvSpPr>
        <p:spPr>
          <a:xfrm>
            <a:off x="662780" y="1203211"/>
            <a:ext cx="10866440" cy="388800"/>
          </a:xfrm>
          <a:prstGeom prst="rect">
            <a:avLst/>
          </a:prstGeom>
          <a:noFill/>
          <a:ln>
            <a:noFill/>
          </a:ln>
        </p:spPr>
        <p:txBody>
          <a:bodyPr spcFirstLastPara="1" wrap="square" lIns="7200" tIns="0" rIns="0" bIns="0" anchor="t" anchorCtr="0">
            <a:noAutofit/>
          </a:bodyPr>
          <a:lstStyle>
            <a:lvl1pPr marL="85725" lvl="0" indent="0" algn="l">
              <a:lnSpc>
                <a:spcPct val="90000"/>
              </a:lnSpc>
              <a:spcBef>
                <a:spcPts val="0"/>
              </a:spcBef>
              <a:spcAft>
                <a:spcPts val="0"/>
              </a:spcAft>
              <a:buSzPts val="1400"/>
              <a:buNone/>
              <a:defRPr b="1">
                <a:latin typeface="Corbel" panose="020B0503020204020204" pitchFamily="34" charset="0"/>
                <a:sym typeface="Corbel" panose="020B0503020204020204" pitchFamily="34" charset="0"/>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spcBef>
                <a:spcPts val="0"/>
              </a:spcBef>
              <a:spcAft>
                <a:spcPts val="0"/>
              </a:spcAft>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28" name="Google Shape;28;p17"/>
          <p:cNvSpPr txBox="1">
            <a:spLocks noGrp="1"/>
          </p:cNvSpPr>
          <p:nvPr>
            <p:ph type="title"/>
          </p:nvPr>
        </p:nvSpPr>
        <p:spPr>
          <a:xfrm>
            <a:off x="662780" y="384876"/>
            <a:ext cx="10866441" cy="7740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1800"/>
              <a:buNone/>
              <a:defRPr>
                <a:latin typeface="Corbel" panose="020B0503020204020204" pitchFamily="34" charset="0"/>
                <a:sym typeface="Corbel" panose="020B0503020204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4582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userDrawn="1">
            <p:custDataLst>
              <p:tags r:id="rId1"/>
            </p:custDataLst>
            <p:extLst>
              <p:ext uri="{D42A27DB-BD31-4B8C-83A1-F6EECF244321}">
                <p14:modId xmlns:p14="http://schemas.microsoft.com/office/powerpoint/2010/main" val="1891253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userDrawn="1"/>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14521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1"/>
            </p:custDataLst>
            <p:extLst>
              <p:ext uri="{D42A27DB-BD31-4B8C-83A1-F6EECF244321}">
                <p14:modId xmlns:p14="http://schemas.microsoft.com/office/powerpoint/2010/main" val="3794103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EF18163C-3032-4085-8BA6-8A0653035EF8}"/>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86F4C4B1-9275-48CF-AA51-4C4AE2EEF9A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7DB9CF3A-2012-49F0-8AB0-1AC736EA4795}"/>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3032730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userDrawn="1">
            <p:custDataLst>
              <p:tags r:id="rId1"/>
            </p:custDataLst>
            <p:extLst>
              <p:ext uri="{D42A27DB-BD31-4B8C-83A1-F6EECF244321}">
                <p14:modId xmlns:p14="http://schemas.microsoft.com/office/powerpoint/2010/main" val="3205353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3268614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userDrawn="1">
            <p:custDataLst>
              <p:tags r:id="rId1"/>
            </p:custDataLst>
            <p:extLst>
              <p:ext uri="{D42A27DB-BD31-4B8C-83A1-F6EECF244321}">
                <p14:modId xmlns:p14="http://schemas.microsoft.com/office/powerpoint/2010/main" val="677050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12025950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userDrawn="1">
            <p:custDataLst>
              <p:tags r:id="rId1"/>
            </p:custDataLst>
            <p:extLst>
              <p:ext uri="{D42A27DB-BD31-4B8C-83A1-F6EECF244321}">
                <p14:modId xmlns:p14="http://schemas.microsoft.com/office/powerpoint/2010/main" val="3794103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830863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1"/>
            </p:custDataLst>
            <p:extLst>
              <p:ext uri="{D42A27DB-BD31-4B8C-83A1-F6EECF244321}">
                <p14:modId xmlns:p14="http://schemas.microsoft.com/office/powerpoint/2010/main" val="2886310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3145183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userDrawn="1">
            <p:custDataLst>
              <p:tags r:id="rId1"/>
            </p:custDataLst>
            <p:extLst>
              <p:ext uri="{D42A27DB-BD31-4B8C-83A1-F6EECF244321}">
                <p14:modId xmlns:p14="http://schemas.microsoft.com/office/powerpoint/2010/main" val="1339535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734929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userDrawn="1">
            <p:custDataLst>
              <p:tags r:id="rId1"/>
            </p:custDataLst>
            <p:extLst>
              <p:ext uri="{D42A27DB-BD31-4B8C-83A1-F6EECF244321}">
                <p14:modId xmlns:p14="http://schemas.microsoft.com/office/powerpoint/2010/main" val="3036107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123335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userDrawn="1">
            <p:custDataLst>
              <p:tags r:id="rId1"/>
            </p:custDataLst>
            <p:extLst>
              <p:ext uri="{D42A27DB-BD31-4B8C-83A1-F6EECF244321}">
                <p14:modId xmlns:p14="http://schemas.microsoft.com/office/powerpoint/2010/main" val="2712393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2398430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1"/>
            </p:custDataLst>
            <p:extLst>
              <p:ext uri="{D42A27DB-BD31-4B8C-83A1-F6EECF244321}">
                <p14:modId xmlns:p14="http://schemas.microsoft.com/office/powerpoint/2010/main" val="2431227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38531934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1"/>
            </p:custDataLst>
            <p:extLst>
              <p:ext uri="{D42A27DB-BD31-4B8C-83A1-F6EECF244321}">
                <p14:modId xmlns:p14="http://schemas.microsoft.com/office/powerpoint/2010/main" val="1342574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755456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userDrawn="1">
            <p:custDataLst>
              <p:tags r:id="rId1"/>
            </p:custDataLst>
            <p:extLst>
              <p:ext uri="{D42A27DB-BD31-4B8C-83A1-F6EECF244321}">
                <p14:modId xmlns:p14="http://schemas.microsoft.com/office/powerpoint/2010/main" val="1918294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14544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1"/>
            </p:custDataLst>
            <p:extLst>
              <p:ext uri="{D42A27DB-BD31-4B8C-83A1-F6EECF244321}">
                <p14:modId xmlns:p14="http://schemas.microsoft.com/office/powerpoint/2010/main" val="2886310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8199AF3C-BF3F-4F94-A3CD-FB3C7C97E46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968CBD64-C511-48CF-88AD-3434DA0F028E}"/>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9" name="Slide Number Placeholder">
            <a:extLst>
              <a:ext uri="{FF2B5EF4-FFF2-40B4-BE49-F238E27FC236}">
                <a16:creationId xmlns:a16="http://schemas.microsoft.com/office/drawing/2014/main" id="{42748C13-A219-4660-B0E3-4561AD5EEE25}"/>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20025555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userDrawn="1">
            <p:custDataLst>
              <p:tags r:id="rId1"/>
            </p:custDataLst>
            <p:extLst>
              <p:ext uri="{D42A27DB-BD31-4B8C-83A1-F6EECF244321}">
                <p14:modId xmlns:p14="http://schemas.microsoft.com/office/powerpoint/2010/main" val="146061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15046453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userDrawn="1">
            <p:custDataLst>
              <p:tags r:id="rId1"/>
            </p:custDataLst>
            <p:extLst>
              <p:ext uri="{D42A27DB-BD31-4B8C-83A1-F6EECF244321}">
                <p14:modId xmlns:p14="http://schemas.microsoft.com/office/powerpoint/2010/main" val="1021989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30483935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userDrawn="1">
            <p:custDataLst>
              <p:tags r:id="rId1"/>
            </p:custDataLst>
            <p:extLst>
              <p:ext uri="{D42A27DB-BD31-4B8C-83A1-F6EECF244321}">
                <p14:modId xmlns:p14="http://schemas.microsoft.com/office/powerpoint/2010/main" val="1911614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1163780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1"/>
            </p:custDataLst>
            <p:extLst>
              <p:ext uri="{D42A27DB-BD31-4B8C-83A1-F6EECF244321}">
                <p14:modId xmlns:p14="http://schemas.microsoft.com/office/powerpoint/2010/main" val="2563571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082081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userDrawn="1">
            <p:custDataLst>
              <p:tags r:id="rId1"/>
            </p:custDataLst>
            <p:extLst>
              <p:ext uri="{D42A27DB-BD31-4B8C-83A1-F6EECF244321}">
                <p14:modId xmlns:p14="http://schemas.microsoft.com/office/powerpoint/2010/main" val="2807099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11652138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userDrawn="1">
            <p:custDataLst>
              <p:tags r:id="rId1"/>
            </p:custDataLst>
            <p:extLst>
              <p:ext uri="{D42A27DB-BD31-4B8C-83A1-F6EECF244321}">
                <p14:modId xmlns:p14="http://schemas.microsoft.com/office/powerpoint/2010/main" val="3713102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11085235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1"/>
            </p:custDataLst>
            <p:extLst>
              <p:ext uri="{D42A27DB-BD31-4B8C-83A1-F6EECF244321}">
                <p14:modId xmlns:p14="http://schemas.microsoft.com/office/powerpoint/2010/main" val="120622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2014578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1"/>
            </p:custDataLst>
            <p:extLst>
              <p:ext uri="{D42A27DB-BD31-4B8C-83A1-F6EECF244321}">
                <p14:modId xmlns:p14="http://schemas.microsoft.com/office/powerpoint/2010/main" val="1300324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32264624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userDrawn="1">
            <p:custDataLst>
              <p:tags r:id="rId1"/>
            </p:custDataLst>
            <p:extLst>
              <p:ext uri="{D42A27DB-BD31-4B8C-83A1-F6EECF244321}">
                <p14:modId xmlns:p14="http://schemas.microsoft.com/office/powerpoint/2010/main" val="40787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12023580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userDrawn="1">
            <p:custDataLst>
              <p:tags r:id="rId1"/>
            </p:custDataLst>
            <p:extLst>
              <p:ext uri="{D42A27DB-BD31-4B8C-83A1-F6EECF244321}">
                <p14:modId xmlns:p14="http://schemas.microsoft.com/office/powerpoint/2010/main" val="3757172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32242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1"/>
            </p:custDataLst>
            <p:extLst>
              <p:ext uri="{D42A27DB-BD31-4B8C-83A1-F6EECF244321}">
                <p14:modId xmlns:p14="http://schemas.microsoft.com/office/powerpoint/2010/main" val="1339535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EBCAAF10-43C2-42AC-8822-4B0A2D42A6A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54A57-B39A-4BA5-A8AA-39AB9D51FBD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9" name="Slide Number Placeholder">
            <a:extLst>
              <a:ext uri="{FF2B5EF4-FFF2-40B4-BE49-F238E27FC236}">
                <a16:creationId xmlns:a16="http://schemas.microsoft.com/office/drawing/2014/main" id="{ED2D3A2E-15BD-41F9-A054-33D4889B62DE}"/>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37066491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userDrawn="1">
            <p:custDataLst>
              <p:tags r:id="rId1"/>
            </p:custDataLst>
            <p:extLst>
              <p:ext uri="{D42A27DB-BD31-4B8C-83A1-F6EECF244321}">
                <p14:modId xmlns:p14="http://schemas.microsoft.com/office/powerpoint/2010/main" val="1178302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userDrawn="1"/>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6" name="Background"/>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a:buNone/>
              <a:defRPr/>
            </a:lvl1pPr>
          </a:lstStyle>
          <a:p>
            <a:r>
              <a:rPr lang="nl-NL" noProof="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18500468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userDrawn="1">
            <p:custDataLst>
              <p:tags r:id="rId1"/>
            </p:custDataLst>
            <p:extLst>
              <p:ext uri="{D42A27DB-BD31-4B8C-83A1-F6EECF244321}">
                <p14:modId xmlns:p14="http://schemas.microsoft.com/office/powerpoint/2010/main" val="3657449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27" name="Logo 13">
            <a:extLst>
              <a:ext uri="{FF2B5EF4-FFF2-40B4-BE49-F238E27FC236}">
                <a16:creationId xmlns:a16="http://schemas.microsoft.com/office/drawing/2014/main" id="{67340306-C4C1-4DE1-9279-C162F718866C}"/>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975953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1"/>
            </p:custDataLst>
            <p:extLst>
              <p:ext uri="{D42A27DB-BD31-4B8C-83A1-F6EECF244321}">
                <p14:modId xmlns:p14="http://schemas.microsoft.com/office/powerpoint/2010/main" val="2816706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Rectangle 7">
            <a:extLst>
              <a:ext uri="{FF2B5EF4-FFF2-40B4-BE49-F238E27FC236}">
                <a16:creationId xmlns:a16="http://schemas.microsoft.com/office/drawing/2014/main" id="{5FAA40BB-8609-4FCF-B6FD-DA8B822EE341}"/>
              </a:ext>
            </a:extLst>
          </p:cNvPr>
          <p:cNvSpPr/>
          <p:nvPr userDrawn="1"/>
        </p:nvSpPr>
        <p:spPr>
          <a:xfrm>
            <a:off x="0" y="6230560"/>
            <a:ext cx="1714500" cy="627440"/>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7" name="Picture Placeholder 12">
            <a:extLst>
              <a:ext uri="{FF2B5EF4-FFF2-40B4-BE49-F238E27FC236}">
                <a16:creationId xmlns:a16="http://schemas.microsoft.com/office/drawing/2014/main" id="{34300595-F57E-483B-B57F-D374FD38736F}"/>
              </a:ext>
            </a:extLst>
          </p:cNvPr>
          <p:cNvPicPr>
            <a:picLocks noChangeAspect="1"/>
          </p:cNvPicPr>
          <p:nvPr userDrawn="1"/>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53646" y="109218"/>
            <a:ext cx="11875794" cy="6639564"/>
          </a:xfrm>
          <a:prstGeom prst="roundRect">
            <a:avLst>
              <a:gd name="adj" fmla="val 5260"/>
            </a:avLst>
          </a:prstGeom>
        </p:spPr>
      </p:pic>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941419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userDrawn="1">
            <p:custDataLst>
              <p:tags r:id="rId1"/>
            </p:custDataLst>
            <p:extLst>
              <p:ext uri="{D42A27DB-BD31-4B8C-83A1-F6EECF244321}">
                <p14:modId xmlns:p14="http://schemas.microsoft.com/office/powerpoint/2010/main" val="363913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992CD0B2-8AB2-4C6C-8876-E15753662C9B}" type="slidenum">
              <a:rPr lang="nl-NL" noProof="0" smtClean="0"/>
              <a:pPr/>
              <a:t>‹#›</a:t>
            </a:fld>
            <a:endParaRPr lang="nl-NL" noProof="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006347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userDrawn="1">
            <p:custDataLst>
              <p:tags r:id="rId1"/>
            </p:custDataLst>
            <p:extLst>
              <p:ext uri="{D42A27DB-BD31-4B8C-83A1-F6EECF244321}">
                <p14:modId xmlns:p14="http://schemas.microsoft.com/office/powerpoint/2010/main" val="1592552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24301540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userDrawn="1">
            <p:custDataLst>
              <p:tags r:id="rId1"/>
            </p:custDataLst>
            <p:extLst>
              <p:ext uri="{D42A27DB-BD31-4B8C-83A1-F6EECF244321}">
                <p14:modId xmlns:p14="http://schemas.microsoft.com/office/powerpoint/2010/main" val="3800045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42538107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userDrawn="1">
            <p:custDataLst>
              <p:tags r:id="rId1"/>
            </p:custDataLst>
            <p:extLst>
              <p:ext uri="{D42A27DB-BD31-4B8C-83A1-F6EECF244321}">
                <p14:modId xmlns:p14="http://schemas.microsoft.com/office/powerpoint/2010/main" val="3093978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a:buNone/>
              <a:defRPr/>
            </a:lvl1pPr>
          </a:lstStyle>
          <a:p>
            <a:r>
              <a:rPr lang="nl-NL" noProof="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33799290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userDrawn="1">
            <p:custDataLst>
              <p:tags r:id="rId1"/>
            </p:custDataLst>
            <p:extLst>
              <p:ext uri="{D42A27DB-BD31-4B8C-83A1-F6EECF244321}">
                <p14:modId xmlns:p14="http://schemas.microsoft.com/office/powerpoint/2010/main" val="195668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992CD0B2-8AB2-4C6C-8876-E15753662C9B}" type="slidenum">
              <a:rPr lang="nl-NL" noProof="0" smtClean="0"/>
              <a:pPr/>
              <a:t>‹#›</a:t>
            </a:fld>
            <a:endParaRPr lang="nl-NL" noProof="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26582661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userDrawn="1">
            <p:custDataLst>
              <p:tags r:id="rId1"/>
            </p:custDataLst>
            <p:extLst>
              <p:ext uri="{D42A27DB-BD31-4B8C-83A1-F6EECF244321}">
                <p14:modId xmlns:p14="http://schemas.microsoft.com/office/powerpoint/2010/main" val="2256913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p>
            <a:fld id="{992CD0B2-8AB2-4C6C-8876-E15753662C9B}" type="slidenum">
              <a:rPr lang="nl-NL" noProof="0" smtClean="0"/>
              <a:pPr/>
              <a:t>‹#›</a:t>
            </a:fld>
            <a:endParaRPr lang="nl-NL" noProof="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39569974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userDrawn="1">
            <p:custDataLst>
              <p:tags r:id="rId1"/>
            </p:custDataLst>
            <p:extLst>
              <p:ext uri="{D42A27DB-BD31-4B8C-83A1-F6EECF244321}">
                <p14:modId xmlns:p14="http://schemas.microsoft.com/office/powerpoint/2010/main" val="4048325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386584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1"/>
            </p:custDataLst>
            <p:extLst>
              <p:ext uri="{D42A27DB-BD31-4B8C-83A1-F6EECF244321}">
                <p14:modId xmlns:p14="http://schemas.microsoft.com/office/powerpoint/2010/main" val="3036107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a:noFill/>
          <a:ln w="19050">
            <a:noFill/>
          </a:ln>
        </p:spPr>
        <p:txBody>
          <a:bodyPr vert="horz" lIns="7200" tIns="0" rIns="0" bIns="0" rtlCol="0" anchor="t">
            <a:noAutofit/>
          </a:bodyPr>
          <a:lstStyle>
            <a:lvl1pPr>
              <a:defRPr lang="nl-NL" b="1" noProof="0" dirty="0">
                <a:solidFill>
                  <a:schemeClr val="tx1"/>
                </a:solidFill>
              </a:defRPr>
            </a:lvl1pPr>
          </a:lstStyle>
          <a:p>
            <a:pPr marL="0" lvl="0" indent="0">
              <a:buNone/>
            </a:pPr>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1" name="Footnote">
            <a:extLst>
              <a:ext uri="{FF2B5EF4-FFF2-40B4-BE49-F238E27FC236}">
                <a16:creationId xmlns:a16="http://schemas.microsoft.com/office/drawing/2014/main" id="{20D419EE-88F1-4989-8836-3F7287A8548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9" name="Footer Placeholder">
            <a:extLst>
              <a:ext uri="{FF2B5EF4-FFF2-40B4-BE49-F238E27FC236}">
                <a16:creationId xmlns:a16="http://schemas.microsoft.com/office/drawing/2014/main" id="{496692EB-3EF7-4005-BB14-C4E4AE8A68F0}"/>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39" name="Slide Number Placeholder">
            <a:extLst>
              <a:ext uri="{FF2B5EF4-FFF2-40B4-BE49-F238E27FC236}">
                <a16:creationId xmlns:a16="http://schemas.microsoft.com/office/drawing/2014/main" id="{412FEEA4-3298-41B0-B0FC-060B542257E0}"/>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40787289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userDrawn="1">
            <p:custDataLst>
              <p:tags r:id="rId1"/>
            </p:custDataLst>
            <p:extLst>
              <p:ext uri="{D42A27DB-BD31-4B8C-83A1-F6EECF244321}">
                <p14:modId xmlns:p14="http://schemas.microsoft.com/office/powerpoint/2010/main" val="490289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3638703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userDrawn="1">
            <p:custDataLst>
              <p:tags r:id="rId1"/>
            </p:custDataLst>
            <p:extLst>
              <p:ext uri="{D42A27DB-BD31-4B8C-83A1-F6EECF244321}">
                <p14:modId xmlns:p14="http://schemas.microsoft.com/office/powerpoint/2010/main" val="2881474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a:defRPr>
                <a:solidFill>
                  <a:schemeClr val="bg1"/>
                </a:solidFill>
              </a:defRPr>
            </a:lvl1pPr>
          </a:lstStyle>
          <a:p>
            <a:fld id="{992CD0B2-8AB2-4C6C-8876-E15753662C9B}" type="slidenum">
              <a:rPr lang="nl-NL" noProof="0" smtClean="0"/>
              <a:pPr/>
              <a:t>‹#›</a:t>
            </a:fld>
            <a:endParaRPr lang="nl-NL" noProof="0"/>
          </a:p>
        </p:txBody>
      </p:sp>
      <p:sp>
        <p:nvSpPr>
          <p:cNvPr id="19" name="Logo 14">
            <a:extLst>
              <a:ext uri="{FF2B5EF4-FFF2-40B4-BE49-F238E27FC236}">
                <a16:creationId xmlns:a16="http://schemas.microsoft.com/office/drawing/2014/main" id="{9CD50B4C-7136-431A-A5CC-F0B22E34E981}"/>
              </a:ext>
            </a:extLst>
          </p:cNvPr>
          <p:cNvSpPr/>
          <p:nvPr userDrawn="1"/>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userDrawn="1"/>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it’s</a:t>
            </a: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a:t>
            </a:r>
            <a:r>
              <a:rPr kumimoji="0" lang="nl-NL" sz="14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Middenlaan</a:t>
            </a: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5">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userDrawn="1"/>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userDrawn="1"/>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a:spcBef>
                <a:spcPts val="0"/>
              </a:spcBef>
              <a:buNone/>
              <a:defRPr>
                <a:solidFill>
                  <a:schemeClr val="bg1"/>
                </a:solidFill>
              </a:defRPr>
            </a:lvl1pPr>
          </a:lstStyle>
          <a:p>
            <a:pPr lvl="0"/>
            <a:r>
              <a:rPr lang="nl-NL" noProof="0"/>
              <a:t>Naam Achternaam (naam.achternaam@itspublic.nl)</a:t>
            </a:r>
          </a:p>
        </p:txBody>
      </p:sp>
    </p:spTree>
    <p:extLst>
      <p:ext uri="{BB962C8B-B14F-4D97-AF65-F5344CB8AC3E}">
        <p14:creationId xmlns:p14="http://schemas.microsoft.com/office/powerpoint/2010/main" val="201404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276A7E96-C0A1-4542-BC1C-3E73874C42ED}"/>
              </a:ext>
            </a:extLst>
          </p:cNvPr>
          <p:cNvSpPr/>
          <p:nvPr userDrawn="1">
            <p:custDataLst>
              <p:tags r:id="rId1"/>
            </p:custDataLst>
          </p:nvPr>
        </p:nvSpPr>
        <p:spPr>
          <a:xfrm>
            <a:off x="0" y="0"/>
            <a:ext cx="12700" cy="12700"/>
          </a:xfrm>
          <a:prstGeom prst="octagon">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en-GB"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 name="Date Placeholder 2">
            <a:extLst>
              <a:ext uri="{FF2B5EF4-FFF2-40B4-BE49-F238E27FC236}">
                <a16:creationId xmlns:a16="http://schemas.microsoft.com/office/drawing/2014/main" id="{C6A750DB-88E5-4518-819C-0E6533EB5915}"/>
              </a:ext>
            </a:extLst>
          </p:cNvPr>
          <p:cNvSpPr>
            <a:spLocks noGrp="1"/>
          </p:cNvSpPr>
          <p:nvPr>
            <p:ph type="dt" sz="half" idx="10"/>
          </p:nvPr>
        </p:nvSpPr>
        <p:spPr>
          <a:xfrm rot="16200000">
            <a:off x="-1250155" y="5364957"/>
            <a:ext cx="2668589" cy="168275"/>
          </a:xfrm>
          <a:prstGeom prst="rect">
            <a:avLst/>
          </a:prstGeom>
        </p:spPr>
        <p:txBody>
          <a:bodyPr/>
          <a:lstStyle/>
          <a:p>
            <a:fld id="{D1D7975E-A74A-4535-9A3E-8E238F697EA4}" type="datetimeFigureOut">
              <a:rPr lang="nl-NL" smtClean="0"/>
              <a:pPr/>
              <a:t>15-9-2022</a:t>
            </a:fld>
            <a:endParaRPr lang="nl-NL"/>
          </a:p>
        </p:txBody>
      </p:sp>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a:xfrm>
            <a:off x="658813" y="6619875"/>
            <a:ext cx="9753023" cy="163512"/>
          </a:xfrm>
          <a:prstGeom prst="rect">
            <a:avLst/>
          </a:prstGeom>
        </p:spPr>
        <p:txBody>
          <a:body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a:xfrm>
            <a:off x="10510048" y="6619875"/>
            <a:ext cx="1023140" cy="168275"/>
          </a:xfrm>
          <a:prstGeom prst="rect">
            <a:avLst/>
          </a:prstGeom>
        </p:spPr>
        <p:txBody>
          <a:bodyPr/>
          <a:lstStyle/>
          <a:p>
            <a:fld id="{992CD0B2-8AB2-4C6C-8876-E15753662C9B}" type="slidenum">
              <a:rPr lang="nl-NL" smtClean="0"/>
              <a:pPr/>
              <a:t>‹#›</a:t>
            </a:fld>
            <a:endParaRPr lang="nl-NL" dirty="0"/>
          </a:p>
        </p:txBody>
      </p:sp>
      <p:sp>
        <p:nvSpPr>
          <p:cNvPr id="9" name="Text Placeholder 8">
            <a:extLst>
              <a:ext uri="{FF2B5EF4-FFF2-40B4-BE49-F238E27FC236}">
                <a16:creationId xmlns:a16="http://schemas.microsoft.com/office/drawing/2014/main" id="{56D51069-A0EF-4ED9-AFB6-7C5FA0BAD0A7}"/>
              </a:ext>
            </a:extLst>
          </p:cNvPr>
          <p:cNvSpPr>
            <a:spLocks noGrp="1"/>
          </p:cNvSpPr>
          <p:nvPr>
            <p:ph type="body" sz="quarter" idx="14"/>
          </p:nvPr>
        </p:nvSpPr>
        <p:spPr>
          <a:xfrm>
            <a:off x="666750" y="1228725"/>
            <a:ext cx="10872000" cy="247650"/>
          </a:xfrm>
        </p:spPr>
        <p:txBody>
          <a:bodyPr/>
          <a:lstStyle/>
          <a:p>
            <a:pPr lvl="0"/>
            <a:r>
              <a:rPr lang="en-US"/>
              <a:t>Click to edit Master text styles</a:t>
            </a:r>
          </a:p>
        </p:txBody>
      </p:sp>
      <p:sp>
        <p:nvSpPr>
          <p:cNvPr id="8" name="Content Placeholder 6">
            <a:extLst>
              <a:ext uri="{FF2B5EF4-FFF2-40B4-BE49-F238E27FC236}">
                <a16:creationId xmlns:a16="http://schemas.microsoft.com/office/drawing/2014/main" id="{1F958159-F025-4DD6-A043-141F4021BB6E}"/>
              </a:ext>
            </a:extLst>
          </p:cNvPr>
          <p:cNvSpPr>
            <a:spLocks noGrp="1"/>
          </p:cNvSpPr>
          <p:nvPr>
            <p:ph sz="quarter" idx="18" hasCustomPrompt="1"/>
          </p:nvPr>
        </p:nvSpPr>
        <p:spPr>
          <a:xfrm>
            <a:off x="666748" y="1592263"/>
            <a:ext cx="10866440" cy="4716461"/>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C640B5C6-3E42-40CE-9B32-FFAFF41474C2}"/>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Tree>
    <p:extLst>
      <p:ext uri="{BB962C8B-B14F-4D97-AF65-F5344CB8AC3E}">
        <p14:creationId xmlns:p14="http://schemas.microsoft.com/office/powerpoint/2010/main" val="29933561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Box (2)">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171265D9-D507-446D-B185-2BDB428639A1}"/>
              </a:ext>
            </a:extLst>
          </p:cNvPr>
          <p:cNvSpPr/>
          <p:nvPr userDrawn="1">
            <p:custDataLst>
              <p:tags r:id="rId1"/>
            </p:custDataLst>
          </p:nvPr>
        </p:nvSpPr>
        <p:spPr>
          <a:xfrm>
            <a:off x="0" y="0"/>
            <a:ext cx="12700" cy="12700"/>
          </a:xfrm>
          <a:prstGeom prst="octagon">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en-GB"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 name="Date Placeholder 2">
            <a:extLst>
              <a:ext uri="{FF2B5EF4-FFF2-40B4-BE49-F238E27FC236}">
                <a16:creationId xmlns:a16="http://schemas.microsoft.com/office/drawing/2014/main" id="{C6A750DB-88E5-4518-819C-0E6533EB5915}"/>
              </a:ext>
            </a:extLst>
          </p:cNvPr>
          <p:cNvSpPr>
            <a:spLocks noGrp="1"/>
          </p:cNvSpPr>
          <p:nvPr>
            <p:ph type="dt" sz="half" idx="10"/>
          </p:nvPr>
        </p:nvSpPr>
        <p:spPr>
          <a:xfrm rot="16200000">
            <a:off x="-1250155" y="5364957"/>
            <a:ext cx="2668589" cy="168275"/>
          </a:xfrm>
          <a:prstGeom prst="rect">
            <a:avLst/>
          </a:prstGeom>
        </p:spPr>
        <p:txBody>
          <a:bodyPr/>
          <a:lstStyle/>
          <a:p>
            <a:fld id="{D1D7975E-A74A-4535-9A3E-8E238F697EA4}" type="datetimeFigureOut">
              <a:rPr lang="nl-NL" smtClean="0"/>
              <a:pPr/>
              <a:t>15-9-2022</a:t>
            </a:fld>
            <a:endParaRPr lang="nl-NL"/>
          </a:p>
        </p:txBody>
      </p:sp>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a:xfrm>
            <a:off x="658813" y="6619875"/>
            <a:ext cx="9753023" cy="163512"/>
          </a:xfrm>
          <a:prstGeom prst="rect">
            <a:avLst/>
          </a:prstGeom>
        </p:spPr>
        <p:txBody>
          <a:body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a:xfrm>
            <a:off x="10510048" y="6619875"/>
            <a:ext cx="1023140" cy="168275"/>
          </a:xfrm>
          <a:prstGeom prst="rect">
            <a:avLst/>
          </a:prstGeom>
        </p:spPr>
        <p:txBody>
          <a:bodyPr/>
          <a:lstStyle/>
          <a:p>
            <a:fld id="{992CD0B2-8AB2-4C6C-8876-E15753662C9B}" type="slidenum">
              <a:rPr lang="nl-NL" smtClean="0"/>
              <a:pPr/>
              <a:t>‹#›</a:t>
            </a:fld>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Tree>
    <p:extLst>
      <p:ext uri="{BB962C8B-B14F-4D97-AF65-F5344CB8AC3E}">
        <p14:creationId xmlns:p14="http://schemas.microsoft.com/office/powerpoint/2010/main" val="22171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1"/>
            </p:custDataLst>
            <p:extLst>
              <p:ext uri="{D42A27DB-BD31-4B8C-83A1-F6EECF244321}">
                <p14:modId xmlns:p14="http://schemas.microsoft.com/office/powerpoint/2010/main" val="4015266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60819" y="4487276"/>
            <a:ext cx="10866439" cy="195509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79" y="2059963"/>
            <a:ext cx="10866439" cy="1955090"/>
          </a:xfrm>
          <a:noFill/>
          <a:ln w="19050">
            <a:noFill/>
          </a:ln>
        </p:spPr>
        <p:txBody>
          <a:bodyPr vert="horz" lIns="72000" tIns="72000" rIns="72000" bIns="72000" rtlCol="0">
            <a:noAutofit/>
          </a:bodyPr>
          <a:lstStyle>
            <a:lvl2pPr>
              <a:defRPr lang="nl-NL" noProof="0" dirty="0">
                <a:solidFill>
                  <a:schemeClr val="tx1"/>
                </a:solidFill>
              </a:defRPr>
            </a:lvl2pPr>
            <a:lvl3pPr>
              <a:defRPr lang="nl-NL" noProof="0" dirty="0">
                <a:solidFill>
                  <a:schemeClr val="tx1"/>
                </a:solidFill>
              </a:defRPr>
            </a:lvl3pPr>
            <a:lvl4pPr>
              <a:defRPr lang="nl-NL" noProof="0" dirty="0">
                <a:solidFill>
                  <a:schemeClr val="tx1"/>
                </a:solidFill>
              </a:defRPr>
            </a:lvl4pPr>
            <a:lvl5pPr>
              <a:defRPr lang="nl-NL" noProof="0" dirty="0"/>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60819" y="4127276"/>
            <a:ext cx="10866439"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79" y="1699963"/>
            <a:ext cx="10866439"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87E234B1-35EA-4936-9152-E21159D94F70}"/>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B864D357-6599-4CCE-8380-26D3C7BF250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DA258018-3ADC-468E-BF1D-C7FE111A8EA3}"/>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273923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1"/>
            </p:custDataLst>
            <p:extLst>
              <p:ext uri="{D42A27DB-BD31-4B8C-83A1-F6EECF244321}">
                <p14:modId xmlns:p14="http://schemas.microsoft.com/office/powerpoint/2010/main" val="2712393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901CC59E-FC60-4C86-9DA5-AC4FAE7D62C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1EF4ABE-D938-4EF6-89F7-C7DD4C65A05B}"/>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5" name="Slide Number Placeholder">
            <a:extLst>
              <a:ext uri="{FF2B5EF4-FFF2-40B4-BE49-F238E27FC236}">
                <a16:creationId xmlns:a16="http://schemas.microsoft.com/office/drawing/2014/main" id="{F558ECA9-B2A7-4D71-83E2-6BCC7C0B11A3}"/>
              </a:ext>
            </a:extLst>
          </p:cNvPr>
          <p:cNvSpPr>
            <a:spLocks noGrp="1"/>
          </p:cNvSpPr>
          <p:nvPr>
            <p:ph type="sldNum" sz="quarter" idx="12"/>
          </p:nvPr>
        </p:nvSpPr>
        <p:spPr>
          <a:xfrm>
            <a:off x="10989444" y="6684903"/>
            <a:ext cx="1023140" cy="163513"/>
          </a:xfrm>
          <a:prstGeom prst="rect">
            <a:avLst/>
          </a:prstGeom>
        </p:spPr>
        <p:txBody>
          <a:bodyPr/>
          <a:lstStyle/>
          <a:p>
            <a:fld id="{D5ABCDCA-15DC-4865-83AC-D92DCA396371}" type="slidenum">
              <a:rPr lang="nl-NL" smtClean="0"/>
              <a:t>‹#›</a:t>
            </a:fld>
            <a:endParaRPr lang="nl-NL"/>
          </a:p>
        </p:txBody>
      </p:sp>
    </p:spTree>
    <p:extLst>
      <p:ext uri="{BB962C8B-B14F-4D97-AF65-F5344CB8AC3E}">
        <p14:creationId xmlns:p14="http://schemas.microsoft.com/office/powerpoint/2010/main" val="11723842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oleObject" Target="../embeddings/oleObject40.bin"/><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tags" Target="../tags/tag7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tags" Target="../tags/tag72.xml"/><Relationship Id="rId40" Type="http://schemas.openxmlformats.org/officeDocument/2006/relationships/image" Target="../media/image1.emf"/><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theme" Target="../theme/theme2.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0"/>
            </p:custDataLst>
            <p:extLst>
              <p:ext uri="{D42A27DB-BD31-4B8C-83A1-F6EECF244321}">
                <p14:modId xmlns:p14="http://schemas.microsoft.com/office/powerpoint/2010/main" val="167220598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2" imgW="470" imgH="469" progId="TCLayout.ActiveDocument.1">
                  <p:embed/>
                </p:oleObj>
              </mc:Choice>
              <mc:Fallback>
                <p:oleObj name="think-cell Slide" r:id="rId42" imgW="470" imgH="469" progId="TCLayout.ActiveDocument.1">
                  <p:embed/>
                  <p:pic>
                    <p:nvPicPr>
                      <p:cNvPr id="4" name="Object 3" hidden="1"/>
                      <p:cNvPicPr/>
                      <p:nvPr/>
                    </p:nvPicPr>
                    <p:blipFill>
                      <a:blip r:embed="rId43"/>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41"/>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2455"/>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989437" y="6688612"/>
            <a:ext cx="1023140" cy="163513"/>
          </a:xfrm>
          <a:prstGeom prst="rect">
            <a:avLst/>
          </a:prstGeom>
        </p:spPr>
        <p:txBody>
          <a:bodyPr lIns="0" tIns="0" rIns="72000" bIns="0"/>
          <a:lstStyle>
            <a:lvl1pPr marL="0" indent="0" algn="r">
              <a:buNone/>
              <a:defRPr sz="1000">
                <a:latin typeface="+mj-lt"/>
              </a:defRPr>
            </a:lvl1pPr>
          </a:lstStyle>
          <a:p>
            <a:fld id="{D5ABCDCA-15DC-4865-83AC-D92DCA396371}" type="slidenum">
              <a:rPr lang="nl-NL" smtClean="0"/>
              <a:t>‹#›</a:t>
            </a:fld>
            <a:endParaRPr lang="nl-NL"/>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a:t>Klik om titel toe te voegen</a:t>
            </a:r>
          </a:p>
        </p:txBody>
      </p:sp>
      <p:sp>
        <p:nvSpPr>
          <p:cNvPr id="23" name="Footer Placeholder">
            <a:extLst>
              <a:ext uri="{FF2B5EF4-FFF2-40B4-BE49-F238E27FC236}">
                <a16:creationId xmlns:a16="http://schemas.microsoft.com/office/drawing/2014/main" id="{7D08E99E-5D00-4CC1-8F6F-091AC26BC389}"/>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Tree>
    <p:extLst>
      <p:ext uri="{BB962C8B-B14F-4D97-AF65-F5344CB8AC3E}">
        <p14:creationId xmlns:p14="http://schemas.microsoft.com/office/powerpoint/2010/main" val="19519762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txStyles>
    <p:title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50507646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userDrawn="1">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Logo 14">
            <a:extLst>
              <a:ext uri="{FF2B5EF4-FFF2-40B4-BE49-F238E27FC236}">
                <a16:creationId xmlns:a16="http://schemas.microsoft.com/office/drawing/2014/main" id="{90B4F34B-2003-4AA1-8D3D-ED2C69CC3061}"/>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a:buNone/>
              <a:defRPr sz="1000">
                <a:latin typeface="+mj-lt"/>
              </a:defRPr>
            </a:lvl1pPr>
          </a:lstStyle>
          <a:p>
            <a:fld id="{992CD0B2-8AB2-4C6C-8876-E15753662C9B}" type="slidenum">
              <a:rPr lang="nl-NL" smtClean="0"/>
              <a:pPr/>
              <a:t>‹#›</a:t>
            </a:fld>
            <a:endParaRPr lang="nl-NL"/>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a:buNone/>
              <a:defRPr sz="800">
                <a:solidFill>
                  <a:srgbClr val="000000"/>
                </a:solidFill>
                <a:latin typeface="+mn-lt"/>
              </a:defRPr>
            </a:lvl1pPr>
          </a:lstStyle>
          <a:p>
            <a:r>
              <a:rPr lang="nl-NL"/>
              <a:t>Bron: </a:t>
            </a:r>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a:t>Klik om titel toe te voegen</a:t>
            </a:r>
          </a:p>
        </p:txBody>
      </p:sp>
    </p:spTree>
    <p:extLst>
      <p:ext uri="{BB962C8B-B14F-4D97-AF65-F5344CB8AC3E}">
        <p14:creationId xmlns:p14="http://schemas.microsoft.com/office/powerpoint/2010/main" val="7391790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Lst>
  <p:hf hdr="0" dt="0"/>
  <p:txStyles>
    <p:title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5.xml"/><Relationship Id="rId1" Type="http://schemas.openxmlformats.org/officeDocument/2006/relationships/tags" Target="../tags/tag135.xml"/><Relationship Id="rId5" Type="http://schemas.openxmlformats.org/officeDocument/2006/relationships/image" Target="../media/image8.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31.xml"/><Relationship Id="rId1" Type="http://schemas.openxmlformats.org/officeDocument/2006/relationships/tags" Target="../tags/tag154.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tags" Target="../tags/tag157.xml"/><Relationship Id="rId7" Type="http://schemas.openxmlformats.org/officeDocument/2006/relationships/chart" Target="../charts/chart7.xml"/><Relationship Id="rId12" Type="http://schemas.openxmlformats.org/officeDocument/2006/relationships/image" Target="../media/image20.png"/><Relationship Id="rId17" Type="http://schemas.openxmlformats.org/officeDocument/2006/relationships/slide" Target="slide15.xml"/><Relationship Id="rId2" Type="http://schemas.openxmlformats.org/officeDocument/2006/relationships/tags" Target="../tags/tag156.xml"/><Relationship Id="rId16" Type="http://schemas.openxmlformats.org/officeDocument/2006/relationships/image" Target="../media/image23.svg"/><Relationship Id="rId1" Type="http://schemas.openxmlformats.org/officeDocument/2006/relationships/tags" Target="../tags/tag155.xml"/><Relationship Id="rId6" Type="http://schemas.openxmlformats.org/officeDocument/2006/relationships/image" Target="../media/image9.emf"/><Relationship Id="rId11" Type="http://schemas.openxmlformats.org/officeDocument/2006/relationships/image" Target="../media/image19.svg"/><Relationship Id="rId5" Type="http://schemas.openxmlformats.org/officeDocument/2006/relationships/oleObject" Target="../embeddings/oleObject84.bin"/><Relationship Id="rId1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slideLayout" Target="../slideLayouts/slideLayout2.xml"/><Relationship Id="rId9" Type="http://schemas.openxmlformats.org/officeDocument/2006/relationships/image" Target="../media/image17.svg"/><Relationship Id="rId14" Type="http://schemas.openxmlformats.org/officeDocument/2006/relationships/chart" Target="../charts/chart8.xml"/></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18.png"/><Relationship Id="rId18" Type="http://schemas.openxmlformats.org/officeDocument/2006/relationships/image" Target="../media/image22.png"/><Relationship Id="rId3" Type="http://schemas.openxmlformats.org/officeDocument/2006/relationships/tags" Target="../tags/tag160.xml"/><Relationship Id="rId21" Type="http://schemas.openxmlformats.org/officeDocument/2006/relationships/slide" Target="slide18.xml"/><Relationship Id="rId7" Type="http://schemas.openxmlformats.org/officeDocument/2006/relationships/slide" Target="slide13.xml"/><Relationship Id="rId12" Type="http://schemas.openxmlformats.org/officeDocument/2006/relationships/image" Target="../media/image17.svg"/><Relationship Id="rId17" Type="http://schemas.openxmlformats.org/officeDocument/2006/relationships/chart" Target="../charts/chart10.xml"/><Relationship Id="rId25" Type="http://schemas.openxmlformats.org/officeDocument/2006/relationships/slide" Target="slide15.xml"/><Relationship Id="rId2" Type="http://schemas.openxmlformats.org/officeDocument/2006/relationships/tags" Target="../tags/tag159.xml"/><Relationship Id="rId16" Type="http://schemas.openxmlformats.org/officeDocument/2006/relationships/image" Target="../media/image21.svg"/><Relationship Id="rId20" Type="http://schemas.openxmlformats.org/officeDocument/2006/relationships/slide" Target="slide11.xml"/><Relationship Id="rId1" Type="http://schemas.openxmlformats.org/officeDocument/2006/relationships/tags" Target="../tags/tag158.xml"/><Relationship Id="rId6" Type="http://schemas.openxmlformats.org/officeDocument/2006/relationships/image" Target="../media/image9.emf"/><Relationship Id="rId11" Type="http://schemas.openxmlformats.org/officeDocument/2006/relationships/image" Target="../media/image16.png"/><Relationship Id="rId24" Type="http://schemas.openxmlformats.org/officeDocument/2006/relationships/slide" Target="slide21.xml"/><Relationship Id="rId5" Type="http://schemas.openxmlformats.org/officeDocument/2006/relationships/oleObject" Target="../embeddings/oleObject85.bin"/><Relationship Id="rId15" Type="http://schemas.openxmlformats.org/officeDocument/2006/relationships/image" Target="../media/image20.png"/><Relationship Id="rId23" Type="http://schemas.openxmlformats.org/officeDocument/2006/relationships/slide" Target="slide20.xml"/><Relationship Id="rId10" Type="http://schemas.openxmlformats.org/officeDocument/2006/relationships/chart" Target="../charts/chart9.xml"/><Relationship Id="rId19" Type="http://schemas.openxmlformats.org/officeDocument/2006/relationships/image" Target="../media/image23.svg"/><Relationship Id="rId4" Type="http://schemas.openxmlformats.org/officeDocument/2006/relationships/slideLayout" Target="../slideLayouts/slideLayout2.xml"/><Relationship Id="rId9" Type="http://schemas.openxmlformats.org/officeDocument/2006/relationships/slide" Target="slide17.xml"/><Relationship Id="rId14" Type="http://schemas.openxmlformats.org/officeDocument/2006/relationships/image" Target="../media/image19.svg"/><Relationship Id="rId22" Type="http://schemas.openxmlformats.org/officeDocument/2006/relationships/slide" Target="slide19.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slide" Target="slide14.xml"/><Relationship Id="rId3" Type="http://schemas.openxmlformats.org/officeDocument/2006/relationships/tags" Target="../tags/tag163.xml"/><Relationship Id="rId21" Type="http://schemas.openxmlformats.org/officeDocument/2006/relationships/slide" Target="slide18.xml"/><Relationship Id="rId7" Type="http://schemas.openxmlformats.org/officeDocument/2006/relationships/chart" Target="../charts/chart11.xml"/><Relationship Id="rId12" Type="http://schemas.openxmlformats.org/officeDocument/2006/relationships/image" Target="../media/image20.png"/><Relationship Id="rId17" Type="http://schemas.openxmlformats.org/officeDocument/2006/relationships/slide" Target="slide13.xml"/><Relationship Id="rId25" Type="http://schemas.openxmlformats.org/officeDocument/2006/relationships/slide" Target="slide15.xml"/><Relationship Id="rId2" Type="http://schemas.openxmlformats.org/officeDocument/2006/relationships/tags" Target="../tags/tag162.xml"/><Relationship Id="rId16" Type="http://schemas.openxmlformats.org/officeDocument/2006/relationships/image" Target="../media/image23.svg"/><Relationship Id="rId20" Type="http://schemas.openxmlformats.org/officeDocument/2006/relationships/slide" Target="slide11.xml"/><Relationship Id="rId1" Type="http://schemas.openxmlformats.org/officeDocument/2006/relationships/tags" Target="../tags/tag161.xml"/><Relationship Id="rId6" Type="http://schemas.openxmlformats.org/officeDocument/2006/relationships/image" Target="../media/image9.emf"/><Relationship Id="rId11" Type="http://schemas.openxmlformats.org/officeDocument/2006/relationships/image" Target="../media/image19.svg"/><Relationship Id="rId24" Type="http://schemas.openxmlformats.org/officeDocument/2006/relationships/slide" Target="slide21.xml"/><Relationship Id="rId5" Type="http://schemas.openxmlformats.org/officeDocument/2006/relationships/oleObject" Target="../embeddings/oleObject86.bin"/><Relationship Id="rId15" Type="http://schemas.openxmlformats.org/officeDocument/2006/relationships/image" Target="../media/image22.png"/><Relationship Id="rId23" Type="http://schemas.openxmlformats.org/officeDocument/2006/relationships/slide" Target="slide20.xml"/><Relationship Id="rId10" Type="http://schemas.openxmlformats.org/officeDocument/2006/relationships/image" Target="../media/image18.png"/><Relationship Id="rId19" Type="http://schemas.openxmlformats.org/officeDocument/2006/relationships/slide" Target="slide17.xml"/><Relationship Id="rId4" Type="http://schemas.openxmlformats.org/officeDocument/2006/relationships/slideLayout" Target="../slideLayouts/slideLayout2.xml"/><Relationship Id="rId9" Type="http://schemas.openxmlformats.org/officeDocument/2006/relationships/image" Target="../media/image17.svg"/><Relationship Id="rId14" Type="http://schemas.openxmlformats.org/officeDocument/2006/relationships/chart" Target="../charts/chart12.xml"/><Relationship Id="rId22" Type="http://schemas.openxmlformats.org/officeDocument/2006/relationships/slide" Target="slide19.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slide" Target="slide14.xml"/><Relationship Id="rId3" Type="http://schemas.openxmlformats.org/officeDocument/2006/relationships/tags" Target="../tags/tag166.xml"/><Relationship Id="rId21" Type="http://schemas.openxmlformats.org/officeDocument/2006/relationships/slide" Target="slide18.xml"/><Relationship Id="rId7" Type="http://schemas.openxmlformats.org/officeDocument/2006/relationships/chart" Target="../charts/chart13.xml"/><Relationship Id="rId12" Type="http://schemas.openxmlformats.org/officeDocument/2006/relationships/image" Target="../media/image20.png"/><Relationship Id="rId17" Type="http://schemas.openxmlformats.org/officeDocument/2006/relationships/slide" Target="slide13.xml"/><Relationship Id="rId25" Type="http://schemas.openxmlformats.org/officeDocument/2006/relationships/slide" Target="slide15.xml"/><Relationship Id="rId2" Type="http://schemas.openxmlformats.org/officeDocument/2006/relationships/tags" Target="../tags/tag165.xml"/><Relationship Id="rId16" Type="http://schemas.openxmlformats.org/officeDocument/2006/relationships/image" Target="../media/image23.svg"/><Relationship Id="rId20" Type="http://schemas.openxmlformats.org/officeDocument/2006/relationships/slide" Target="slide11.xml"/><Relationship Id="rId1" Type="http://schemas.openxmlformats.org/officeDocument/2006/relationships/tags" Target="../tags/tag164.xml"/><Relationship Id="rId6" Type="http://schemas.openxmlformats.org/officeDocument/2006/relationships/image" Target="../media/image9.emf"/><Relationship Id="rId11" Type="http://schemas.openxmlformats.org/officeDocument/2006/relationships/image" Target="../media/image19.svg"/><Relationship Id="rId24" Type="http://schemas.openxmlformats.org/officeDocument/2006/relationships/slide" Target="slide21.xml"/><Relationship Id="rId5" Type="http://schemas.openxmlformats.org/officeDocument/2006/relationships/oleObject" Target="../embeddings/oleObject87.bin"/><Relationship Id="rId15" Type="http://schemas.openxmlformats.org/officeDocument/2006/relationships/image" Target="../media/image22.png"/><Relationship Id="rId23" Type="http://schemas.openxmlformats.org/officeDocument/2006/relationships/slide" Target="slide20.xml"/><Relationship Id="rId10" Type="http://schemas.openxmlformats.org/officeDocument/2006/relationships/image" Target="../media/image18.png"/><Relationship Id="rId19" Type="http://schemas.openxmlformats.org/officeDocument/2006/relationships/slide" Target="slide17.xml"/><Relationship Id="rId4" Type="http://schemas.openxmlformats.org/officeDocument/2006/relationships/slideLayout" Target="../slideLayouts/slideLayout2.xml"/><Relationship Id="rId9" Type="http://schemas.openxmlformats.org/officeDocument/2006/relationships/image" Target="../media/image17.svg"/><Relationship Id="rId14" Type="http://schemas.openxmlformats.org/officeDocument/2006/relationships/chart" Target="../charts/chart14.xml"/><Relationship Id="rId22" Type="http://schemas.openxmlformats.org/officeDocument/2006/relationships/slide" Target="slide19.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37.svg"/><Relationship Id="rId26" Type="http://schemas.openxmlformats.org/officeDocument/2006/relationships/slide" Target="slide21.xml"/><Relationship Id="rId3" Type="http://schemas.openxmlformats.org/officeDocument/2006/relationships/tags" Target="../tags/tag169.xml"/><Relationship Id="rId21" Type="http://schemas.openxmlformats.org/officeDocument/2006/relationships/slide" Target="slide17.xml"/><Relationship Id="rId7" Type="http://schemas.openxmlformats.org/officeDocument/2006/relationships/chart" Target="../charts/chart15.xml"/><Relationship Id="rId12" Type="http://schemas.openxmlformats.org/officeDocument/2006/relationships/image" Target="../media/image20.png"/><Relationship Id="rId17" Type="http://schemas.openxmlformats.org/officeDocument/2006/relationships/image" Target="../media/image36.png"/><Relationship Id="rId25" Type="http://schemas.openxmlformats.org/officeDocument/2006/relationships/slide" Target="slide20.xml"/><Relationship Id="rId2" Type="http://schemas.openxmlformats.org/officeDocument/2006/relationships/tags" Target="../tags/tag168.xml"/><Relationship Id="rId16" Type="http://schemas.openxmlformats.org/officeDocument/2006/relationships/image" Target="../media/image23.svg"/><Relationship Id="rId20" Type="http://schemas.openxmlformats.org/officeDocument/2006/relationships/slide" Target="slide14.xml"/><Relationship Id="rId1" Type="http://schemas.openxmlformats.org/officeDocument/2006/relationships/tags" Target="../tags/tag167.xml"/><Relationship Id="rId6" Type="http://schemas.openxmlformats.org/officeDocument/2006/relationships/image" Target="../media/image9.emf"/><Relationship Id="rId11" Type="http://schemas.openxmlformats.org/officeDocument/2006/relationships/image" Target="../media/image19.svg"/><Relationship Id="rId24" Type="http://schemas.openxmlformats.org/officeDocument/2006/relationships/slide" Target="slide19.xml"/><Relationship Id="rId5" Type="http://schemas.openxmlformats.org/officeDocument/2006/relationships/oleObject" Target="../embeddings/oleObject88.bin"/><Relationship Id="rId15" Type="http://schemas.openxmlformats.org/officeDocument/2006/relationships/image" Target="../media/image22.png"/><Relationship Id="rId23" Type="http://schemas.openxmlformats.org/officeDocument/2006/relationships/slide" Target="slide18.xml"/><Relationship Id="rId10" Type="http://schemas.openxmlformats.org/officeDocument/2006/relationships/image" Target="../media/image18.png"/><Relationship Id="rId19" Type="http://schemas.openxmlformats.org/officeDocument/2006/relationships/slide" Target="slide13.xml"/><Relationship Id="rId4" Type="http://schemas.openxmlformats.org/officeDocument/2006/relationships/slideLayout" Target="../slideLayouts/slideLayout2.xml"/><Relationship Id="rId9" Type="http://schemas.openxmlformats.org/officeDocument/2006/relationships/image" Target="../media/image17.svg"/><Relationship Id="rId14" Type="http://schemas.openxmlformats.org/officeDocument/2006/relationships/chart" Target="../charts/chart16.xml"/><Relationship Id="rId22" Type="http://schemas.openxmlformats.org/officeDocument/2006/relationships/slide" Target="slide11.xml"/><Relationship Id="rId27" Type="http://schemas.openxmlformats.org/officeDocument/2006/relationships/slide" Target="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39.svg"/><Relationship Id="rId26" Type="http://schemas.openxmlformats.org/officeDocument/2006/relationships/slide" Target="slide21.xml"/><Relationship Id="rId3" Type="http://schemas.openxmlformats.org/officeDocument/2006/relationships/tags" Target="../tags/tag172.xml"/><Relationship Id="rId21" Type="http://schemas.openxmlformats.org/officeDocument/2006/relationships/slide" Target="slide17.xml"/><Relationship Id="rId7" Type="http://schemas.openxmlformats.org/officeDocument/2006/relationships/chart" Target="../charts/chart17.xml"/><Relationship Id="rId12" Type="http://schemas.openxmlformats.org/officeDocument/2006/relationships/image" Target="../media/image20.png"/><Relationship Id="rId17" Type="http://schemas.openxmlformats.org/officeDocument/2006/relationships/image" Target="../media/image38.png"/><Relationship Id="rId25" Type="http://schemas.openxmlformats.org/officeDocument/2006/relationships/slide" Target="slide20.xml"/><Relationship Id="rId2" Type="http://schemas.openxmlformats.org/officeDocument/2006/relationships/tags" Target="../tags/tag171.xml"/><Relationship Id="rId16" Type="http://schemas.openxmlformats.org/officeDocument/2006/relationships/image" Target="../media/image23.svg"/><Relationship Id="rId20" Type="http://schemas.openxmlformats.org/officeDocument/2006/relationships/slide" Target="slide14.xml"/><Relationship Id="rId1" Type="http://schemas.openxmlformats.org/officeDocument/2006/relationships/tags" Target="../tags/tag170.xml"/><Relationship Id="rId6" Type="http://schemas.openxmlformats.org/officeDocument/2006/relationships/image" Target="../media/image9.emf"/><Relationship Id="rId11" Type="http://schemas.openxmlformats.org/officeDocument/2006/relationships/image" Target="../media/image19.svg"/><Relationship Id="rId24" Type="http://schemas.openxmlformats.org/officeDocument/2006/relationships/slide" Target="slide19.xml"/><Relationship Id="rId5" Type="http://schemas.openxmlformats.org/officeDocument/2006/relationships/oleObject" Target="../embeddings/oleObject89.bin"/><Relationship Id="rId15" Type="http://schemas.openxmlformats.org/officeDocument/2006/relationships/image" Target="../media/image22.png"/><Relationship Id="rId23" Type="http://schemas.openxmlformats.org/officeDocument/2006/relationships/slide" Target="slide18.xml"/><Relationship Id="rId10" Type="http://schemas.openxmlformats.org/officeDocument/2006/relationships/image" Target="../media/image18.png"/><Relationship Id="rId19" Type="http://schemas.openxmlformats.org/officeDocument/2006/relationships/slide" Target="slide13.xml"/><Relationship Id="rId4" Type="http://schemas.openxmlformats.org/officeDocument/2006/relationships/slideLayout" Target="../slideLayouts/slideLayout2.xml"/><Relationship Id="rId9" Type="http://schemas.openxmlformats.org/officeDocument/2006/relationships/image" Target="../media/image17.svg"/><Relationship Id="rId14" Type="http://schemas.openxmlformats.org/officeDocument/2006/relationships/chart" Target="../charts/chart18.xml"/><Relationship Id="rId22" Type="http://schemas.openxmlformats.org/officeDocument/2006/relationships/slide" Target="slide11.xml"/><Relationship Id="rId27" Type="http://schemas.openxmlformats.org/officeDocument/2006/relationships/slide" Target="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slide" Target="slide14.xml"/><Relationship Id="rId3" Type="http://schemas.openxmlformats.org/officeDocument/2006/relationships/tags" Target="../tags/tag175.xml"/><Relationship Id="rId21" Type="http://schemas.openxmlformats.org/officeDocument/2006/relationships/slide" Target="slide18.xml"/><Relationship Id="rId7" Type="http://schemas.openxmlformats.org/officeDocument/2006/relationships/chart" Target="../charts/chart19.xml"/><Relationship Id="rId12" Type="http://schemas.openxmlformats.org/officeDocument/2006/relationships/image" Target="../media/image20.png"/><Relationship Id="rId17" Type="http://schemas.openxmlformats.org/officeDocument/2006/relationships/slide" Target="slide13.xml"/><Relationship Id="rId25" Type="http://schemas.openxmlformats.org/officeDocument/2006/relationships/slide" Target="slide15.xml"/><Relationship Id="rId2" Type="http://schemas.openxmlformats.org/officeDocument/2006/relationships/tags" Target="../tags/tag174.xml"/><Relationship Id="rId16" Type="http://schemas.openxmlformats.org/officeDocument/2006/relationships/image" Target="../media/image23.svg"/><Relationship Id="rId20" Type="http://schemas.openxmlformats.org/officeDocument/2006/relationships/slide" Target="slide11.xml"/><Relationship Id="rId1" Type="http://schemas.openxmlformats.org/officeDocument/2006/relationships/tags" Target="../tags/tag173.xml"/><Relationship Id="rId6" Type="http://schemas.openxmlformats.org/officeDocument/2006/relationships/image" Target="../media/image9.emf"/><Relationship Id="rId11" Type="http://schemas.openxmlformats.org/officeDocument/2006/relationships/image" Target="../media/image19.svg"/><Relationship Id="rId24" Type="http://schemas.openxmlformats.org/officeDocument/2006/relationships/slide" Target="slide21.xml"/><Relationship Id="rId5" Type="http://schemas.openxmlformats.org/officeDocument/2006/relationships/oleObject" Target="../embeddings/oleObject90.bin"/><Relationship Id="rId15" Type="http://schemas.openxmlformats.org/officeDocument/2006/relationships/image" Target="../media/image22.png"/><Relationship Id="rId23" Type="http://schemas.openxmlformats.org/officeDocument/2006/relationships/slide" Target="slide20.xml"/><Relationship Id="rId10" Type="http://schemas.openxmlformats.org/officeDocument/2006/relationships/image" Target="../media/image18.png"/><Relationship Id="rId19" Type="http://schemas.openxmlformats.org/officeDocument/2006/relationships/slide" Target="slide17.xml"/><Relationship Id="rId4" Type="http://schemas.openxmlformats.org/officeDocument/2006/relationships/slideLayout" Target="../slideLayouts/slideLayout2.xml"/><Relationship Id="rId9" Type="http://schemas.openxmlformats.org/officeDocument/2006/relationships/image" Target="../media/image17.svg"/><Relationship Id="rId14" Type="http://schemas.openxmlformats.org/officeDocument/2006/relationships/chart" Target="../charts/chart20.xml"/><Relationship Id="rId22" Type="http://schemas.openxmlformats.org/officeDocument/2006/relationships/slide" Target="slide19.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slide" Target="slide14.xml"/><Relationship Id="rId3" Type="http://schemas.openxmlformats.org/officeDocument/2006/relationships/tags" Target="../tags/tag178.xml"/><Relationship Id="rId21" Type="http://schemas.openxmlformats.org/officeDocument/2006/relationships/slide" Target="slide18.xml"/><Relationship Id="rId7" Type="http://schemas.openxmlformats.org/officeDocument/2006/relationships/chart" Target="../charts/chart21.xml"/><Relationship Id="rId12" Type="http://schemas.openxmlformats.org/officeDocument/2006/relationships/image" Target="../media/image20.png"/><Relationship Id="rId17" Type="http://schemas.openxmlformats.org/officeDocument/2006/relationships/slide" Target="slide13.xml"/><Relationship Id="rId25" Type="http://schemas.openxmlformats.org/officeDocument/2006/relationships/slide" Target="slide15.xml"/><Relationship Id="rId2" Type="http://schemas.openxmlformats.org/officeDocument/2006/relationships/tags" Target="../tags/tag177.xml"/><Relationship Id="rId16" Type="http://schemas.openxmlformats.org/officeDocument/2006/relationships/image" Target="../media/image23.svg"/><Relationship Id="rId20" Type="http://schemas.openxmlformats.org/officeDocument/2006/relationships/slide" Target="slide11.xml"/><Relationship Id="rId1" Type="http://schemas.openxmlformats.org/officeDocument/2006/relationships/tags" Target="../tags/tag176.xml"/><Relationship Id="rId6" Type="http://schemas.openxmlformats.org/officeDocument/2006/relationships/image" Target="../media/image9.emf"/><Relationship Id="rId11" Type="http://schemas.openxmlformats.org/officeDocument/2006/relationships/image" Target="../media/image19.svg"/><Relationship Id="rId24" Type="http://schemas.openxmlformats.org/officeDocument/2006/relationships/slide" Target="slide21.xml"/><Relationship Id="rId5" Type="http://schemas.openxmlformats.org/officeDocument/2006/relationships/oleObject" Target="../embeddings/oleObject91.bin"/><Relationship Id="rId15" Type="http://schemas.openxmlformats.org/officeDocument/2006/relationships/image" Target="../media/image22.png"/><Relationship Id="rId23" Type="http://schemas.openxmlformats.org/officeDocument/2006/relationships/slide" Target="slide20.xml"/><Relationship Id="rId10" Type="http://schemas.openxmlformats.org/officeDocument/2006/relationships/image" Target="../media/image18.png"/><Relationship Id="rId19" Type="http://schemas.openxmlformats.org/officeDocument/2006/relationships/slide" Target="slide17.xml"/><Relationship Id="rId4" Type="http://schemas.openxmlformats.org/officeDocument/2006/relationships/slideLayout" Target="../slideLayouts/slideLayout2.xml"/><Relationship Id="rId9" Type="http://schemas.openxmlformats.org/officeDocument/2006/relationships/image" Target="../media/image17.svg"/><Relationship Id="rId14" Type="http://schemas.openxmlformats.org/officeDocument/2006/relationships/chart" Target="../charts/chart22.xml"/><Relationship Id="rId22"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slide" Target="slide14.xml"/><Relationship Id="rId3" Type="http://schemas.openxmlformats.org/officeDocument/2006/relationships/tags" Target="../tags/tag181.xml"/><Relationship Id="rId21" Type="http://schemas.openxmlformats.org/officeDocument/2006/relationships/slide" Target="slide18.xml"/><Relationship Id="rId7" Type="http://schemas.openxmlformats.org/officeDocument/2006/relationships/chart" Target="../charts/chart23.xml"/><Relationship Id="rId12" Type="http://schemas.openxmlformats.org/officeDocument/2006/relationships/image" Target="../media/image20.png"/><Relationship Id="rId17" Type="http://schemas.openxmlformats.org/officeDocument/2006/relationships/slide" Target="slide13.xml"/><Relationship Id="rId25" Type="http://schemas.openxmlformats.org/officeDocument/2006/relationships/slide" Target="slide15.xml"/><Relationship Id="rId2" Type="http://schemas.openxmlformats.org/officeDocument/2006/relationships/tags" Target="../tags/tag180.xml"/><Relationship Id="rId16" Type="http://schemas.openxmlformats.org/officeDocument/2006/relationships/image" Target="../media/image23.svg"/><Relationship Id="rId20" Type="http://schemas.openxmlformats.org/officeDocument/2006/relationships/slide" Target="slide11.xml"/><Relationship Id="rId1" Type="http://schemas.openxmlformats.org/officeDocument/2006/relationships/tags" Target="../tags/tag179.xml"/><Relationship Id="rId6" Type="http://schemas.openxmlformats.org/officeDocument/2006/relationships/image" Target="../media/image9.emf"/><Relationship Id="rId11" Type="http://schemas.openxmlformats.org/officeDocument/2006/relationships/image" Target="../media/image19.svg"/><Relationship Id="rId24" Type="http://schemas.openxmlformats.org/officeDocument/2006/relationships/slide" Target="slide21.xml"/><Relationship Id="rId5" Type="http://schemas.openxmlformats.org/officeDocument/2006/relationships/oleObject" Target="../embeddings/oleObject92.bin"/><Relationship Id="rId15" Type="http://schemas.openxmlformats.org/officeDocument/2006/relationships/image" Target="../media/image22.png"/><Relationship Id="rId23" Type="http://schemas.openxmlformats.org/officeDocument/2006/relationships/slide" Target="slide20.xml"/><Relationship Id="rId10" Type="http://schemas.openxmlformats.org/officeDocument/2006/relationships/image" Target="../media/image18.png"/><Relationship Id="rId19" Type="http://schemas.openxmlformats.org/officeDocument/2006/relationships/slide" Target="slide17.xml"/><Relationship Id="rId4" Type="http://schemas.openxmlformats.org/officeDocument/2006/relationships/slideLayout" Target="../slideLayouts/slideLayout2.xml"/><Relationship Id="rId9" Type="http://schemas.openxmlformats.org/officeDocument/2006/relationships/image" Target="../media/image17.svg"/><Relationship Id="rId14" Type="http://schemas.openxmlformats.org/officeDocument/2006/relationships/chart" Target="../charts/chart24.xml"/><Relationship Id="rId22"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tags" Target="../tags/tag136.xml"/><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slide" Target="slide14.xml"/><Relationship Id="rId3" Type="http://schemas.openxmlformats.org/officeDocument/2006/relationships/tags" Target="../tags/tag184.xml"/><Relationship Id="rId21" Type="http://schemas.openxmlformats.org/officeDocument/2006/relationships/slide" Target="slide18.xml"/><Relationship Id="rId7" Type="http://schemas.openxmlformats.org/officeDocument/2006/relationships/chart" Target="../charts/chart25.xml"/><Relationship Id="rId12" Type="http://schemas.openxmlformats.org/officeDocument/2006/relationships/image" Target="../media/image20.png"/><Relationship Id="rId17" Type="http://schemas.openxmlformats.org/officeDocument/2006/relationships/slide" Target="slide13.xml"/><Relationship Id="rId25" Type="http://schemas.openxmlformats.org/officeDocument/2006/relationships/slide" Target="slide15.xml"/><Relationship Id="rId2" Type="http://schemas.openxmlformats.org/officeDocument/2006/relationships/tags" Target="../tags/tag183.xml"/><Relationship Id="rId16" Type="http://schemas.openxmlformats.org/officeDocument/2006/relationships/image" Target="../media/image23.svg"/><Relationship Id="rId20" Type="http://schemas.openxmlformats.org/officeDocument/2006/relationships/slide" Target="slide11.xml"/><Relationship Id="rId1" Type="http://schemas.openxmlformats.org/officeDocument/2006/relationships/tags" Target="../tags/tag182.xml"/><Relationship Id="rId6" Type="http://schemas.openxmlformats.org/officeDocument/2006/relationships/image" Target="../media/image9.emf"/><Relationship Id="rId11" Type="http://schemas.openxmlformats.org/officeDocument/2006/relationships/image" Target="../media/image19.svg"/><Relationship Id="rId24" Type="http://schemas.openxmlformats.org/officeDocument/2006/relationships/slide" Target="slide21.xml"/><Relationship Id="rId5" Type="http://schemas.openxmlformats.org/officeDocument/2006/relationships/oleObject" Target="../embeddings/oleObject93.bin"/><Relationship Id="rId15" Type="http://schemas.openxmlformats.org/officeDocument/2006/relationships/image" Target="../media/image22.png"/><Relationship Id="rId23" Type="http://schemas.openxmlformats.org/officeDocument/2006/relationships/slide" Target="slide20.xml"/><Relationship Id="rId10" Type="http://schemas.openxmlformats.org/officeDocument/2006/relationships/image" Target="../media/image18.png"/><Relationship Id="rId19" Type="http://schemas.openxmlformats.org/officeDocument/2006/relationships/slide" Target="slide17.xml"/><Relationship Id="rId4" Type="http://schemas.openxmlformats.org/officeDocument/2006/relationships/slideLayout" Target="../slideLayouts/slideLayout2.xml"/><Relationship Id="rId9" Type="http://schemas.openxmlformats.org/officeDocument/2006/relationships/image" Target="../media/image17.svg"/><Relationship Id="rId14" Type="http://schemas.openxmlformats.org/officeDocument/2006/relationships/chart" Target="../charts/chart26.xml"/><Relationship Id="rId22" Type="http://schemas.openxmlformats.org/officeDocument/2006/relationships/slide" Target="slide19.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slide" Target="slide14.xml"/><Relationship Id="rId3" Type="http://schemas.openxmlformats.org/officeDocument/2006/relationships/tags" Target="../tags/tag187.xml"/><Relationship Id="rId21" Type="http://schemas.openxmlformats.org/officeDocument/2006/relationships/slide" Target="slide18.xml"/><Relationship Id="rId7" Type="http://schemas.openxmlformats.org/officeDocument/2006/relationships/chart" Target="../charts/chart27.xml"/><Relationship Id="rId12" Type="http://schemas.openxmlformats.org/officeDocument/2006/relationships/image" Target="../media/image20.png"/><Relationship Id="rId17" Type="http://schemas.openxmlformats.org/officeDocument/2006/relationships/slide" Target="slide13.xml"/><Relationship Id="rId25" Type="http://schemas.openxmlformats.org/officeDocument/2006/relationships/slide" Target="slide15.xml"/><Relationship Id="rId2" Type="http://schemas.openxmlformats.org/officeDocument/2006/relationships/tags" Target="../tags/tag186.xml"/><Relationship Id="rId16" Type="http://schemas.openxmlformats.org/officeDocument/2006/relationships/image" Target="../media/image23.svg"/><Relationship Id="rId20" Type="http://schemas.openxmlformats.org/officeDocument/2006/relationships/slide" Target="slide11.xml"/><Relationship Id="rId1" Type="http://schemas.openxmlformats.org/officeDocument/2006/relationships/tags" Target="../tags/tag185.xml"/><Relationship Id="rId6" Type="http://schemas.openxmlformats.org/officeDocument/2006/relationships/image" Target="../media/image9.emf"/><Relationship Id="rId11" Type="http://schemas.openxmlformats.org/officeDocument/2006/relationships/image" Target="../media/image19.svg"/><Relationship Id="rId24" Type="http://schemas.openxmlformats.org/officeDocument/2006/relationships/slide" Target="slide21.xml"/><Relationship Id="rId5" Type="http://schemas.openxmlformats.org/officeDocument/2006/relationships/oleObject" Target="../embeddings/oleObject94.bin"/><Relationship Id="rId15" Type="http://schemas.openxmlformats.org/officeDocument/2006/relationships/image" Target="../media/image22.png"/><Relationship Id="rId23" Type="http://schemas.openxmlformats.org/officeDocument/2006/relationships/slide" Target="slide20.xml"/><Relationship Id="rId10" Type="http://schemas.openxmlformats.org/officeDocument/2006/relationships/image" Target="../media/image18.png"/><Relationship Id="rId19" Type="http://schemas.openxmlformats.org/officeDocument/2006/relationships/slide" Target="slide17.xml"/><Relationship Id="rId4" Type="http://schemas.openxmlformats.org/officeDocument/2006/relationships/slideLayout" Target="../slideLayouts/slideLayout2.xml"/><Relationship Id="rId9" Type="http://schemas.openxmlformats.org/officeDocument/2006/relationships/image" Target="../media/image17.svg"/><Relationship Id="rId14" Type="http://schemas.openxmlformats.org/officeDocument/2006/relationships/chart" Target="../charts/chart28.xml"/><Relationship Id="rId22" Type="http://schemas.openxmlformats.org/officeDocument/2006/relationships/slide" Target="slide19.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slide" Target="slide14.xml"/><Relationship Id="rId3" Type="http://schemas.openxmlformats.org/officeDocument/2006/relationships/tags" Target="../tags/tag190.xml"/><Relationship Id="rId21" Type="http://schemas.openxmlformats.org/officeDocument/2006/relationships/slide" Target="slide18.xml"/><Relationship Id="rId7" Type="http://schemas.openxmlformats.org/officeDocument/2006/relationships/chart" Target="../charts/chart29.xml"/><Relationship Id="rId12" Type="http://schemas.openxmlformats.org/officeDocument/2006/relationships/image" Target="../media/image20.png"/><Relationship Id="rId17" Type="http://schemas.openxmlformats.org/officeDocument/2006/relationships/slide" Target="slide13.xml"/><Relationship Id="rId25" Type="http://schemas.openxmlformats.org/officeDocument/2006/relationships/slide" Target="slide15.xml"/><Relationship Id="rId2" Type="http://schemas.openxmlformats.org/officeDocument/2006/relationships/tags" Target="../tags/tag189.xml"/><Relationship Id="rId16" Type="http://schemas.openxmlformats.org/officeDocument/2006/relationships/image" Target="../media/image23.svg"/><Relationship Id="rId20" Type="http://schemas.openxmlformats.org/officeDocument/2006/relationships/slide" Target="slide11.xml"/><Relationship Id="rId1" Type="http://schemas.openxmlformats.org/officeDocument/2006/relationships/tags" Target="../tags/tag188.xml"/><Relationship Id="rId6" Type="http://schemas.openxmlformats.org/officeDocument/2006/relationships/image" Target="../media/image9.emf"/><Relationship Id="rId11" Type="http://schemas.openxmlformats.org/officeDocument/2006/relationships/image" Target="../media/image19.svg"/><Relationship Id="rId24" Type="http://schemas.openxmlformats.org/officeDocument/2006/relationships/slide" Target="slide21.xml"/><Relationship Id="rId5" Type="http://schemas.openxmlformats.org/officeDocument/2006/relationships/oleObject" Target="../embeddings/oleObject95.bin"/><Relationship Id="rId15" Type="http://schemas.openxmlformats.org/officeDocument/2006/relationships/image" Target="../media/image22.png"/><Relationship Id="rId23" Type="http://schemas.openxmlformats.org/officeDocument/2006/relationships/slide" Target="slide20.xml"/><Relationship Id="rId10" Type="http://schemas.openxmlformats.org/officeDocument/2006/relationships/image" Target="../media/image18.png"/><Relationship Id="rId19" Type="http://schemas.openxmlformats.org/officeDocument/2006/relationships/slide" Target="slide17.xml"/><Relationship Id="rId4" Type="http://schemas.openxmlformats.org/officeDocument/2006/relationships/slideLayout" Target="../slideLayouts/slideLayout2.xml"/><Relationship Id="rId9" Type="http://schemas.openxmlformats.org/officeDocument/2006/relationships/image" Target="../media/image17.svg"/><Relationship Id="rId14" Type="http://schemas.openxmlformats.org/officeDocument/2006/relationships/chart" Target="../charts/chart30.xml"/><Relationship Id="rId22"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31.xml"/><Relationship Id="rId1" Type="http://schemas.openxmlformats.org/officeDocument/2006/relationships/tags" Target="../tags/tag19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9.xml"/><Relationship Id="rId1" Type="http://schemas.openxmlformats.org/officeDocument/2006/relationships/tags" Target="../tags/tag192.xml"/><Relationship Id="rId5" Type="http://schemas.openxmlformats.org/officeDocument/2006/relationships/image" Target="../media/image40.png"/><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13" Type="http://schemas.openxmlformats.org/officeDocument/2006/relationships/tags" Target="../tags/tag205.xml"/><Relationship Id="rId18" Type="http://schemas.openxmlformats.org/officeDocument/2006/relationships/tags" Target="../tags/tag210.xml"/><Relationship Id="rId26" Type="http://schemas.openxmlformats.org/officeDocument/2006/relationships/tags" Target="../tags/tag218.xml"/><Relationship Id="rId3" Type="http://schemas.openxmlformats.org/officeDocument/2006/relationships/tags" Target="../tags/tag195.xml"/><Relationship Id="rId21" Type="http://schemas.openxmlformats.org/officeDocument/2006/relationships/tags" Target="../tags/tag213.xml"/><Relationship Id="rId34" Type="http://schemas.openxmlformats.org/officeDocument/2006/relationships/image" Target="../media/image9.emf"/><Relationship Id="rId7" Type="http://schemas.openxmlformats.org/officeDocument/2006/relationships/tags" Target="../tags/tag199.xml"/><Relationship Id="rId12" Type="http://schemas.openxmlformats.org/officeDocument/2006/relationships/tags" Target="../tags/tag204.xml"/><Relationship Id="rId17" Type="http://schemas.openxmlformats.org/officeDocument/2006/relationships/tags" Target="../tags/tag209.xml"/><Relationship Id="rId25" Type="http://schemas.openxmlformats.org/officeDocument/2006/relationships/tags" Target="../tags/tag217.xml"/><Relationship Id="rId33" Type="http://schemas.openxmlformats.org/officeDocument/2006/relationships/oleObject" Target="../embeddings/oleObject98.bin"/><Relationship Id="rId2" Type="http://schemas.openxmlformats.org/officeDocument/2006/relationships/tags" Target="../tags/tag194.xml"/><Relationship Id="rId16" Type="http://schemas.openxmlformats.org/officeDocument/2006/relationships/tags" Target="../tags/tag208.xml"/><Relationship Id="rId20" Type="http://schemas.openxmlformats.org/officeDocument/2006/relationships/tags" Target="../tags/tag212.xml"/><Relationship Id="rId29" Type="http://schemas.openxmlformats.org/officeDocument/2006/relationships/tags" Target="../tags/tag221.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24" Type="http://schemas.openxmlformats.org/officeDocument/2006/relationships/tags" Target="../tags/tag216.xml"/><Relationship Id="rId32" Type="http://schemas.openxmlformats.org/officeDocument/2006/relationships/slideLayout" Target="../slideLayouts/slideLayout2.xml"/><Relationship Id="rId5" Type="http://schemas.openxmlformats.org/officeDocument/2006/relationships/tags" Target="../tags/tag197.xml"/><Relationship Id="rId15" Type="http://schemas.openxmlformats.org/officeDocument/2006/relationships/tags" Target="../tags/tag207.xml"/><Relationship Id="rId23" Type="http://schemas.openxmlformats.org/officeDocument/2006/relationships/tags" Target="../tags/tag215.xml"/><Relationship Id="rId28" Type="http://schemas.openxmlformats.org/officeDocument/2006/relationships/tags" Target="../tags/tag220.xml"/><Relationship Id="rId10" Type="http://schemas.openxmlformats.org/officeDocument/2006/relationships/tags" Target="../tags/tag202.xml"/><Relationship Id="rId19" Type="http://schemas.openxmlformats.org/officeDocument/2006/relationships/tags" Target="../tags/tag211.xml"/><Relationship Id="rId31" Type="http://schemas.openxmlformats.org/officeDocument/2006/relationships/tags" Target="../tags/tag223.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tags" Target="../tags/tag206.xml"/><Relationship Id="rId22" Type="http://schemas.openxmlformats.org/officeDocument/2006/relationships/tags" Target="../tags/tag214.xml"/><Relationship Id="rId27" Type="http://schemas.openxmlformats.org/officeDocument/2006/relationships/tags" Target="../tags/tag219.xml"/><Relationship Id="rId30" Type="http://schemas.openxmlformats.org/officeDocument/2006/relationships/tags" Target="../tags/tag222.xml"/><Relationship Id="rId35" Type="http://schemas.openxmlformats.org/officeDocument/2006/relationships/chart" Target="../charts/chart31.xml"/><Relationship Id="rId8" Type="http://schemas.openxmlformats.org/officeDocument/2006/relationships/tags" Target="../tags/tag200.xml"/></Relationships>
</file>

<file path=ppt/slides/_rels/slide26.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tags" Target="../tags/tag236.xml"/><Relationship Id="rId18" Type="http://schemas.openxmlformats.org/officeDocument/2006/relationships/tags" Target="../tags/tag241.xml"/><Relationship Id="rId26" Type="http://schemas.openxmlformats.org/officeDocument/2006/relationships/slideLayout" Target="../slideLayouts/slideLayout2.xml"/><Relationship Id="rId3" Type="http://schemas.openxmlformats.org/officeDocument/2006/relationships/tags" Target="../tags/tag226.xml"/><Relationship Id="rId21" Type="http://schemas.openxmlformats.org/officeDocument/2006/relationships/tags" Target="../tags/tag244.xml"/><Relationship Id="rId7" Type="http://schemas.openxmlformats.org/officeDocument/2006/relationships/tags" Target="../tags/tag230.xml"/><Relationship Id="rId12" Type="http://schemas.openxmlformats.org/officeDocument/2006/relationships/tags" Target="../tags/tag235.xml"/><Relationship Id="rId17" Type="http://schemas.openxmlformats.org/officeDocument/2006/relationships/tags" Target="../tags/tag240.xml"/><Relationship Id="rId25" Type="http://schemas.openxmlformats.org/officeDocument/2006/relationships/tags" Target="../tags/tag248.xml"/><Relationship Id="rId2" Type="http://schemas.openxmlformats.org/officeDocument/2006/relationships/tags" Target="../tags/tag225.xml"/><Relationship Id="rId16" Type="http://schemas.openxmlformats.org/officeDocument/2006/relationships/tags" Target="../tags/tag239.xml"/><Relationship Id="rId20" Type="http://schemas.openxmlformats.org/officeDocument/2006/relationships/tags" Target="../tags/tag243.xml"/><Relationship Id="rId29" Type="http://schemas.openxmlformats.org/officeDocument/2006/relationships/chart" Target="../charts/chart32.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24" Type="http://schemas.openxmlformats.org/officeDocument/2006/relationships/tags" Target="../tags/tag247.xml"/><Relationship Id="rId5" Type="http://schemas.openxmlformats.org/officeDocument/2006/relationships/tags" Target="../tags/tag228.xml"/><Relationship Id="rId15" Type="http://schemas.openxmlformats.org/officeDocument/2006/relationships/tags" Target="../tags/tag238.xml"/><Relationship Id="rId23" Type="http://schemas.openxmlformats.org/officeDocument/2006/relationships/tags" Target="../tags/tag246.xml"/><Relationship Id="rId28" Type="http://schemas.openxmlformats.org/officeDocument/2006/relationships/image" Target="../media/image9.emf"/><Relationship Id="rId10" Type="http://schemas.openxmlformats.org/officeDocument/2006/relationships/tags" Target="../tags/tag233.xml"/><Relationship Id="rId19" Type="http://schemas.openxmlformats.org/officeDocument/2006/relationships/tags" Target="../tags/tag242.xm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tags" Target="../tags/tag237.xml"/><Relationship Id="rId22" Type="http://schemas.openxmlformats.org/officeDocument/2006/relationships/tags" Target="../tags/tag245.xml"/><Relationship Id="rId27" Type="http://schemas.openxmlformats.org/officeDocument/2006/relationships/oleObject" Target="../embeddings/oleObject99.bin"/></Relationships>
</file>

<file path=ppt/slides/_rels/slide27.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tags" Target="../tags/tag261.xml"/><Relationship Id="rId18" Type="http://schemas.openxmlformats.org/officeDocument/2006/relationships/tags" Target="../tags/tag266.xml"/><Relationship Id="rId26" Type="http://schemas.openxmlformats.org/officeDocument/2006/relationships/oleObject" Target="../embeddings/oleObject100.bin"/><Relationship Id="rId3" Type="http://schemas.openxmlformats.org/officeDocument/2006/relationships/tags" Target="../tags/tag251.xml"/><Relationship Id="rId21" Type="http://schemas.openxmlformats.org/officeDocument/2006/relationships/tags" Target="../tags/tag269.xml"/><Relationship Id="rId7" Type="http://schemas.openxmlformats.org/officeDocument/2006/relationships/tags" Target="../tags/tag255.xml"/><Relationship Id="rId12" Type="http://schemas.openxmlformats.org/officeDocument/2006/relationships/tags" Target="../tags/tag260.xml"/><Relationship Id="rId17" Type="http://schemas.openxmlformats.org/officeDocument/2006/relationships/tags" Target="../tags/tag265.xml"/><Relationship Id="rId25" Type="http://schemas.openxmlformats.org/officeDocument/2006/relationships/slideLayout" Target="../slideLayouts/slideLayout2.xml"/><Relationship Id="rId2" Type="http://schemas.openxmlformats.org/officeDocument/2006/relationships/tags" Target="../tags/tag250.xml"/><Relationship Id="rId16" Type="http://schemas.openxmlformats.org/officeDocument/2006/relationships/tags" Target="../tags/tag264.xml"/><Relationship Id="rId20" Type="http://schemas.openxmlformats.org/officeDocument/2006/relationships/tags" Target="../tags/tag268.xml"/><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24" Type="http://schemas.openxmlformats.org/officeDocument/2006/relationships/tags" Target="../tags/tag272.xml"/><Relationship Id="rId5" Type="http://schemas.openxmlformats.org/officeDocument/2006/relationships/tags" Target="../tags/tag253.xml"/><Relationship Id="rId15" Type="http://schemas.openxmlformats.org/officeDocument/2006/relationships/tags" Target="../tags/tag263.xml"/><Relationship Id="rId23" Type="http://schemas.openxmlformats.org/officeDocument/2006/relationships/tags" Target="../tags/tag271.xml"/><Relationship Id="rId28" Type="http://schemas.openxmlformats.org/officeDocument/2006/relationships/chart" Target="../charts/chart33.xml"/><Relationship Id="rId10" Type="http://schemas.openxmlformats.org/officeDocument/2006/relationships/tags" Target="../tags/tag258.xml"/><Relationship Id="rId19" Type="http://schemas.openxmlformats.org/officeDocument/2006/relationships/tags" Target="../tags/tag267.xml"/><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tags" Target="../tags/tag262.xml"/><Relationship Id="rId22" Type="http://schemas.openxmlformats.org/officeDocument/2006/relationships/tags" Target="../tags/tag270.xml"/><Relationship Id="rId27" Type="http://schemas.openxmlformats.org/officeDocument/2006/relationships/image" Target="../media/image9.emf"/></Relationships>
</file>

<file path=ppt/slides/_rels/slide28.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tags" Target="../tags/tag285.xml"/><Relationship Id="rId18" Type="http://schemas.openxmlformats.org/officeDocument/2006/relationships/tags" Target="../tags/tag290.xml"/><Relationship Id="rId26" Type="http://schemas.openxmlformats.org/officeDocument/2006/relationships/tags" Target="../tags/tag298.xml"/><Relationship Id="rId3" Type="http://schemas.openxmlformats.org/officeDocument/2006/relationships/tags" Target="../tags/tag275.xml"/><Relationship Id="rId21" Type="http://schemas.openxmlformats.org/officeDocument/2006/relationships/tags" Target="../tags/tag293.xml"/><Relationship Id="rId7" Type="http://schemas.openxmlformats.org/officeDocument/2006/relationships/tags" Target="../tags/tag279.xml"/><Relationship Id="rId12" Type="http://schemas.openxmlformats.org/officeDocument/2006/relationships/tags" Target="../tags/tag284.xml"/><Relationship Id="rId17" Type="http://schemas.openxmlformats.org/officeDocument/2006/relationships/tags" Target="../tags/tag289.xml"/><Relationship Id="rId25" Type="http://schemas.openxmlformats.org/officeDocument/2006/relationships/tags" Target="../tags/tag297.xml"/><Relationship Id="rId2" Type="http://schemas.openxmlformats.org/officeDocument/2006/relationships/tags" Target="../tags/tag274.xml"/><Relationship Id="rId16" Type="http://schemas.openxmlformats.org/officeDocument/2006/relationships/tags" Target="../tags/tag288.xml"/><Relationship Id="rId20" Type="http://schemas.openxmlformats.org/officeDocument/2006/relationships/tags" Target="../tags/tag292.xml"/><Relationship Id="rId29" Type="http://schemas.openxmlformats.org/officeDocument/2006/relationships/oleObject" Target="../embeddings/oleObject101.bin"/><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tags" Target="../tags/tag283.xml"/><Relationship Id="rId24" Type="http://schemas.openxmlformats.org/officeDocument/2006/relationships/tags" Target="../tags/tag296.xml"/><Relationship Id="rId5" Type="http://schemas.openxmlformats.org/officeDocument/2006/relationships/tags" Target="../tags/tag277.xml"/><Relationship Id="rId15" Type="http://schemas.openxmlformats.org/officeDocument/2006/relationships/tags" Target="../tags/tag287.xml"/><Relationship Id="rId23" Type="http://schemas.openxmlformats.org/officeDocument/2006/relationships/tags" Target="../tags/tag295.xml"/><Relationship Id="rId28" Type="http://schemas.openxmlformats.org/officeDocument/2006/relationships/slideLayout" Target="../slideLayouts/slideLayout2.xml"/><Relationship Id="rId10" Type="http://schemas.openxmlformats.org/officeDocument/2006/relationships/tags" Target="../tags/tag282.xml"/><Relationship Id="rId19" Type="http://schemas.openxmlformats.org/officeDocument/2006/relationships/tags" Target="../tags/tag291.xml"/><Relationship Id="rId31" Type="http://schemas.openxmlformats.org/officeDocument/2006/relationships/chart" Target="../charts/chart34.xml"/><Relationship Id="rId4" Type="http://schemas.openxmlformats.org/officeDocument/2006/relationships/tags" Target="../tags/tag276.xml"/><Relationship Id="rId9" Type="http://schemas.openxmlformats.org/officeDocument/2006/relationships/tags" Target="../tags/tag281.xml"/><Relationship Id="rId14" Type="http://schemas.openxmlformats.org/officeDocument/2006/relationships/tags" Target="../tags/tag286.xml"/><Relationship Id="rId22" Type="http://schemas.openxmlformats.org/officeDocument/2006/relationships/tags" Target="../tags/tag294.xml"/><Relationship Id="rId27" Type="http://schemas.openxmlformats.org/officeDocument/2006/relationships/tags" Target="../tags/tag299.xml"/><Relationship Id="rId30" Type="http://schemas.openxmlformats.org/officeDocument/2006/relationships/image" Target="../media/image9.emf"/></Relationships>
</file>

<file path=ppt/slides/_rels/slide29.xml.rels><?xml version="1.0" encoding="UTF-8" standalone="yes"?>
<Relationships xmlns="http://schemas.openxmlformats.org/package/2006/relationships"><Relationship Id="rId13" Type="http://schemas.openxmlformats.org/officeDocument/2006/relationships/tags" Target="../tags/tag312.xml"/><Relationship Id="rId18" Type="http://schemas.openxmlformats.org/officeDocument/2006/relationships/tags" Target="../tags/tag317.xml"/><Relationship Id="rId26" Type="http://schemas.openxmlformats.org/officeDocument/2006/relationships/tags" Target="../tags/tag325.xml"/><Relationship Id="rId3" Type="http://schemas.openxmlformats.org/officeDocument/2006/relationships/tags" Target="../tags/tag302.xml"/><Relationship Id="rId21" Type="http://schemas.openxmlformats.org/officeDocument/2006/relationships/tags" Target="../tags/tag320.xml"/><Relationship Id="rId34" Type="http://schemas.openxmlformats.org/officeDocument/2006/relationships/image" Target="../media/image9.emf"/><Relationship Id="rId7" Type="http://schemas.openxmlformats.org/officeDocument/2006/relationships/tags" Target="../tags/tag306.xml"/><Relationship Id="rId12" Type="http://schemas.openxmlformats.org/officeDocument/2006/relationships/tags" Target="../tags/tag311.xml"/><Relationship Id="rId17" Type="http://schemas.openxmlformats.org/officeDocument/2006/relationships/tags" Target="../tags/tag316.xml"/><Relationship Id="rId25" Type="http://schemas.openxmlformats.org/officeDocument/2006/relationships/tags" Target="../tags/tag324.xml"/><Relationship Id="rId33" Type="http://schemas.openxmlformats.org/officeDocument/2006/relationships/oleObject" Target="../embeddings/oleObject102.bin"/><Relationship Id="rId2" Type="http://schemas.openxmlformats.org/officeDocument/2006/relationships/tags" Target="../tags/tag301.xml"/><Relationship Id="rId16" Type="http://schemas.openxmlformats.org/officeDocument/2006/relationships/tags" Target="../tags/tag315.xml"/><Relationship Id="rId20" Type="http://schemas.openxmlformats.org/officeDocument/2006/relationships/tags" Target="../tags/tag319.xml"/><Relationship Id="rId29" Type="http://schemas.openxmlformats.org/officeDocument/2006/relationships/tags" Target="../tags/tag328.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tags" Target="../tags/tag310.xml"/><Relationship Id="rId24" Type="http://schemas.openxmlformats.org/officeDocument/2006/relationships/tags" Target="../tags/tag323.xml"/><Relationship Id="rId32" Type="http://schemas.openxmlformats.org/officeDocument/2006/relationships/slideLayout" Target="../slideLayouts/slideLayout2.xml"/><Relationship Id="rId5" Type="http://schemas.openxmlformats.org/officeDocument/2006/relationships/tags" Target="../tags/tag304.xml"/><Relationship Id="rId15" Type="http://schemas.openxmlformats.org/officeDocument/2006/relationships/tags" Target="../tags/tag314.xml"/><Relationship Id="rId23" Type="http://schemas.openxmlformats.org/officeDocument/2006/relationships/tags" Target="../tags/tag322.xml"/><Relationship Id="rId28" Type="http://schemas.openxmlformats.org/officeDocument/2006/relationships/tags" Target="../tags/tag327.xml"/><Relationship Id="rId10" Type="http://schemas.openxmlformats.org/officeDocument/2006/relationships/tags" Target="../tags/tag309.xml"/><Relationship Id="rId19" Type="http://schemas.openxmlformats.org/officeDocument/2006/relationships/tags" Target="../tags/tag318.xml"/><Relationship Id="rId31" Type="http://schemas.openxmlformats.org/officeDocument/2006/relationships/tags" Target="../tags/tag330.xml"/><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tags" Target="../tags/tag313.xml"/><Relationship Id="rId22" Type="http://schemas.openxmlformats.org/officeDocument/2006/relationships/tags" Target="../tags/tag321.xml"/><Relationship Id="rId27" Type="http://schemas.openxmlformats.org/officeDocument/2006/relationships/tags" Target="../tags/tag326.xml"/><Relationship Id="rId30" Type="http://schemas.openxmlformats.org/officeDocument/2006/relationships/tags" Target="../tags/tag329.xml"/><Relationship Id="rId35" Type="http://schemas.openxmlformats.org/officeDocument/2006/relationships/chart" Target="../charts/chart35.xml"/><Relationship Id="rId8" Type="http://schemas.openxmlformats.org/officeDocument/2006/relationships/tags" Target="../tags/tag30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31.xml"/><Relationship Id="rId1" Type="http://schemas.openxmlformats.org/officeDocument/2006/relationships/tags" Target="../tags/tag137.xml"/></Relationships>
</file>

<file path=ppt/slides/_rels/slide30.xml.rels><?xml version="1.0" encoding="UTF-8" standalone="yes"?>
<Relationships xmlns="http://schemas.openxmlformats.org/package/2006/relationships"><Relationship Id="rId8" Type="http://schemas.openxmlformats.org/officeDocument/2006/relationships/tags" Target="../tags/tag338.xml"/><Relationship Id="rId13" Type="http://schemas.openxmlformats.org/officeDocument/2006/relationships/tags" Target="../tags/tag343.xml"/><Relationship Id="rId18" Type="http://schemas.openxmlformats.org/officeDocument/2006/relationships/tags" Target="../tags/tag348.xml"/><Relationship Id="rId26" Type="http://schemas.openxmlformats.org/officeDocument/2006/relationships/tags" Target="../tags/tag356.xml"/><Relationship Id="rId3" Type="http://schemas.openxmlformats.org/officeDocument/2006/relationships/tags" Target="../tags/tag333.xml"/><Relationship Id="rId21" Type="http://schemas.openxmlformats.org/officeDocument/2006/relationships/tags" Target="../tags/tag351.xml"/><Relationship Id="rId7" Type="http://schemas.openxmlformats.org/officeDocument/2006/relationships/tags" Target="../tags/tag337.xml"/><Relationship Id="rId12" Type="http://schemas.openxmlformats.org/officeDocument/2006/relationships/tags" Target="../tags/tag342.xml"/><Relationship Id="rId17" Type="http://schemas.openxmlformats.org/officeDocument/2006/relationships/tags" Target="../tags/tag347.xml"/><Relationship Id="rId25" Type="http://schemas.openxmlformats.org/officeDocument/2006/relationships/tags" Target="../tags/tag355.xml"/><Relationship Id="rId2" Type="http://schemas.openxmlformats.org/officeDocument/2006/relationships/tags" Target="../tags/tag332.xml"/><Relationship Id="rId16" Type="http://schemas.openxmlformats.org/officeDocument/2006/relationships/tags" Target="../tags/tag346.xml"/><Relationship Id="rId20" Type="http://schemas.openxmlformats.org/officeDocument/2006/relationships/tags" Target="../tags/tag350.xml"/><Relationship Id="rId29" Type="http://schemas.openxmlformats.org/officeDocument/2006/relationships/slideLayout" Target="../slideLayouts/slideLayout2.xml"/><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tags" Target="../tags/tag341.xml"/><Relationship Id="rId24" Type="http://schemas.openxmlformats.org/officeDocument/2006/relationships/tags" Target="../tags/tag354.xml"/><Relationship Id="rId32" Type="http://schemas.openxmlformats.org/officeDocument/2006/relationships/chart" Target="../charts/chart36.xml"/><Relationship Id="rId5" Type="http://schemas.openxmlformats.org/officeDocument/2006/relationships/tags" Target="../tags/tag335.xml"/><Relationship Id="rId15" Type="http://schemas.openxmlformats.org/officeDocument/2006/relationships/tags" Target="../tags/tag345.xml"/><Relationship Id="rId23" Type="http://schemas.openxmlformats.org/officeDocument/2006/relationships/tags" Target="../tags/tag353.xml"/><Relationship Id="rId28" Type="http://schemas.openxmlformats.org/officeDocument/2006/relationships/tags" Target="../tags/tag358.xml"/><Relationship Id="rId10" Type="http://schemas.openxmlformats.org/officeDocument/2006/relationships/tags" Target="../tags/tag340.xml"/><Relationship Id="rId19" Type="http://schemas.openxmlformats.org/officeDocument/2006/relationships/tags" Target="../tags/tag349.xml"/><Relationship Id="rId31" Type="http://schemas.openxmlformats.org/officeDocument/2006/relationships/image" Target="../media/image9.emf"/><Relationship Id="rId4" Type="http://schemas.openxmlformats.org/officeDocument/2006/relationships/tags" Target="../tags/tag334.xml"/><Relationship Id="rId9" Type="http://schemas.openxmlformats.org/officeDocument/2006/relationships/tags" Target="../tags/tag339.xml"/><Relationship Id="rId14" Type="http://schemas.openxmlformats.org/officeDocument/2006/relationships/tags" Target="../tags/tag344.xml"/><Relationship Id="rId22" Type="http://schemas.openxmlformats.org/officeDocument/2006/relationships/tags" Target="../tags/tag352.xml"/><Relationship Id="rId27" Type="http://schemas.openxmlformats.org/officeDocument/2006/relationships/tags" Target="../tags/tag357.xml"/><Relationship Id="rId30" Type="http://schemas.openxmlformats.org/officeDocument/2006/relationships/oleObject" Target="../embeddings/oleObject103.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31.xml"/><Relationship Id="rId1" Type="http://schemas.openxmlformats.org/officeDocument/2006/relationships/tags" Target="../tags/tag35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60.xml"/><Relationship Id="rId5" Type="http://schemas.openxmlformats.org/officeDocument/2006/relationships/image" Target="../media/image9.emf"/><Relationship Id="rId4" Type="http://schemas.openxmlformats.org/officeDocument/2006/relationships/oleObject" Target="../embeddings/oleObject105.bin"/></Relationships>
</file>

<file path=ppt/slides/_rels/slide33.xml.rels><?xml version="1.0" encoding="UTF-8" standalone="yes"?>
<Relationships xmlns="http://schemas.openxmlformats.org/package/2006/relationships"><Relationship Id="rId8" Type="http://schemas.openxmlformats.org/officeDocument/2006/relationships/tags" Target="../tags/tag368.xml"/><Relationship Id="rId13" Type="http://schemas.openxmlformats.org/officeDocument/2006/relationships/tags" Target="../tags/tag373.xml"/><Relationship Id="rId18" Type="http://schemas.openxmlformats.org/officeDocument/2006/relationships/image" Target="../media/image16.png"/><Relationship Id="rId26" Type="http://schemas.openxmlformats.org/officeDocument/2006/relationships/image" Target="../media/image41.png"/><Relationship Id="rId3" Type="http://schemas.openxmlformats.org/officeDocument/2006/relationships/tags" Target="../tags/tag363.xml"/><Relationship Id="rId21" Type="http://schemas.openxmlformats.org/officeDocument/2006/relationships/image" Target="../media/image19.svg"/><Relationship Id="rId7" Type="http://schemas.openxmlformats.org/officeDocument/2006/relationships/tags" Target="../tags/tag367.xml"/><Relationship Id="rId12" Type="http://schemas.openxmlformats.org/officeDocument/2006/relationships/tags" Target="../tags/tag372.xml"/><Relationship Id="rId17" Type="http://schemas.openxmlformats.org/officeDocument/2006/relationships/chart" Target="../charts/chart37.xml"/><Relationship Id="rId25" Type="http://schemas.openxmlformats.org/officeDocument/2006/relationships/image" Target="../media/image23.svg"/><Relationship Id="rId2" Type="http://schemas.openxmlformats.org/officeDocument/2006/relationships/tags" Target="../tags/tag362.xml"/><Relationship Id="rId16" Type="http://schemas.openxmlformats.org/officeDocument/2006/relationships/image" Target="../media/image9.emf"/><Relationship Id="rId20" Type="http://schemas.openxmlformats.org/officeDocument/2006/relationships/image" Target="../media/image18.png"/><Relationship Id="rId1" Type="http://schemas.openxmlformats.org/officeDocument/2006/relationships/tags" Target="../tags/tag361.xml"/><Relationship Id="rId6" Type="http://schemas.openxmlformats.org/officeDocument/2006/relationships/tags" Target="../tags/tag366.xml"/><Relationship Id="rId11" Type="http://schemas.openxmlformats.org/officeDocument/2006/relationships/tags" Target="../tags/tag371.xml"/><Relationship Id="rId24" Type="http://schemas.openxmlformats.org/officeDocument/2006/relationships/image" Target="../media/image22.png"/><Relationship Id="rId5" Type="http://schemas.openxmlformats.org/officeDocument/2006/relationships/tags" Target="../tags/tag365.xml"/><Relationship Id="rId15" Type="http://schemas.openxmlformats.org/officeDocument/2006/relationships/oleObject" Target="../embeddings/oleObject106.bin"/><Relationship Id="rId23" Type="http://schemas.openxmlformats.org/officeDocument/2006/relationships/image" Target="../media/image21.svg"/><Relationship Id="rId10" Type="http://schemas.openxmlformats.org/officeDocument/2006/relationships/tags" Target="../tags/tag370.xml"/><Relationship Id="rId19" Type="http://schemas.openxmlformats.org/officeDocument/2006/relationships/image" Target="../media/image17.svg"/><Relationship Id="rId4" Type="http://schemas.openxmlformats.org/officeDocument/2006/relationships/tags" Target="../tags/tag364.xml"/><Relationship Id="rId9" Type="http://schemas.openxmlformats.org/officeDocument/2006/relationships/tags" Target="../tags/tag369.xml"/><Relationship Id="rId14" Type="http://schemas.openxmlformats.org/officeDocument/2006/relationships/slideLayout" Target="../slideLayouts/slideLayout2.xml"/><Relationship Id="rId22" Type="http://schemas.openxmlformats.org/officeDocument/2006/relationships/image" Target="../media/image20.png"/><Relationship Id="rId27" Type="http://schemas.openxmlformats.org/officeDocument/2006/relationships/image" Target="../media/image42.sv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74.xml"/><Relationship Id="rId5" Type="http://schemas.openxmlformats.org/officeDocument/2006/relationships/image" Target="../media/image9.emf"/><Relationship Id="rId4" Type="http://schemas.openxmlformats.org/officeDocument/2006/relationships/oleObject" Target="../embeddings/oleObject107.bin"/></Relationships>
</file>

<file path=ppt/slides/_rels/slide35.xml.rels><?xml version="1.0" encoding="UTF-8" standalone="yes"?>
<Relationships xmlns="http://schemas.openxmlformats.org/package/2006/relationships"><Relationship Id="rId3" Type="http://schemas.openxmlformats.org/officeDocument/2006/relationships/hyperlink" Target="mailto:Tom.vanmierlo@itspublic.nl" TargetMode="External"/><Relationship Id="rId2" Type="http://schemas.openxmlformats.org/officeDocument/2006/relationships/hyperlink" Target="mailto:Kees.vandermeeren@itspublic.nl" TargetMode="Externa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oleObject" Target="../embeddings/oleObject77.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38.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emf"/><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chart" Target="../charts/chart2.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chart" Target="../charts/chart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image" Target="../media/image9.emf"/><Relationship Id="rId5" Type="http://schemas.openxmlformats.org/officeDocument/2006/relationships/tags" Target="../tags/tag143.xml"/><Relationship Id="rId10" Type="http://schemas.openxmlformats.org/officeDocument/2006/relationships/oleObject" Target="../embeddings/oleObject78.bin"/><Relationship Id="rId4" Type="http://schemas.openxmlformats.org/officeDocument/2006/relationships/tags" Target="../tags/tag142.xml"/><Relationship Id="rId9" Type="http://schemas.openxmlformats.org/officeDocument/2006/relationships/slideLayout" Target="../slideLayouts/slideLayout2.xml"/><Relationship Id="rId1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31.xml"/><Relationship Id="rId1" Type="http://schemas.openxmlformats.org/officeDocument/2006/relationships/tags" Target="../tags/tag147.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26" Type="http://schemas.openxmlformats.org/officeDocument/2006/relationships/image" Target="../media/image35.svg"/><Relationship Id="rId3" Type="http://schemas.openxmlformats.org/officeDocument/2006/relationships/slideLayout" Target="../slideLayouts/slideLayout2.xml"/><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tags" Target="../tags/tag149.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tags" Target="../tags/tag148.xml"/><Relationship Id="rId6" Type="http://schemas.openxmlformats.org/officeDocument/2006/relationships/chart" Target="../charts/chart4.xml"/><Relationship Id="rId11" Type="http://schemas.openxmlformats.org/officeDocument/2006/relationships/image" Target="../media/image20.png"/><Relationship Id="rId24" Type="http://schemas.openxmlformats.org/officeDocument/2006/relationships/image" Target="../media/image33.svg"/><Relationship Id="rId5" Type="http://schemas.openxmlformats.org/officeDocument/2006/relationships/image" Target="../media/image9.emf"/><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oleObject" Target="../embeddings/oleObject80.bin"/><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26" Type="http://schemas.openxmlformats.org/officeDocument/2006/relationships/image" Target="../media/image35.svg"/><Relationship Id="rId3" Type="http://schemas.openxmlformats.org/officeDocument/2006/relationships/slideLayout" Target="../slideLayouts/slideLayout2.xml"/><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tags" Target="../tags/tag151.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tags" Target="../tags/tag150.xml"/><Relationship Id="rId6" Type="http://schemas.openxmlformats.org/officeDocument/2006/relationships/chart" Target="../charts/chart5.xml"/><Relationship Id="rId11" Type="http://schemas.openxmlformats.org/officeDocument/2006/relationships/image" Target="../media/image20.png"/><Relationship Id="rId24" Type="http://schemas.openxmlformats.org/officeDocument/2006/relationships/image" Target="../media/image33.svg"/><Relationship Id="rId5" Type="http://schemas.openxmlformats.org/officeDocument/2006/relationships/image" Target="../media/image9.emf"/><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oleObject" Target="../embeddings/oleObject81.bin"/><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sv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26" Type="http://schemas.openxmlformats.org/officeDocument/2006/relationships/image" Target="../media/image35.svg"/><Relationship Id="rId3" Type="http://schemas.openxmlformats.org/officeDocument/2006/relationships/slideLayout" Target="../slideLayouts/slideLayout2.xml"/><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tags" Target="../tags/tag153.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tags" Target="../tags/tag152.xml"/><Relationship Id="rId6" Type="http://schemas.openxmlformats.org/officeDocument/2006/relationships/chart" Target="../charts/chart6.xml"/><Relationship Id="rId11" Type="http://schemas.openxmlformats.org/officeDocument/2006/relationships/image" Target="../media/image20.png"/><Relationship Id="rId24" Type="http://schemas.openxmlformats.org/officeDocument/2006/relationships/image" Target="../media/image33.svg"/><Relationship Id="rId5" Type="http://schemas.openxmlformats.org/officeDocument/2006/relationships/image" Target="../media/image9.emf"/><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oleObject" Target="../embeddings/oleObject82.bin"/><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5032E19-FB5C-48D5-B1F4-075753837130}"/>
              </a:ext>
            </a:extLst>
          </p:cNvPr>
          <p:cNvGraphicFramePr>
            <a:graphicFrameLocks noChangeAspect="1"/>
          </p:cNvGraphicFramePr>
          <p:nvPr>
            <p:custDataLst>
              <p:tags r:id="rId1"/>
            </p:custDataLst>
            <p:extLst>
              <p:ext uri="{D42A27DB-BD31-4B8C-83A1-F6EECF244321}">
                <p14:modId xmlns:p14="http://schemas.microsoft.com/office/powerpoint/2010/main" val="866657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11" name="Object 10" hidden="1">
                        <a:extLst>
                          <a:ext uri="{FF2B5EF4-FFF2-40B4-BE49-F238E27FC236}">
                            <a16:creationId xmlns:a16="http://schemas.microsoft.com/office/drawing/2014/main" id="{B5032E19-FB5C-48D5-B1F4-07575383713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Picture Placeholder 13" descr="A high angle view of a construction site&#10;&#10;Description automatically generated with medium confidence">
            <a:extLst>
              <a:ext uri="{FF2B5EF4-FFF2-40B4-BE49-F238E27FC236}">
                <a16:creationId xmlns:a16="http://schemas.microsoft.com/office/drawing/2014/main" id="{08802EA1-7F03-8C2C-C1E6-FD95AEC792BA}"/>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a:xfrm flipH="1">
            <a:off x="658813" y="0"/>
            <a:ext cx="11533187" cy="6858000"/>
          </a:xfrm>
        </p:spPr>
      </p:pic>
      <p:sp>
        <p:nvSpPr>
          <p:cNvPr id="13" name="Text Placeholder 12">
            <a:extLst>
              <a:ext uri="{FF2B5EF4-FFF2-40B4-BE49-F238E27FC236}">
                <a16:creationId xmlns:a16="http://schemas.microsoft.com/office/drawing/2014/main" id="{11EF1580-E289-4CD0-A875-07CC2BA16CC9}"/>
              </a:ext>
            </a:extLst>
          </p:cNvPr>
          <p:cNvSpPr>
            <a:spLocks noGrp="1"/>
          </p:cNvSpPr>
          <p:nvPr>
            <p:ph type="body" idx="1"/>
          </p:nvPr>
        </p:nvSpPr>
        <p:spPr>
          <a:xfrm>
            <a:off x="989445" y="2373744"/>
            <a:ext cx="7673292" cy="2750517"/>
          </a:xfrm>
        </p:spPr>
        <p:txBody>
          <a:bodyPr anchor="ctr"/>
          <a:lstStyle/>
          <a:p>
            <a:pPr marL="36000">
              <a:lnSpc>
                <a:spcPct val="100000"/>
              </a:lnSpc>
              <a:spcBef>
                <a:spcPts val="1800"/>
              </a:spcBef>
            </a:pPr>
            <a:r>
              <a:rPr lang="nl-NL" sz="4000" b="1" dirty="0"/>
              <a:t>GEMEENTEN IN DE SCHULDEN: PROBLEEM OF NOODZAAK?</a:t>
            </a:r>
            <a:br>
              <a:rPr lang="en-GB" sz="4000" dirty="0"/>
            </a:br>
            <a:r>
              <a:rPr lang="nl-NL" dirty="0"/>
              <a:t>Impact op begroting en balans, september 2022</a:t>
            </a:r>
          </a:p>
        </p:txBody>
      </p:sp>
      <p:sp>
        <p:nvSpPr>
          <p:cNvPr id="2" name="Rectangle 1">
            <a:extLst>
              <a:ext uri="{FF2B5EF4-FFF2-40B4-BE49-F238E27FC236}">
                <a16:creationId xmlns:a16="http://schemas.microsoft.com/office/drawing/2014/main" id="{6044FF82-742D-6D69-F03B-494D76FBFE82}"/>
              </a:ext>
            </a:extLst>
          </p:cNvPr>
          <p:cNvSpPr/>
          <p:nvPr/>
        </p:nvSpPr>
        <p:spPr>
          <a:xfrm>
            <a:off x="0" y="-38100"/>
            <a:ext cx="658813" cy="419100"/>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dirty="0"/>
          </a:p>
        </p:txBody>
      </p:sp>
    </p:spTree>
    <p:extLst>
      <p:ext uri="{BB962C8B-B14F-4D97-AF65-F5344CB8AC3E}">
        <p14:creationId xmlns:p14="http://schemas.microsoft.com/office/powerpoint/2010/main" val="388263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A526589-C2E2-4631-A7DF-C5F15D81CF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Object 8" hidden="1">
                        <a:extLst>
                          <a:ext uri="{FF2B5EF4-FFF2-40B4-BE49-F238E27FC236}">
                            <a16:creationId xmlns:a16="http://schemas.microsoft.com/office/drawing/2014/main" id="{DA526589-C2E2-4631-A7DF-C5F15D81CF50}"/>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C8BB69EC-C89C-409F-8622-9A773CCEAE2E}"/>
              </a:ext>
            </a:extLst>
          </p:cNvPr>
          <p:cNvSpPr>
            <a:spLocks noGrp="1"/>
          </p:cNvSpPr>
          <p:nvPr>
            <p:ph type="body" sz="quarter" idx="31"/>
          </p:nvPr>
        </p:nvSpPr>
        <p:spPr>
          <a:xfrm>
            <a:off x="1617785" y="1815177"/>
            <a:ext cx="9878845" cy="576000"/>
          </a:xfrm>
          <a:noFill/>
        </p:spPr>
        <p:txBody>
          <a:bodyPr vert="horz" lIns="72000" tIns="72000" rIns="72000" bIns="72000" rtlCol="0" anchor="ctr">
            <a:noAutofit/>
          </a:bodyPr>
          <a:lstStyle/>
          <a:p>
            <a:pPr marL="266700" indent="-266700">
              <a:spcBef>
                <a:spcPts val="2000"/>
              </a:spcBef>
            </a:pPr>
            <a:r>
              <a:rPr lang="nl-NL" dirty="0"/>
              <a:t>1. Uitgangspunten</a:t>
            </a:r>
          </a:p>
        </p:txBody>
      </p:sp>
      <p:sp>
        <p:nvSpPr>
          <p:cNvPr id="23" name="Text Placeholder 22">
            <a:extLst>
              <a:ext uri="{FF2B5EF4-FFF2-40B4-BE49-F238E27FC236}">
                <a16:creationId xmlns:a16="http://schemas.microsoft.com/office/drawing/2014/main" id="{DCB1552C-DFF9-4F09-8AD3-6651AFD20851}"/>
              </a:ext>
            </a:extLst>
          </p:cNvPr>
          <p:cNvSpPr>
            <a:spLocks noGrp="1"/>
          </p:cNvSpPr>
          <p:nvPr>
            <p:ph type="body" sz="quarter" idx="33"/>
          </p:nvPr>
        </p:nvSpPr>
        <p:spPr>
          <a:xfrm>
            <a:off x="1617785" y="4269183"/>
            <a:ext cx="9878845" cy="576000"/>
          </a:xfrm>
          <a:noFill/>
          <a:extLst>
            <a:ext uri="{909E8E84-426E-40DD-AFC4-6F175D3DCCD1}">
              <a14:hiddenFill xmlns:a14="http://schemas.microsoft.com/office/drawing/2010/main">
                <a:solidFill>
                  <a:schemeClr val="bg1">
                    <a:lumMod val="85000"/>
                  </a:schemeClr>
                </a:solidFill>
              </a14:hiddenFill>
            </a:ext>
          </a:extLst>
        </p:spPr>
        <p:txBody>
          <a:bodyPr vert="horz" lIns="72000" tIns="72000" rIns="72000" bIns="72000" rtlCol="0" anchor="ctr">
            <a:noAutofit/>
          </a:bodyPr>
          <a:lstStyle/>
          <a:p>
            <a:r>
              <a:rPr lang="nl-NL" dirty="0"/>
              <a:t>4. Wat zien we in de praktijk</a:t>
            </a:r>
          </a:p>
        </p:txBody>
      </p:sp>
      <p:sp>
        <p:nvSpPr>
          <p:cNvPr id="12" name="Text Placeholder 22">
            <a:extLst>
              <a:ext uri="{FF2B5EF4-FFF2-40B4-BE49-F238E27FC236}">
                <a16:creationId xmlns:a16="http://schemas.microsoft.com/office/drawing/2014/main" id="{FDB82D82-93B6-4EF6-B11C-A49AD51074F7}"/>
              </a:ext>
            </a:extLst>
          </p:cNvPr>
          <p:cNvSpPr txBox="1">
            <a:spLocks/>
          </p:cNvSpPr>
          <p:nvPr/>
        </p:nvSpPr>
        <p:spPr>
          <a:xfrm>
            <a:off x="1617785" y="2633179"/>
            <a:ext cx="9878845" cy="576000"/>
          </a:xfrm>
          <a:prstGeom prst="rect">
            <a:avLst/>
          </a:prstGeom>
          <a:noFill/>
          <a:extLst>
            <a:ext uri="{909E8E84-426E-40DD-AFC4-6F175D3DCCD1}">
              <a14:hiddenFill xmlns:a14="http://schemas.microsoft.com/office/drawing/2010/main">
                <a:solidFill>
                  <a:schemeClr val="bg1">
                    <a:lumMod val="8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2. Samenvatting inzichten</a:t>
            </a:r>
          </a:p>
        </p:txBody>
      </p:sp>
      <p:sp>
        <p:nvSpPr>
          <p:cNvPr id="3" name="Text Placeholder 22">
            <a:extLst>
              <a:ext uri="{FF2B5EF4-FFF2-40B4-BE49-F238E27FC236}">
                <a16:creationId xmlns:a16="http://schemas.microsoft.com/office/drawing/2014/main" id="{6D1B4872-A915-A5F1-DC47-F773B8C00E6F}"/>
              </a:ext>
            </a:extLst>
          </p:cNvPr>
          <p:cNvSpPr txBox="1">
            <a:spLocks/>
          </p:cNvSpPr>
          <p:nvPr/>
        </p:nvSpPr>
        <p:spPr>
          <a:xfrm>
            <a:off x="1617785" y="3451181"/>
            <a:ext cx="9878845" cy="576000"/>
          </a:xfrm>
          <a:prstGeom prst="rect">
            <a:avLst/>
          </a:prstGeom>
          <a:solidFill>
            <a:schemeClr val="bg1">
              <a:lumMod val="50000"/>
            </a:schemeClr>
          </a:solidFill>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b="1" dirty="0">
                <a:solidFill>
                  <a:srgbClr val="FFFFFF"/>
                </a:solidFill>
              </a:rPr>
              <a:t>3. Tien situaties vergeleken</a:t>
            </a:r>
          </a:p>
        </p:txBody>
      </p:sp>
      <p:sp>
        <p:nvSpPr>
          <p:cNvPr id="13" name="Text Placeholder 22">
            <a:extLst>
              <a:ext uri="{FF2B5EF4-FFF2-40B4-BE49-F238E27FC236}">
                <a16:creationId xmlns:a16="http://schemas.microsoft.com/office/drawing/2014/main" id="{9ABE49A7-19BF-76FB-B5AE-1EDFF10BBE02}"/>
              </a:ext>
            </a:extLst>
          </p:cNvPr>
          <p:cNvSpPr txBox="1">
            <a:spLocks/>
          </p:cNvSpPr>
          <p:nvPr/>
        </p:nvSpPr>
        <p:spPr>
          <a:xfrm>
            <a:off x="1617785" y="5087183"/>
            <a:ext cx="9878845" cy="576000"/>
          </a:xfrm>
          <a:prstGeom prst="rect">
            <a:avLst/>
          </a:prstGeom>
          <a:noFill/>
          <a:extLst>
            <a:ext uri="{909E8E84-426E-40DD-AFC4-6F175D3DCCD1}">
              <a14:hiddenFill xmlns:a14="http://schemas.microsoft.com/office/drawing/2010/main">
                <a:solidFill>
                  <a:schemeClr val="bg1">
                    <a:lumMod val="8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Bijlagen</a:t>
            </a:r>
          </a:p>
        </p:txBody>
      </p:sp>
      <p:sp>
        <p:nvSpPr>
          <p:cNvPr id="4" name="Title 4">
            <a:extLst>
              <a:ext uri="{FF2B5EF4-FFF2-40B4-BE49-F238E27FC236}">
                <a16:creationId xmlns:a16="http://schemas.microsoft.com/office/drawing/2014/main" id="{F8CE9709-F4AB-7C34-9207-F09F1D202EFC}"/>
              </a:ext>
            </a:extLst>
          </p:cNvPr>
          <p:cNvSpPr txBox="1">
            <a:spLocks/>
          </p:cNvSpPr>
          <p:nvPr/>
        </p:nvSpPr>
        <p:spPr>
          <a:xfrm>
            <a:off x="662780" y="384876"/>
            <a:ext cx="10866441" cy="774000"/>
          </a:xfrm>
          <a:prstGeom prst="rect">
            <a:avLst/>
          </a:prstGeom>
        </p:spPr>
        <p:txBody>
          <a:bodyPr vert="horz"/>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endParaRPr lang="nl-NL" dirty="0"/>
          </a:p>
          <a:p>
            <a:r>
              <a:rPr lang="nl-NL" dirty="0"/>
              <a:t>Inhoud</a:t>
            </a:r>
          </a:p>
        </p:txBody>
      </p:sp>
    </p:spTree>
    <p:extLst>
      <p:ext uri="{BB962C8B-B14F-4D97-AF65-F5344CB8AC3E}">
        <p14:creationId xmlns:p14="http://schemas.microsoft.com/office/powerpoint/2010/main" val="393709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9CFFE5EF-DF87-AC1E-768D-29C4D5E5094B}"/>
              </a:ext>
            </a:extLst>
          </p:cNvPr>
          <p:cNvGraphicFramePr>
            <a:graphicFrameLocks noChangeAspect="1"/>
          </p:cNvGraphicFramePr>
          <p:nvPr>
            <p:custDataLst>
              <p:tags r:id="rId1"/>
            </p:custDataLst>
            <p:extLst>
              <p:ext uri="{D42A27DB-BD31-4B8C-83A1-F6EECF244321}">
                <p14:modId xmlns:p14="http://schemas.microsoft.com/office/powerpoint/2010/main" val="2036156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7" name="Rectangle 96">
            <a:extLst>
              <a:ext uri="{FF2B5EF4-FFF2-40B4-BE49-F238E27FC236}">
                <a16:creationId xmlns:a16="http://schemas.microsoft.com/office/drawing/2014/main" id="{3009F491-2EEF-09AE-E69B-047FD09094A2}"/>
              </a:ext>
            </a:extLst>
          </p:cNvPr>
          <p:cNvSpPr/>
          <p:nvPr/>
        </p:nvSpPr>
        <p:spPr>
          <a:xfrm>
            <a:off x="2768837" y="2491326"/>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98" name="Rectangle 97">
            <a:extLst>
              <a:ext uri="{FF2B5EF4-FFF2-40B4-BE49-F238E27FC236}">
                <a16:creationId xmlns:a16="http://schemas.microsoft.com/office/drawing/2014/main" id="{F7204DED-D136-C366-726E-7F8C27326D12}"/>
              </a:ext>
            </a:extLst>
          </p:cNvPr>
          <p:cNvSpPr/>
          <p:nvPr/>
        </p:nvSpPr>
        <p:spPr>
          <a:xfrm>
            <a:off x="7170864" y="2491326"/>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3" name="Text Placeholder 2">
            <a:extLst>
              <a:ext uri="{FF2B5EF4-FFF2-40B4-BE49-F238E27FC236}">
                <a16:creationId xmlns:a16="http://schemas.microsoft.com/office/drawing/2014/main" id="{E7DB23A7-2295-C0CF-C4AB-5CEF42C1CA21}"/>
              </a:ext>
            </a:extLst>
          </p:cNvPr>
          <p:cNvSpPr>
            <a:spLocks noGrp="1"/>
          </p:cNvSpPr>
          <p:nvPr>
            <p:ph type="body" sz="quarter" idx="20"/>
          </p:nvPr>
        </p:nvSpPr>
        <p:spPr/>
        <p:txBody>
          <a:bodyPr/>
          <a:lstStyle/>
          <a:p>
            <a:endParaRPr lang="nl-NL" dirty="0"/>
          </a:p>
        </p:txBody>
      </p:sp>
      <p:sp>
        <p:nvSpPr>
          <p:cNvPr id="5" name="Title 4">
            <a:extLst>
              <a:ext uri="{FF2B5EF4-FFF2-40B4-BE49-F238E27FC236}">
                <a16:creationId xmlns:a16="http://schemas.microsoft.com/office/drawing/2014/main" id="{DD532B1D-6FC6-4AA7-BD6D-5CC711274154}"/>
              </a:ext>
            </a:extLst>
          </p:cNvPr>
          <p:cNvSpPr>
            <a:spLocks noGrp="1"/>
          </p:cNvSpPr>
          <p:nvPr>
            <p:ph type="title"/>
          </p:nvPr>
        </p:nvSpPr>
        <p:spPr>
          <a:xfrm>
            <a:off x="662780" y="44026"/>
            <a:ext cx="10866441" cy="1114850"/>
          </a:xfrm>
        </p:spPr>
        <p:txBody>
          <a:bodyPr vert="horz" anchor="t"/>
          <a:lstStyle/>
          <a:p>
            <a:r>
              <a:rPr lang="nl-NL" dirty="0">
                <a:solidFill>
                  <a:srgbClr val="FFBD42"/>
                </a:solidFill>
              </a:rPr>
              <a:t>Leeswijzer</a:t>
            </a:r>
            <a:br>
              <a:rPr lang="nl-NL" dirty="0">
                <a:solidFill>
                  <a:srgbClr val="FFBD42"/>
                </a:solidFill>
              </a:rPr>
            </a:br>
            <a:endParaRPr lang="nl-NL" dirty="0">
              <a:solidFill>
                <a:srgbClr val="FFBD42"/>
              </a:solidFill>
            </a:endParaRPr>
          </a:p>
        </p:txBody>
      </p:sp>
      <p:sp>
        <p:nvSpPr>
          <p:cNvPr id="7" name="Rectangle 6">
            <a:extLst>
              <a:ext uri="{FF2B5EF4-FFF2-40B4-BE49-F238E27FC236}">
                <a16:creationId xmlns:a16="http://schemas.microsoft.com/office/drawing/2014/main" id="{4D299EEB-C463-532B-F116-6AC1424AF39B}"/>
              </a:ext>
            </a:extLst>
          </p:cNvPr>
          <p:cNvSpPr/>
          <p:nvPr/>
        </p:nvSpPr>
        <p:spPr>
          <a:xfrm>
            <a:off x="658813" y="1919287"/>
            <a:ext cx="1622914" cy="388938"/>
          </a:xfrm>
          <a:prstGeom prst="rect">
            <a:avLst/>
          </a:prstGeom>
          <a:solidFill>
            <a:schemeClr val="bg1">
              <a:lumMod val="50000"/>
            </a:schemeClr>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a:solidFill>
                  <a:srgbClr val="FFFFFF"/>
                </a:solidFill>
              </a:rPr>
              <a:t>Startgemeente</a:t>
            </a:r>
            <a:br>
              <a:rPr lang="nl-NL" sz="1000">
                <a:solidFill>
                  <a:srgbClr val="FFFFFF"/>
                </a:solidFill>
              </a:rPr>
            </a:br>
            <a:r>
              <a:rPr lang="nl-NL" sz="1000">
                <a:solidFill>
                  <a:srgbClr val="FFFFFF"/>
                </a:solidFill>
              </a:rPr>
              <a:t>Alles investeren</a:t>
            </a:r>
            <a:endParaRPr lang="nl-NL" sz="1000" dirty="0">
              <a:solidFill>
                <a:srgbClr val="FFFFFF"/>
              </a:solidFill>
            </a:endParaRPr>
          </a:p>
        </p:txBody>
      </p:sp>
      <p:sp>
        <p:nvSpPr>
          <p:cNvPr id="8" name="Flowchart: Process 7">
            <a:extLst>
              <a:ext uri="{FF2B5EF4-FFF2-40B4-BE49-F238E27FC236}">
                <a16:creationId xmlns:a16="http://schemas.microsoft.com/office/drawing/2014/main" id="{2F18CD03-F536-59D1-224B-B8C8D4DC36C8}"/>
              </a:ext>
            </a:extLst>
          </p:cNvPr>
          <p:cNvSpPr/>
          <p:nvPr/>
        </p:nvSpPr>
        <p:spPr>
          <a:xfrm>
            <a:off x="658813" y="2397124"/>
            <a:ext cx="1622914" cy="388938"/>
          </a:xfrm>
          <a:prstGeom prst="flowChartProcess">
            <a:avLst/>
          </a:prstGeom>
          <a:solidFill>
            <a:schemeClr val="bg1">
              <a:lumMod val="50000"/>
            </a:schemeClr>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deel </a:t>
            </a:r>
            <a:br>
              <a:rPr lang="nl-NL" sz="1000" dirty="0">
                <a:solidFill>
                  <a:srgbClr val="FFFFFF"/>
                </a:solidFill>
              </a:rPr>
            </a:br>
            <a:r>
              <a:rPr lang="nl-NL" sz="1000" dirty="0">
                <a:solidFill>
                  <a:srgbClr val="FFFFFF"/>
                </a:solidFill>
              </a:rPr>
              <a:t>naar alles investeren</a:t>
            </a:r>
          </a:p>
        </p:txBody>
      </p:sp>
      <p:sp>
        <p:nvSpPr>
          <p:cNvPr id="9" name="Flowchart: Process 8">
            <a:extLst>
              <a:ext uri="{FF2B5EF4-FFF2-40B4-BE49-F238E27FC236}">
                <a16:creationId xmlns:a16="http://schemas.microsoft.com/office/drawing/2014/main" id="{62A469EF-E90F-A141-2D03-576BFC9EE031}"/>
              </a:ext>
            </a:extLst>
          </p:cNvPr>
          <p:cNvSpPr/>
          <p:nvPr/>
        </p:nvSpPr>
        <p:spPr>
          <a:xfrm>
            <a:off x="658813" y="3357562"/>
            <a:ext cx="1622914" cy="388938"/>
          </a:xfrm>
          <a:prstGeom prst="flowChartProcess">
            <a:avLst/>
          </a:prstGeom>
          <a:solidFill>
            <a:schemeClr val="bg1">
              <a:lumMod val="50000"/>
            </a:schemeClr>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Verlengen van de afschrijvingstermijn</a:t>
            </a:r>
          </a:p>
        </p:txBody>
      </p:sp>
      <p:graphicFrame>
        <p:nvGraphicFramePr>
          <p:cNvPr id="78" name="Chart 77">
            <a:extLst>
              <a:ext uri="{FF2B5EF4-FFF2-40B4-BE49-F238E27FC236}">
                <a16:creationId xmlns:a16="http://schemas.microsoft.com/office/drawing/2014/main" id="{D033220F-914C-3763-4FA3-40317F5DCAAA}"/>
              </a:ext>
            </a:extLst>
          </p:cNvPr>
          <p:cNvGraphicFramePr/>
          <p:nvPr>
            <p:custDataLst>
              <p:tags r:id="rId2"/>
            </p:custDataLst>
            <p:extLst>
              <p:ext uri="{D42A27DB-BD31-4B8C-83A1-F6EECF244321}">
                <p14:modId xmlns:p14="http://schemas.microsoft.com/office/powerpoint/2010/main" val="2852126311"/>
              </p:ext>
            </p:extLst>
          </p:nvPr>
        </p:nvGraphicFramePr>
        <p:xfrm>
          <a:off x="2624138" y="3286125"/>
          <a:ext cx="4235450" cy="2776538"/>
        </p:xfrm>
        <a:graphic>
          <a:graphicData uri="http://schemas.openxmlformats.org/drawingml/2006/chart">
            <c:chart xmlns:c="http://schemas.openxmlformats.org/drawingml/2006/chart" xmlns:r="http://schemas.openxmlformats.org/officeDocument/2006/relationships" r:id="rId7"/>
          </a:graphicData>
        </a:graphic>
      </p:graphicFrame>
      <p:pic>
        <p:nvPicPr>
          <p:cNvPr id="53" name="Graphic 52" descr="Miscellaneous with solid fill">
            <a:extLst>
              <a:ext uri="{FF2B5EF4-FFF2-40B4-BE49-F238E27FC236}">
                <a16:creationId xmlns:a16="http://schemas.microsoft.com/office/drawing/2014/main" id="{67CC8D4C-9A6E-F14B-4E0E-19531E60CBC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04517" y="2136775"/>
            <a:ext cx="284163" cy="284163"/>
          </a:xfrm>
          <a:prstGeom prst="rect">
            <a:avLst/>
          </a:prstGeom>
        </p:spPr>
      </p:pic>
      <p:pic>
        <p:nvPicPr>
          <p:cNvPr id="54" name="Graphic 53" descr="Road with solid fill">
            <a:extLst>
              <a:ext uri="{FF2B5EF4-FFF2-40B4-BE49-F238E27FC236}">
                <a16:creationId xmlns:a16="http://schemas.microsoft.com/office/drawing/2014/main" id="{F9A217F3-519A-9F82-2E3B-DBBFE254A72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04518" y="1846264"/>
            <a:ext cx="282575" cy="282575"/>
          </a:xfrm>
          <a:prstGeom prst="rect">
            <a:avLst/>
          </a:prstGeom>
        </p:spPr>
      </p:pic>
      <p:pic>
        <p:nvPicPr>
          <p:cNvPr id="55" name="Graphic 54" descr="Home with solid fill">
            <a:extLst>
              <a:ext uri="{FF2B5EF4-FFF2-40B4-BE49-F238E27FC236}">
                <a16:creationId xmlns:a16="http://schemas.microsoft.com/office/drawing/2014/main" id="{49FD1D12-DF85-DBC6-E614-08F8FA3FA55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04517" y="1554163"/>
            <a:ext cx="284163" cy="284163"/>
          </a:xfrm>
          <a:prstGeom prst="rect">
            <a:avLst/>
          </a:prstGeom>
        </p:spPr>
      </p:pic>
      <p:sp>
        <p:nvSpPr>
          <p:cNvPr id="56" name="TextBox 55">
            <a:extLst>
              <a:ext uri="{FF2B5EF4-FFF2-40B4-BE49-F238E27FC236}">
                <a16:creationId xmlns:a16="http://schemas.microsoft.com/office/drawing/2014/main" id="{28A3FDD3-BBCD-8982-37AF-9B886C292909}"/>
              </a:ext>
            </a:extLst>
          </p:cNvPr>
          <p:cNvSpPr txBox="1"/>
          <p:nvPr/>
        </p:nvSpPr>
        <p:spPr>
          <a:xfrm>
            <a:off x="3179035" y="1574799"/>
            <a:ext cx="1666430" cy="254000"/>
          </a:xfrm>
          <a:prstGeom prst="rect">
            <a:avLst/>
          </a:prstGeom>
        </p:spPr>
        <p:txBody>
          <a:bodyPr vert="horz" wrap="none" lIns="91440" tIns="45720" rIns="91440" bIns="45720" rtlCol="0">
            <a:noAutofit/>
          </a:bodyPr>
          <a:lstStyle/>
          <a:p>
            <a:pPr algn="l"/>
            <a:r>
              <a:rPr lang="nl-NL" sz="900" noProof="0" dirty="0"/>
              <a:t>Afschrijven in 40 jaar</a:t>
            </a:r>
          </a:p>
        </p:txBody>
      </p:sp>
      <p:sp>
        <p:nvSpPr>
          <p:cNvPr id="57" name="TextBox 56">
            <a:extLst>
              <a:ext uri="{FF2B5EF4-FFF2-40B4-BE49-F238E27FC236}">
                <a16:creationId xmlns:a16="http://schemas.microsoft.com/office/drawing/2014/main" id="{84853DAB-B791-6816-D21A-FB2DD3F7809A}"/>
              </a:ext>
            </a:extLst>
          </p:cNvPr>
          <p:cNvSpPr txBox="1"/>
          <p:nvPr/>
        </p:nvSpPr>
        <p:spPr>
          <a:xfrm>
            <a:off x="3179035" y="1866899"/>
            <a:ext cx="1666430" cy="254000"/>
          </a:xfrm>
          <a:prstGeom prst="rect">
            <a:avLst/>
          </a:prstGeom>
        </p:spPr>
        <p:txBody>
          <a:bodyPr vert="horz" wrap="none" lIns="91440" tIns="45720" rIns="91440" bIns="45720" rtlCol="0">
            <a:noAutofit/>
          </a:bodyPr>
          <a:lstStyle/>
          <a:p>
            <a:pPr algn="l"/>
            <a:r>
              <a:rPr lang="nl-NL" sz="900" noProof="0" dirty="0"/>
              <a:t>Niet geactiveerd</a:t>
            </a:r>
          </a:p>
        </p:txBody>
      </p:sp>
      <p:sp>
        <p:nvSpPr>
          <p:cNvPr id="58" name="TextBox 57">
            <a:extLst>
              <a:ext uri="{FF2B5EF4-FFF2-40B4-BE49-F238E27FC236}">
                <a16:creationId xmlns:a16="http://schemas.microsoft.com/office/drawing/2014/main" id="{6BF6806F-592F-FCE9-0CF3-D67A64BACD8A}"/>
              </a:ext>
            </a:extLst>
          </p:cNvPr>
          <p:cNvSpPr txBox="1"/>
          <p:nvPr/>
        </p:nvSpPr>
        <p:spPr>
          <a:xfrm>
            <a:off x="3179035" y="2143124"/>
            <a:ext cx="1666430" cy="254000"/>
          </a:xfrm>
          <a:prstGeom prst="rect">
            <a:avLst/>
          </a:prstGeom>
        </p:spPr>
        <p:txBody>
          <a:bodyPr vert="horz" wrap="none" lIns="91440" tIns="45720" rIns="91440" bIns="45720" rtlCol="0">
            <a:noAutofit/>
          </a:bodyPr>
          <a:lstStyle/>
          <a:p>
            <a:pPr algn="l"/>
            <a:r>
              <a:rPr lang="nl-NL" sz="900" noProof="0" dirty="0"/>
              <a:t>Afschrijven in 12 jaar</a:t>
            </a:r>
          </a:p>
        </p:txBody>
      </p:sp>
      <p:sp>
        <p:nvSpPr>
          <p:cNvPr id="68" name="TextBox 67">
            <a:extLst>
              <a:ext uri="{FF2B5EF4-FFF2-40B4-BE49-F238E27FC236}">
                <a16:creationId xmlns:a16="http://schemas.microsoft.com/office/drawing/2014/main" id="{5CA40DB7-9FC2-7887-24C4-6CCDCDF3CAF5}"/>
              </a:ext>
            </a:extLst>
          </p:cNvPr>
          <p:cNvSpPr txBox="1"/>
          <p:nvPr/>
        </p:nvSpPr>
        <p:spPr>
          <a:xfrm>
            <a:off x="2774497" y="2489200"/>
            <a:ext cx="2506802" cy="198438"/>
          </a:xfrm>
          <a:prstGeom prst="rect">
            <a:avLst/>
          </a:prstGeom>
        </p:spPr>
        <p:txBody>
          <a:bodyPr vert="horz" wrap="none" lIns="91440" tIns="45720" rIns="91440" bIns="45720" rtlCol="0">
            <a:noAutofit/>
          </a:bodyPr>
          <a:lstStyle/>
          <a:p>
            <a:pPr algn="l"/>
            <a:r>
              <a:rPr lang="nl-NL" sz="900" b="1" noProof="0" dirty="0"/>
              <a:t>Ontwikkeling kosten van de investeringen</a:t>
            </a:r>
            <a:r>
              <a:rPr lang="nl-NL" sz="900" noProof="0" dirty="0"/>
              <a:t> </a:t>
            </a:r>
            <a:br>
              <a:rPr lang="nl-NL" sz="900" noProof="0" dirty="0"/>
            </a:br>
            <a:r>
              <a:rPr lang="nl-NL" sz="900" noProof="0" dirty="0"/>
              <a:t>Eur mln / % van begroting</a:t>
            </a:r>
          </a:p>
        </p:txBody>
      </p:sp>
      <p:sp>
        <p:nvSpPr>
          <p:cNvPr id="69" name="TextBox 68">
            <a:extLst>
              <a:ext uri="{FF2B5EF4-FFF2-40B4-BE49-F238E27FC236}">
                <a16:creationId xmlns:a16="http://schemas.microsoft.com/office/drawing/2014/main" id="{F6A82D33-241E-891B-87D8-01E578EDE90D}"/>
              </a:ext>
            </a:extLst>
          </p:cNvPr>
          <p:cNvSpPr txBox="1"/>
          <p:nvPr/>
        </p:nvSpPr>
        <p:spPr>
          <a:xfrm>
            <a:off x="7169923" y="2498725"/>
            <a:ext cx="3033062" cy="196850"/>
          </a:xfrm>
          <a:prstGeom prst="rect">
            <a:avLst/>
          </a:prstGeom>
        </p:spPr>
        <p:txBody>
          <a:bodyPr vert="horz" wrap="none" lIns="91440" tIns="45720" rIns="91440" bIns="45720" rtlCol="0">
            <a:noAutofit/>
          </a:bodyPr>
          <a:lstStyle/>
          <a:p>
            <a:pPr algn="l"/>
            <a:r>
              <a:rPr lang="nl-NL" sz="900" b="1" noProof="0" dirty="0"/>
              <a:t>Ontwikkeling van de financieringsbehoefte materiele activa</a:t>
            </a:r>
            <a:br>
              <a:rPr lang="nl-NL" sz="900" b="1" noProof="0" dirty="0"/>
            </a:br>
            <a:r>
              <a:rPr lang="nl-NL" sz="900" noProof="0" dirty="0"/>
              <a:t>Eur mln / % van begroting</a:t>
            </a:r>
          </a:p>
        </p:txBody>
      </p:sp>
      <p:graphicFrame>
        <p:nvGraphicFramePr>
          <p:cNvPr id="50" name="Chart 49">
            <a:extLst>
              <a:ext uri="{FF2B5EF4-FFF2-40B4-BE49-F238E27FC236}">
                <a16:creationId xmlns:a16="http://schemas.microsoft.com/office/drawing/2014/main" id="{898AEF7C-EA8C-BB53-95D9-982DCD5155A7}"/>
              </a:ext>
            </a:extLst>
          </p:cNvPr>
          <p:cNvGraphicFramePr/>
          <p:nvPr>
            <p:custDataLst>
              <p:tags r:id="rId3"/>
            </p:custDataLst>
            <p:extLst>
              <p:ext uri="{D42A27DB-BD31-4B8C-83A1-F6EECF244321}">
                <p14:modId xmlns:p14="http://schemas.microsoft.com/office/powerpoint/2010/main" val="607981739"/>
              </p:ext>
            </p:extLst>
          </p:nvPr>
        </p:nvGraphicFramePr>
        <p:xfrm>
          <a:off x="7042150" y="3440113"/>
          <a:ext cx="4179888" cy="2622550"/>
        </p:xfrm>
        <a:graphic>
          <a:graphicData uri="http://schemas.openxmlformats.org/drawingml/2006/chart">
            <c:chart xmlns:c="http://schemas.openxmlformats.org/drawingml/2006/chart" xmlns:r="http://schemas.openxmlformats.org/officeDocument/2006/relationships" r:id="rId14"/>
          </a:graphicData>
        </a:graphic>
      </p:graphicFrame>
      <p:sp>
        <p:nvSpPr>
          <p:cNvPr id="304" name="Rectangle 303">
            <a:extLst>
              <a:ext uri="{FF2B5EF4-FFF2-40B4-BE49-F238E27FC236}">
                <a16:creationId xmlns:a16="http://schemas.microsoft.com/office/drawing/2014/main" id="{4EBFE61E-01AF-F843-7DBE-4B761673D173}"/>
              </a:ext>
            </a:extLst>
          </p:cNvPr>
          <p:cNvSpPr/>
          <p:nvPr/>
        </p:nvSpPr>
        <p:spPr>
          <a:xfrm>
            <a:off x="2768837" y="1503363"/>
            <a:ext cx="4358356" cy="927100"/>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pic>
        <p:nvPicPr>
          <p:cNvPr id="306" name="Graphic 305" descr="Linear Graph outline">
            <a:extLst>
              <a:ext uri="{FF2B5EF4-FFF2-40B4-BE49-F238E27FC236}">
                <a16:creationId xmlns:a16="http://schemas.microsoft.com/office/drawing/2014/main" id="{7E5AB98C-6023-95E4-A633-90F638BA72AE}"/>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02740" y="1547814"/>
            <a:ext cx="301625" cy="301625"/>
          </a:xfrm>
          <a:prstGeom prst="rect">
            <a:avLst/>
          </a:prstGeom>
        </p:spPr>
      </p:pic>
      <p:sp>
        <p:nvSpPr>
          <p:cNvPr id="307" name="TextBox 306">
            <a:extLst>
              <a:ext uri="{FF2B5EF4-FFF2-40B4-BE49-F238E27FC236}">
                <a16:creationId xmlns:a16="http://schemas.microsoft.com/office/drawing/2014/main" id="{430AE690-19E3-2B4D-85BE-DBB0BEE28DE3}"/>
              </a:ext>
            </a:extLst>
          </p:cNvPr>
          <p:cNvSpPr txBox="1"/>
          <p:nvPr/>
        </p:nvSpPr>
        <p:spPr>
          <a:xfrm>
            <a:off x="5084750" y="1574799"/>
            <a:ext cx="1666430" cy="254000"/>
          </a:xfrm>
          <a:prstGeom prst="rect">
            <a:avLst/>
          </a:prstGeom>
        </p:spPr>
        <p:txBody>
          <a:bodyPr vert="horz" wrap="none" lIns="91440" tIns="45720" rIns="91440" bIns="45720" rtlCol="0">
            <a:noAutofit/>
          </a:bodyPr>
          <a:lstStyle/>
          <a:p>
            <a:pPr algn="l"/>
            <a:r>
              <a:rPr lang="nl-NL" sz="900" noProof="0" dirty="0"/>
              <a:t>Geen groei</a:t>
            </a:r>
          </a:p>
        </p:txBody>
      </p:sp>
      <p:sp>
        <p:nvSpPr>
          <p:cNvPr id="6" name="Arrow: Pentagon 5">
            <a:extLst>
              <a:ext uri="{FF2B5EF4-FFF2-40B4-BE49-F238E27FC236}">
                <a16:creationId xmlns:a16="http://schemas.microsoft.com/office/drawing/2014/main" id="{A05F4734-88B9-4672-5035-D08D94C67187}"/>
              </a:ext>
            </a:extLst>
          </p:cNvPr>
          <p:cNvSpPr/>
          <p:nvPr/>
        </p:nvSpPr>
        <p:spPr>
          <a:xfrm>
            <a:off x="658812" y="1438274"/>
            <a:ext cx="1818000" cy="388938"/>
          </a:xfrm>
          <a:prstGeom prst="homePlate">
            <a:avLst/>
          </a:prstGeom>
          <a:solidFill>
            <a:srgbClr val="22777B"/>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Startgemeente</a:t>
            </a:r>
            <a:br>
              <a:rPr lang="nl-NL" sz="1000" dirty="0">
                <a:solidFill>
                  <a:srgbClr val="FFFFFF"/>
                </a:solidFill>
              </a:rPr>
            </a:br>
            <a:r>
              <a:rPr lang="nl-NL" sz="1000" dirty="0">
                <a:solidFill>
                  <a:srgbClr val="FFFFFF"/>
                </a:solidFill>
              </a:rPr>
              <a:t>Deel investeren / deel direct</a:t>
            </a:r>
          </a:p>
        </p:txBody>
      </p:sp>
      <p:sp>
        <p:nvSpPr>
          <p:cNvPr id="310" name="Flowchart: Process 309">
            <a:extLst>
              <a:ext uri="{FF2B5EF4-FFF2-40B4-BE49-F238E27FC236}">
                <a16:creationId xmlns:a16="http://schemas.microsoft.com/office/drawing/2014/main" id="{04E290F2-E866-5081-47CE-EB8D17C57B46}"/>
              </a:ext>
            </a:extLst>
          </p:cNvPr>
          <p:cNvSpPr/>
          <p:nvPr/>
        </p:nvSpPr>
        <p:spPr>
          <a:xfrm>
            <a:off x="658813" y="3836987"/>
            <a:ext cx="1622914" cy="388938"/>
          </a:xfrm>
          <a:prstGeom prst="flowChartProcess">
            <a:avLst/>
          </a:prstGeom>
          <a:solidFill>
            <a:schemeClr val="bg1">
              <a:lumMod val="50000"/>
            </a:schemeClr>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Gematigde groeispurt </a:t>
            </a:r>
            <a:br>
              <a:rPr lang="nl-NL" sz="1000" dirty="0">
                <a:solidFill>
                  <a:srgbClr val="FFFFFF"/>
                </a:solidFill>
              </a:rPr>
            </a:br>
            <a:r>
              <a:rPr lang="nl-NL" sz="1000" dirty="0">
                <a:solidFill>
                  <a:srgbClr val="FFFFFF"/>
                </a:solidFill>
              </a:rPr>
              <a:t>(1% p.j. 20 jaar lang)</a:t>
            </a:r>
          </a:p>
        </p:txBody>
      </p:sp>
      <p:sp>
        <p:nvSpPr>
          <p:cNvPr id="311" name="Flowchart: Process 310">
            <a:extLst>
              <a:ext uri="{FF2B5EF4-FFF2-40B4-BE49-F238E27FC236}">
                <a16:creationId xmlns:a16="http://schemas.microsoft.com/office/drawing/2014/main" id="{31710817-0CA4-20B6-FDE9-F71A07308A5C}"/>
              </a:ext>
            </a:extLst>
          </p:cNvPr>
          <p:cNvSpPr/>
          <p:nvPr/>
        </p:nvSpPr>
        <p:spPr>
          <a:xfrm>
            <a:off x="658813" y="4314824"/>
            <a:ext cx="1622914" cy="388938"/>
          </a:xfrm>
          <a:prstGeom prst="flowChartProcess">
            <a:avLst/>
          </a:prstGeom>
          <a:solidFill>
            <a:schemeClr val="bg1">
              <a:lumMod val="50000"/>
            </a:schemeClr>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Hoge groeispurt </a:t>
            </a:r>
            <a:br>
              <a:rPr lang="nl-NL" sz="1000" dirty="0">
                <a:solidFill>
                  <a:srgbClr val="FFFFFF"/>
                </a:solidFill>
              </a:rPr>
            </a:br>
            <a:r>
              <a:rPr lang="nl-NL" sz="1000" dirty="0">
                <a:solidFill>
                  <a:srgbClr val="FFFFFF"/>
                </a:solidFill>
              </a:rPr>
              <a:t>(3% p.j. 20 jaar lang)</a:t>
            </a:r>
          </a:p>
        </p:txBody>
      </p:sp>
      <p:sp>
        <p:nvSpPr>
          <p:cNvPr id="312" name="Flowchart: Process 311">
            <a:extLst>
              <a:ext uri="{FF2B5EF4-FFF2-40B4-BE49-F238E27FC236}">
                <a16:creationId xmlns:a16="http://schemas.microsoft.com/office/drawing/2014/main" id="{BBB7764F-773F-D000-3CC6-F010850DC22B}"/>
              </a:ext>
            </a:extLst>
          </p:cNvPr>
          <p:cNvSpPr/>
          <p:nvPr/>
        </p:nvSpPr>
        <p:spPr>
          <a:xfrm>
            <a:off x="658813" y="4794249"/>
            <a:ext cx="1622914" cy="388938"/>
          </a:xfrm>
          <a:prstGeom prst="flowChartProcess">
            <a:avLst/>
          </a:prstGeom>
          <a:solidFill>
            <a:schemeClr val="bg1">
              <a:lumMod val="50000"/>
            </a:schemeClr>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groei </a:t>
            </a:r>
            <a:br>
              <a:rPr lang="nl-NL" sz="1000" dirty="0">
                <a:solidFill>
                  <a:srgbClr val="FFFFFF"/>
                </a:solidFill>
              </a:rPr>
            </a:br>
            <a:r>
              <a:rPr lang="nl-NL" sz="1000" dirty="0">
                <a:solidFill>
                  <a:srgbClr val="FFFFFF"/>
                </a:solidFill>
              </a:rPr>
              <a:t>(1% p.j. langjarig)</a:t>
            </a:r>
          </a:p>
        </p:txBody>
      </p:sp>
      <p:sp>
        <p:nvSpPr>
          <p:cNvPr id="313" name="Flowchart: Process 312">
            <a:extLst>
              <a:ext uri="{FF2B5EF4-FFF2-40B4-BE49-F238E27FC236}">
                <a16:creationId xmlns:a16="http://schemas.microsoft.com/office/drawing/2014/main" id="{D9E22944-1D4B-6266-6BFD-58F7509B5974}"/>
              </a:ext>
            </a:extLst>
          </p:cNvPr>
          <p:cNvSpPr/>
          <p:nvPr/>
        </p:nvSpPr>
        <p:spPr>
          <a:xfrm>
            <a:off x="658813" y="5273674"/>
            <a:ext cx="1622914" cy="388938"/>
          </a:xfrm>
          <a:prstGeom prst="flowChartProcess">
            <a:avLst/>
          </a:prstGeom>
          <a:solidFill>
            <a:schemeClr val="bg1">
              <a:lumMod val="50000"/>
            </a:schemeClr>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hoge groei </a:t>
            </a:r>
            <a:br>
              <a:rPr lang="nl-NL" sz="1000" dirty="0">
                <a:solidFill>
                  <a:srgbClr val="FFFFFF"/>
                </a:solidFill>
              </a:rPr>
            </a:br>
            <a:r>
              <a:rPr lang="nl-NL" sz="1000" dirty="0">
                <a:solidFill>
                  <a:srgbClr val="FFFFFF"/>
                </a:solidFill>
              </a:rPr>
              <a:t>(3% p.j. langjarig)</a:t>
            </a:r>
          </a:p>
        </p:txBody>
      </p:sp>
      <p:sp>
        <p:nvSpPr>
          <p:cNvPr id="314" name="Flowchart: Process 313">
            <a:extLst>
              <a:ext uri="{FF2B5EF4-FFF2-40B4-BE49-F238E27FC236}">
                <a16:creationId xmlns:a16="http://schemas.microsoft.com/office/drawing/2014/main" id="{85EDAFE9-DF1B-E3D9-C3DE-4167A1171C38}"/>
              </a:ext>
            </a:extLst>
          </p:cNvPr>
          <p:cNvSpPr/>
          <p:nvPr/>
        </p:nvSpPr>
        <p:spPr>
          <a:xfrm>
            <a:off x="658813" y="5756274"/>
            <a:ext cx="1622914" cy="388938"/>
          </a:xfrm>
          <a:prstGeom prst="flowChartProcess">
            <a:avLst/>
          </a:prstGeom>
          <a:solidFill>
            <a:schemeClr val="bg1">
              <a:lumMod val="50000"/>
            </a:schemeClr>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Combinatie max afschrijvingen en hoge groei</a:t>
            </a:r>
          </a:p>
        </p:txBody>
      </p:sp>
      <p:grpSp>
        <p:nvGrpSpPr>
          <p:cNvPr id="21" name="Group 20">
            <a:extLst>
              <a:ext uri="{FF2B5EF4-FFF2-40B4-BE49-F238E27FC236}">
                <a16:creationId xmlns:a16="http://schemas.microsoft.com/office/drawing/2014/main" id="{1D1D3AC1-3E9F-D2D9-9725-75D075FD3F65}"/>
              </a:ext>
            </a:extLst>
          </p:cNvPr>
          <p:cNvGrpSpPr/>
          <p:nvPr/>
        </p:nvGrpSpPr>
        <p:grpSpPr>
          <a:xfrm>
            <a:off x="5081583" y="4505322"/>
            <a:ext cx="1571625" cy="1181459"/>
            <a:chOff x="5081583" y="4505322"/>
            <a:chExt cx="1571625" cy="1181459"/>
          </a:xfrm>
        </p:grpSpPr>
        <p:sp>
          <p:nvSpPr>
            <p:cNvPr id="104" name="Rectangle 103">
              <a:extLst>
                <a:ext uri="{FF2B5EF4-FFF2-40B4-BE49-F238E27FC236}">
                  <a16:creationId xmlns:a16="http://schemas.microsoft.com/office/drawing/2014/main" id="{8BE4935C-6DC1-2F4F-90C4-679EBC13C1AE}"/>
                </a:ext>
              </a:extLst>
            </p:cNvPr>
            <p:cNvSpPr/>
            <p:nvPr/>
          </p:nvSpPr>
          <p:spPr>
            <a:xfrm>
              <a:off x="5081583" y="4505322"/>
              <a:ext cx="1571625"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kosten</a:t>
              </a:r>
              <a:r>
                <a:rPr lang="nl-NL" sz="700" b="1" dirty="0">
                  <a:solidFill>
                    <a:srgbClr val="22777B"/>
                  </a:solidFill>
                  <a:latin typeface="Corbel" panose="020B0503020204020204" pitchFamily="34" charset="0"/>
                </a:rPr>
                <a:t> 4,6 % / 46</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 mln / jr</a:t>
              </a:r>
            </a:p>
          </p:txBody>
        </p:sp>
        <p:sp>
          <p:nvSpPr>
            <p:cNvPr id="117" name="Rectangle 116">
              <a:extLst>
                <a:ext uri="{FF2B5EF4-FFF2-40B4-BE49-F238E27FC236}">
                  <a16:creationId xmlns:a16="http://schemas.microsoft.com/office/drawing/2014/main" id="{7329159B-0561-89C7-C34E-999E6940A06A}"/>
                </a:ext>
              </a:extLst>
            </p:cNvPr>
            <p:cNvSpPr/>
            <p:nvPr/>
          </p:nvSpPr>
          <p:spPr>
            <a:xfrm>
              <a:off x="5081583" y="5264941"/>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Exploitatielasten 1,5% /</a:t>
              </a:r>
              <a:r>
                <a:rPr lang="nl-NL" sz="700" dirty="0">
                  <a:solidFill>
                    <a:schemeClr val="tx1">
                      <a:lumMod val="65000"/>
                      <a:lumOff val="35000"/>
                    </a:schemeClr>
                  </a:solidFill>
                  <a:latin typeface="Corbel" panose="020B0503020204020204" pitchFamily="34" charset="0"/>
                </a:rPr>
                <a:t>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15 mln / jr</a:t>
              </a:r>
            </a:p>
          </p:txBody>
        </p:sp>
        <p:sp>
          <p:nvSpPr>
            <p:cNvPr id="118" name="Rectangle 117">
              <a:extLst>
                <a:ext uri="{FF2B5EF4-FFF2-40B4-BE49-F238E27FC236}">
                  <a16:creationId xmlns:a16="http://schemas.microsoft.com/office/drawing/2014/main" id="{84BF7871-3719-25E7-AD3D-74D433DC57B1}"/>
                </a:ext>
              </a:extLst>
            </p:cNvPr>
            <p:cNvSpPr/>
            <p:nvPr/>
          </p:nvSpPr>
          <p:spPr>
            <a:xfrm>
              <a:off x="5081583" y="5019674"/>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Afschrijvingslasten</a:t>
              </a:r>
              <a:r>
                <a:rPr lang="nl-NL" sz="700" dirty="0">
                  <a:solidFill>
                    <a:schemeClr val="tx1">
                      <a:lumMod val="65000"/>
                      <a:lumOff val="35000"/>
                    </a:schemeClr>
                  </a:solidFill>
                  <a:latin typeface="Corbel" panose="020B0503020204020204" pitchFamily="34" charset="0"/>
                </a:rPr>
                <a:t> 2,5% /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25 mln / jr</a:t>
              </a:r>
            </a:p>
          </p:txBody>
        </p:sp>
        <p:sp>
          <p:nvSpPr>
            <p:cNvPr id="119" name="Rectangle 118">
              <a:extLst>
                <a:ext uri="{FF2B5EF4-FFF2-40B4-BE49-F238E27FC236}">
                  <a16:creationId xmlns:a16="http://schemas.microsoft.com/office/drawing/2014/main" id="{C6241060-DA80-A08A-4032-2EDDCDD7C0C5}"/>
                </a:ext>
              </a:extLst>
            </p:cNvPr>
            <p:cNvSpPr/>
            <p:nvPr/>
          </p:nvSpPr>
          <p:spPr>
            <a:xfrm>
              <a:off x="5081583" y="5488781"/>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Rentelasten 0,6% / </a:t>
              </a:r>
              <a:r>
                <a:rPr lang="nl-NL" sz="700" dirty="0">
                  <a:solidFill>
                    <a:schemeClr val="tx1">
                      <a:lumMod val="65000"/>
                      <a:lumOff val="35000"/>
                    </a:schemeClr>
                  </a:solidFill>
                  <a:latin typeface="Corbel" panose="020B0503020204020204" pitchFamily="34" charset="0"/>
                </a:rPr>
                <a:t>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6 mln / jr</a:t>
              </a:r>
            </a:p>
          </p:txBody>
        </p:sp>
      </p:grpSp>
      <p:grpSp>
        <p:nvGrpSpPr>
          <p:cNvPr id="143" name="Group 142">
            <a:extLst>
              <a:ext uri="{FF2B5EF4-FFF2-40B4-BE49-F238E27FC236}">
                <a16:creationId xmlns:a16="http://schemas.microsoft.com/office/drawing/2014/main" id="{19A080E9-2DD0-3B60-B589-C6A3700D762F}"/>
              </a:ext>
            </a:extLst>
          </p:cNvPr>
          <p:cNvGrpSpPr/>
          <p:nvPr/>
        </p:nvGrpSpPr>
        <p:grpSpPr>
          <a:xfrm>
            <a:off x="2722216" y="5989638"/>
            <a:ext cx="802624" cy="203200"/>
            <a:chOff x="6854067" y="5897801"/>
            <a:chExt cx="802624" cy="203200"/>
          </a:xfrm>
        </p:grpSpPr>
        <p:cxnSp>
          <p:nvCxnSpPr>
            <p:cNvPr id="144" name="Straight Arrow Connector 143">
              <a:extLst>
                <a:ext uri="{FF2B5EF4-FFF2-40B4-BE49-F238E27FC236}">
                  <a16:creationId xmlns:a16="http://schemas.microsoft.com/office/drawing/2014/main" id="{3CED1832-7187-1E22-20C9-EA2C6E0385FD}"/>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5D4A7FB5-BBEE-49A0-F9B5-1A7DC4A68567}"/>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grpSp>
        <p:nvGrpSpPr>
          <p:cNvPr id="161" name="Group 160">
            <a:extLst>
              <a:ext uri="{FF2B5EF4-FFF2-40B4-BE49-F238E27FC236}">
                <a16:creationId xmlns:a16="http://schemas.microsoft.com/office/drawing/2014/main" id="{321006A9-33FA-CC88-9C0D-4B2C7D64E9C7}"/>
              </a:ext>
            </a:extLst>
          </p:cNvPr>
          <p:cNvGrpSpPr/>
          <p:nvPr/>
        </p:nvGrpSpPr>
        <p:grpSpPr>
          <a:xfrm>
            <a:off x="7138619" y="5980113"/>
            <a:ext cx="802624" cy="203200"/>
            <a:chOff x="6854067" y="5897801"/>
            <a:chExt cx="802624" cy="203200"/>
          </a:xfrm>
        </p:grpSpPr>
        <p:cxnSp>
          <p:nvCxnSpPr>
            <p:cNvPr id="164" name="Straight Arrow Connector 163">
              <a:extLst>
                <a:ext uri="{FF2B5EF4-FFF2-40B4-BE49-F238E27FC236}">
                  <a16:creationId xmlns:a16="http://schemas.microsoft.com/office/drawing/2014/main" id="{029EE785-526F-9DC1-8807-3B0FE20EC671}"/>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2BC95322-5B6B-135D-ED0D-C836AA8FDAD3}"/>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sp>
        <p:nvSpPr>
          <p:cNvPr id="160" name="Rectangle 159">
            <a:extLst>
              <a:ext uri="{FF2B5EF4-FFF2-40B4-BE49-F238E27FC236}">
                <a16:creationId xmlns:a16="http://schemas.microsoft.com/office/drawing/2014/main" id="{BFE293E4-E727-A454-AAAB-77F7484A6018}"/>
              </a:ext>
            </a:extLst>
          </p:cNvPr>
          <p:cNvSpPr/>
          <p:nvPr/>
        </p:nvSpPr>
        <p:spPr>
          <a:xfrm>
            <a:off x="8685213" y="5148264"/>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financieringsbehoefte</a:t>
            </a:r>
            <a:r>
              <a:rPr lang="nl-NL" sz="700" b="1" dirty="0">
                <a:solidFill>
                  <a:srgbClr val="22777B"/>
                </a:solidFill>
                <a:latin typeface="Corbel" panose="020B0503020204020204" pitchFamily="34" charset="0"/>
              </a:rPr>
              <a:t> 39% / </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387 mln / jr</a:t>
            </a:r>
          </a:p>
        </p:txBody>
      </p:sp>
      <p:sp>
        <p:nvSpPr>
          <p:cNvPr id="168" name="Rectangle 167">
            <a:extLst>
              <a:ext uri="{FF2B5EF4-FFF2-40B4-BE49-F238E27FC236}">
                <a16:creationId xmlns:a16="http://schemas.microsoft.com/office/drawing/2014/main" id="{65A6EF13-B234-D5F1-0A30-2BD62282F935}"/>
              </a:ext>
            </a:extLst>
          </p:cNvPr>
          <p:cNvSpPr/>
          <p:nvPr/>
        </p:nvSpPr>
        <p:spPr>
          <a:xfrm>
            <a:off x="8685213" y="5317333"/>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rPr>
              <a:t>Netto schuldquote</a:t>
            </a:r>
            <a:r>
              <a:rPr lang="nl-NL" sz="700" dirty="0">
                <a:solidFill>
                  <a:schemeClr val="bg1">
                    <a:lumMod val="65000"/>
                  </a:schemeClr>
                </a:solidFill>
                <a:latin typeface="Corbel" panose="020B0503020204020204" pitchFamily="34" charset="0"/>
              </a:rPr>
              <a:t> 9%</a:t>
            </a:r>
            <a:endPar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endParaRPr>
          </a:p>
        </p:txBody>
      </p:sp>
      <p:sp>
        <p:nvSpPr>
          <p:cNvPr id="51" name="Flowchart: Process 50">
            <a:hlinkClick r:id="rId17" action="ppaction://hlinksldjump"/>
            <a:extLst>
              <a:ext uri="{FF2B5EF4-FFF2-40B4-BE49-F238E27FC236}">
                <a16:creationId xmlns:a16="http://schemas.microsoft.com/office/drawing/2014/main" id="{CC886B39-D5EE-4207-9E4F-963F63E943DD}"/>
              </a:ext>
            </a:extLst>
          </p:cNvPr>
          <p:cNvSpPr/>
          <p:nvPr/>
        </p:nvSpPr>
        <p:spPr>
          <a:xfrm>
            <a:off x="658813" y="2874962"/>
            <a:ext cx="1622914" cy="388938"/>
          </a:xfrm>
          <a:prstGeom prst="flowChartProcess">
            <a:avLst/>
          </a:prstGeom>
          <a:solidFill>
            <a:schemeClr val="bg1">
              <a:lumMod val="50000"/>
            </a:schemeClr>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alles naar deel investeren</a:t>
            </a:r>
          </a:p>
        </p:txBody>
      </p:sp>
      <p:cxnSp>
        <p:nvCxnSpPr>
          <p:cNvPr id="72" name="Straight Connector 71">
            <a:extLst>
              <a:ext uri="{FF2B5EF4-FFF2-40B4-BE49-F238E27FC236}">
                <a16:creationId xmlns:a16="http://schemas.microsoft.com/office/drawing/2014/main" id="{FECAD158-1499-CA79-11C4-F45B8784EA92}"/>
              </a:ext>
            </a:extLst>
          </p:cNvPr>
          <p:cNvCxnSpPr>
            <a:cxnSpLocks/>
          </p:cNvCxnSpPr>
          <p:nvPr/>
        </p:nvCxnSpPr>
        <p:spPr>
          <a:xfrm>
            <a:off x="8738792" y="5810252"/>
            <a:ext cx="247530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9E3070A-1E75-FD06-FCAC-D269D195946E}"/>
              </a:ext>
            </a:extLst>
          </p:cNvPr>
          <p:cNvSpPr txBox="1"/>
          <p:nvPr/>
        </p:nvSpPr>
        <p:spPr>
          <a:xfrm>
            <a:off x="701484" y="528646"/>
            <a:ext cx="2239398" cy="539877"/>
          </a:xfrm>
          <a:prstGeom prst="roundRect">
            <a:avLst/>
          </a:prstGeom>
          <a:solidFill>
            <a:srgbClr val="FFBD42"/>
          </a:solidFill>
        </p:spPr>
        <p:txBody>
          <a:bodyPr vert="horz" wrap="square" lIns="91440" tIns="45720" rIns="91440" bIns="45720" rtlCol="0" anchor="ctr">
            <a:noAutofit/>
          </a:bodyPr>
          <a:lstStyle/>
          <a:p>
            <a:pPr algn="ctr"/>
            <a:r>
              <a:rPr lang="nl-NL" sz="1400" noProof="0" dirty="0"/>
              <a:t>Gebruik de knoppen om van scenario te veranderen</a:t>
            </a:r>
          </a:p>
        </p:txBody>
      </p:sp>
      <p:sp>
        <p:nvSpPr>
          <p:cNvPr id="22" name="TextBox 21">
            <a:extLst>
              <a:ext uri="{FF2B5EF4-FFF2-40B4-BE49-F238E27FC236}">
                <a16:creationId xmlns:a16="http://schemas.microsoft.com/office/drawing/2014/main" id="{937CA6F7-99A5-CA00-30D9-1C69AD765621}"/>
              </a:ext>
            </a:extLst>
          </p:cNvPr>
          <p:cNvSpPr txBox="1"/>
          <p:nvPr/>
        </p:nvSpPr>
        <p:spPr>
          <a:xfrm>
            <a:off x="3232907" y="528646"/>
            <a:ext cx="2523592" cy="539877"/>
          </a:xfrm>
          <a:prstGeom prst="roundRect">
            <a:avLst/>
          </a:prstGeom>
          <a:solidFill>
            <a:srgbClr val="FFBD42"/>
          </a:solidFill>
        </p:spPr>
        <p:txBody>
          <a:bodyPr vert="horz" wrap="square" lIns="91440" tIns="45720" rIns="91440" bIns="45720" rtlCol="0" anchor="ctr">
            <a:noAutofit/>
          </a:bodyPr>
          <a:lstStyle/>
          <a:p>
            <a:pPr algn="ctr"/>
            <a:r>
              <a:rPr lang="nl-NL" sz="1400" noProof="0" dirty="0"/>
              <a:t>De belangrijkste aanpassingen worden hier zichtbaar</a:t>
            </a:r>
          </a:p>
        </p:txBody>
      </p:sp>
      <p:sp>
        <p:nvSpPr>
          <p:cNvPr id="10" name="Rectangle 9">
            <a:extLst>
              <a:ext uri="{FF2B5EF4-FFF2-40B4-BE49-F238E27FC236}">
                <a16:creationId xmlns:a16="http://schemas.microsoft.com/office/drawing/2014/main" id="{EE99E36A-BA4D-5F21-0BAE-182501916706}"/>
              </a:ext>
            </a:extLst>
          </p:cNvPr>
          <p:cNvSpPr/>
          <p:nvPr/>
        </p:nvSpPr>
        <p:spPr>
          <a:xfrm>
            <a:off x="513184" y="1419612"/>
            <a:ext cx="11318033" cy="5034850"/>
          </a:xfrm>
          <a:prstGeom prst="rect">
            <a:avLst/>
          </a:prstGeom>
          <a:solidFill>
            <a:srgbClr val="FFFFFF">
              <a:alpha val="60000"/>
            </a:srgbClr>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17" name="Arrow: Down 16">
            <a:extLst>
              <a:ext uri="{FF2B5EF4-FFF2-40B4-BE49-F238E27FC236}">
                <a16:creationId xmlns:a16="http://schemas.microsoft.com/office/drawing/2014/main" id="{7412BBAF-AAC3-D992-40D9-C8906519BF96}"/>
              </a:ext>
            </a:extLst>
          </p:cNvPr>
          <p:cNvSpPr/>
          <p:nvPr/>
        </p:nvSpPr>
        <p:spPr>
          <a:xfrm>
            <a:off x="1573922" y="988926"/>
            <a:ext cx="494523" cy="534581"/>
          </a:xfrm>
          <a:prstGeom prst="downArrow">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20" name="Arrow: Down 19">
            <a:extLst>
              <a:ext uri="{FF2B5EF4-FFF2-40B4-BE49-F238E27FC236}">
                <a16:creationId xmlns:a16="http://schemas.microsoft.com/office/drawing/2014/main" id="{FC7E8E0F-C890-2DF2-3EE7-88B0F12FD8BA}"/>
              </a:ext>
            </a:extLst>
          </p:cNvPr>
          <p:cNvSpPr/>
          <p:nvPr/>
        </p:nvSpPr>
        <p:spPr>
          <a:xfrm>
            <a:off x="4247442" y="988926"/>
            <a:ext cx="494523" cy="534581"/>
          </a:xfrm>
          <a:prstGeom prst="downArrow">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23" name="Arrow: Down 22">
            <a:extLst>
              <a:ext uri="{FF2B5EF4-FFF2-40B4-BE49-F238E27FC236}">
                <a16:creationId xmlns:a16="http://schemas.microsoft.com/office/drawing/2014/main" id="{DF78C554-BB38-8998-CDFA-DB9AD18BC535}"/>
              </a:ext>
            </a:extLst>
          </p:cNvPr>
          <p:cNvSpPr/>
          <p:nvPr/>
        </p:nvSpPr>
        <p:spPr>
          <a:xfrm>
            <a:off x="4974400" y="4002146"/>
            <a:ext cx="494523" cy="534581"/>
          </a:xfrm>
          <a:prstGeom prst="downArrow">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24" name="TextBox 23">
            <a:extLst>
              <a:ext uri="{FF2B5EF4-FFF2-40B4-BE49-F238E27FC236}">
                <a16:creationId xmlns:a16="http://schemas.microsoft.com/office/drawing/2014/main" id="{7EBE2F66-0E6F-FA0E-3256-7F564EC4F680}"/>
              </a:ext>
            </a:extLst>
          </p:cNvPr>
          <p:cNvSpPr txBox="1"/>
          <p:nvPr/>
        </p:nvSpPr>
        <p:spPr>
          <a:xfrm>
            <a:off x="3790115" y="3541866"/>
            <a:ext cx="2863093" cy="539877"/>
          </a:xfrm>
          <a:prstGeom prst="roundRect">
            <a:avLst/>
          </a:prstGeom>
          <a:solidFill>
            <a:srgbClr val="FFBD42"/>
          </a:solidFill>
        </p:spPr>
        <p:txBody>
          <a:bodyPr vert="horz" wrap="square" lIns="91440" tIns="45720" rIns="91440" bIns="45720" rtlCol="0" anchor="ctr">
            <a:noAutofit/>
          </a:bodyPr>
          <a:lstStyle/>
          <a:p>
            <a:pPr algn="ctr"/>
            <a:r>
              <a:rPr lang="nl-NL" sz="1400" noProof="0" dirty="0"/>
              <a:t>De impact op de </a:t>
            </a:r>
            <a:r>
              <a:rPr lang="nl-NL" sz="1400" b="1" u="sng" noProof="0" dirty="0"/>
              <a:t>begroting</a:t>
            </a:r>
            <a:r>
              <a:rPr lang="nl-NL" sz="1400" noProof="0" dirty="0"/>
              <a:t> wordt in de linker grafiek weergegeven</a:t>
            </a:r>
          </a:p>
        </p:txBody>
      </p:sp>
      <p:sp>
        <p:nvSpPr>
          <p:cNvPr id="25" name="Arrow: Down 24">
            <a:extLst>
              <a:ext uri="{FF2B5EF4-FFF2-40B4-BE49-F238E27FC236}">
                <a16:creationId xmlns:a16="http://schemas.microsoft.com/office/drawing/2014/main" id="{66D9012A-7F2C-0A2F-E37F-B02FCCD2D05D}"/>
              </a:ext>
            </a:extLst>
          </p:cNvPr>
          <p:cNvSpPr/>
          <p:nvPr/>
        </p:nvSpPr>
        <p:spPr>
          <a:xfrm>
            <a:off x="9218152" y="4625468"/>
            <a:ext cx="494523" cy="534581"/>
          </a:xfrm>
          <a:prstGeom prst="downArrow">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26" name="TextBox 25">
            <a:extLst>
              <a:ext uri="{FF2B5EF4-FFF2-40B4-BE49-F238E27FC236}">
                <a16:creationId xmlns:a16="http://schemas.microsoft.com/office/drawing/2014/main" id="{CB39F1DB-AC18-54C0-6BE6-C62D9F8B6963}"/>
              </a:ext>
            </a:extLst>
          </p:cNvPr>
          <p:cNvSpPr txBox="1"/>
          <p:nvPr/>
        </p:nvSpPr>
        <p:spPr>
          <a:xfrm>
            <a:off x="7805052" y="4165188"/>
            <a:ext cx="3320724" cy="539877"/>
          </a:xfrm>
          <a:prstGeom prst="roundRect">
            <a:avLst/>
          </a:prstGeom>
          <a:solidFill>
            <a:srgbClr val="FFBD42"/>
          </a:solidFill>
        </p:spPr>
        <p:txBody>
          <a:bodyPr vert="horz" wrap="square" lIns="91440" tIns="45720" rIns="91440" bIns="45720" rtlCol="0" anchor="ctr">
            <a:noAutofit/>
          </a:bodyPr>
          <a:lstStyle/>
          <a:p>
            <a:pPr algn="ctr"/>
            <a:r>
              <a:rPr lang="nl-NL" sz="1400" noProof="0" dirty="0"/>
              <a:t>De impact op de </a:t>
            </a:r>
            <a:r>
              <a:rPr lang="nl-NL" sz="1400" b="1" u="sng" noProof="0" dirty="0"/>
              <a:t>financieringsbehoefte</a:t>
            </a:r>
            <a:r>
              <a:rPr lang="nl-NL" sz="1400" noProof="0" dirty="0"/>
              <a:t> wordt in de rechter grafiek weergegeven</a:t>
            </a:r>
          </a:p>
        </p:txBody>
      </p:sp>
      <p:sp>
        <p:nvSpPr>
          <p:cNvPr id="59" name="Footer Placeholder 3">
            <a:extLst>
              <a:ext uri="{FF2B5EF4-FFF2-40B4-BE49-F238E27FC236}">
                <a16:creationId xmlns:a16="http://schemas.microsoft.com/office/drawing/2014/main" id="{693D7F3D-D9A6-C03F-F6A7-9A066BD641A5}"/>
              </a:ext>
            </a:extLst>
          </p:cNvPr>
          <p:cNvSpPr>
            <a:spLocks noGrp="1"/>
          </p:cNvSpPr>
          <p:nvPr>
            <p:ph type="ftr" sz="quarter" idx="3"/>
          </p:nvPr>
        </p:nvSpPr>
        <p:spPr>
          <a:xfrm>
            <a:off x="661800" y="6686783"/>
            <a:ext cx="10868400" cy="122400"/>
          </a:xfrm>
        </p:spPr>
        <p:txBody>
          <a:bodyPr/>
          <a:lstStyle/>
          <a:p>
            <a:r>
              <a:rPr lang="nl-NL" dirty="0"/>
              <a:t>Bron: It’s Public analyse: </a:t>
            </a:r>
          </a:p>
        </p:txBody>
      </p:sp>
    </p:spTree>
    <p:extLst>
      <p:ext uri="{BB962C8B-B14F-4D97-AF65-F5344CB8AC3E}">
        <p14:creationId xmlns:p14="http://schemas.microsoft.com/office/powerpoint/2010/main" val="401456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9CFFE5EF-DF87-AC1E-768D-29C4D5E5094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6" name="Object 35" hidden="1">
                        <a:extLst>
                          <a:ext uri="{FF2B5EF4-FFF2-40B4-BE49-F238E27FC236}">
                            <a16:creationId xmlns:a16="http://schemas.microsoft.com/office/drawing/2014/main" id="{9CFFE5EF-DF87-AC1E-768D-29C4D5E509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1" name="Rectangle 80">
            <a:extLst>
              <a:ext uri="{FF2B5EF4-FFF2-40B4-BE49-F238E27FC236}">
                <a16:creationId xmlns:a16="http://schemas.microsoft.com/office/drawing/2014/main" id="{F99046AD-FECE-6A16-9C66-3D99D5E9BCC6}"/>
              </a:ext>
            </a:extLst>
          </p:cNvPr>
          <p:cNvSpPr/>
          <p:nvPr/>
        </p:nvSpPr>
        <p:spPr>
          <a:xfrm>
            <a:off x="3230311" y="1879600"/>
            <a:ext cx="925579" cy="223838"/>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97" name="Rectangle 96">
            <a:extLst>
              <a:ext uri="{FF2B5EF4-FFF2-40B4-BE49-F238E27FC236}">
                <a16:creationId xmlns:a16="http://schemas.microsoft.com/office/drawing/2014/main" id="{3009F491-2EEF-09AE-E69B-047FD09094A2}"/>
              </a:ext>
            </a:extLst>
          </p:cNvPr>
          <p:cNvSpPr/>
          <p:nvPr/>
        </p:nvSpPr>
        <p:spPr>
          <a:xfrm>
            <a:off x="2768837" y="2491326"/>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98" name="Rectangle 97">
            <a:extLst>
              <a:ext uri="{FF2B5EF4-FFF2-40B4-BE49-F238E27FC236}">
                <a16:creationId xmlns:a16="http://schemas.microsoft.com/office/drawing/2014/main" id="{F7204DED-D136-C366-726E-7F8C27326D12}"/>
              </a:ext>
            </a:extLst>
          </p:cNvPr>
          <p:cNvSpPr/>
          <p:nvPr/>
        </p:nvSpPr>
        <p:spPr>
          <a:xfrm>
            <a:off x="7170864" y="2491326"/>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3" name="Text Placeholder 2">
            <a:extLst>
              <a:ext uri="{FF2B5EF4-FFF2-40B4-BE49-F238E27FC236}">
                <a16:creationId xmlns:a16="http://schemas.microsoft.com/office/drawing/2014/main" id="{E7DB23A7-2295-C0CF-C4AB-5CEF42C1CA21}"/>
              </a:ext>
            </a:extLst>
          </p:cNvPr>
          <p:cNvSpPr>
            <a:spLocks noGrp="1"/>
          </p:cNvSpPr>
          <p:nvPr>
            <p:ph type="body" sz="quarter" idx="20"/>
          </p:nvPr>
        </p:nvSpPr>
        <p:spPr/>
        <p:txBody>
          <a:bodyPr/>
          <a:lstStyle/>
          <a:p>
            <a:endParaRPr lang="nl-NL" dirty="0"/>
          </a:p>
        </p:txBody>
      </p:sp>
      <p:sp>
        <p:nvSpPr>
          <p:cNvPr id="4" name="Text Placeholder 3">
            <a:extLst>
              <a:ext uri="{FF2B5EF4-FFF2-40B4-BE49-F238E27FC236}">
                <a16:creationId xmlns:a16="http://schemas.microsoft.com/office/drawing/2014/main" id="{26D59C0C-7A79-7224-25B1-C49A35B6C9AC}"/>
              </a:ext>
            </a:extLst>
          </p:cNvPr>
          <p:cNvSpPr>
            <a:spLocks noGrp="1"/>
          </p:cNvSpPr>
          <p:nvPr>
            <p:ph type="body" sz="quarter" idx="14"/>
          </p:nvPr>
        </p:nvSpPr>
        <p:spPr/>
        <p:txBody>
          <a:bodyPr/>
          <a:lstStyle/>
          <a:p>
            <a:endParaRPr lang="nl-NL" dirty="0"/>
          </a:p>
        </p:txBody>
      </p:sp>
      <p:sp>
        <p:nvSpPr>
          <p:cNvPr id="5" name="Title 4">
            <a:extLst>
              <a:ext uri="{FF2B5EF4-FFF2-40B4-BE49-F238E27FC236}">
                <a16:creationId xmlns:a16="http://schemas.microsoft.com/office/drawing/2014/main" id="{DD532B1D-6FC6-4AA7-BD6D-5CC711274154}"/>
              </a:ext>
            </a:extLst>
          </p:cNvPr>
          <p:cNvSpPr>
            <a:spLocks noGrp="1"/>
          </p:cNvSpPr>
          <p:nvPr>
            <p:ph type="title"/>
          </p:nvPr>
        </p:nvSpPr>
        <p:spPr/>
        <p:txBody>
          <a:bodyPr vert="horz"/>
          <a:lstStyle/>
          <a:p>
            <a:r>
              <a:rPr lang="nl-NL" dirty="0"/>
              <a:t>Totale kosten: 4,6%</a:t>
            </a:r>
            <a:br>
              <a:rPr lang="nl-NL" dirty="0"/>
            </a:br>
            <a:r>
              <a:rPr lang="nl-NL" dirty="0"/>
              <a:t>Totale financieringsbehoefte: 39%</a:t>
            </a:r>
          </a:p>
        </p:txBody>
      </p:sp>
      <p:sp>
        <p:nvSpPr>
          <p:cNvPr id="7" name="Rectangle 6">
            <a:hlinkClick r:id="rId7" action="ppaction://hlinksldjump"/>
            <a:extLst>
              <a:ext uri="{FF2B5EF4-FFF2-40B4-BE49-F238E27FC236}">
                <a16:creationId xmlns:a16="http://schemas.microsoft.com/office/drawing/2014/main" id="{4D299EEB-C463-532B-F116-6AC1424AF39B}"/>
              </a:ext>
            </a:extLst>
          </p:cNvPr>
          <p:cNvSpPr/>
          <p:nvPr/>
        </p:nvSpPr>
        <p:spPr>
          <a:xfrm>
            <a:off x="658813" y="1919287"/>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a:solidFill>
                  <a:srgbClr val="FFFFFF"/>
                </a:solidFill>
              </a:rPr>
              <a:t>Startgemeente</a:t>
            </a:r>
            <a:br>
              <a:rPr lang="nl-NL" sz="1000">
                <a:solidFill>
                  <a:srgbClr val="FFFFFF"/>
                </a:solidFill>
              </a:rPr>
            </a:br>
            <a:r>
              <a:rPr lang="nl-NL" sz="1000">
                <a:solidFill>
                  <a:srgbClr val="FFFFFF"/>
                </a:solidFill>
              </a:rPr>
              <a:t>Alles investeren</a:t>
            </a:r>
            <a:endParaRPr lang="nl-NL" sz="1000" dirty="0">
              <a:solidFill>
                <a:srgbClr val="FFFFFF"/>
              </a:solidFill>
            </a:endParaRPr>
          </a:p>
        </p:txBody>
      </p:sp>
      <p:sp>
        <p:nvSpPr>
          <p:cNvPr id="8" name="Flowchart: Process 7">
            <a:hlinkClick r:id="rId8" action="ppaction://hlinksldjump"/>
            <a:extLst>
              <a:ext uri="{FF2B5EF4-FFF2-40B4-BE49-F238E27FC236}">
                <a16:creationId xmlns:a16="http://schemas.microsoft.com/office/drawing/2014/main" id="{2F18CD03-F536-59D1-224B-B8C8D4DC36C8}"/>
              </a:ext>
            </a:extLst>
          </p:cNvPr>
          <p:cNvSpPr/>
          <p:nvPr/>
        </p:nvSpPr>
        <p:spPr>
          <a:xfrm>
            <a:off x="658813" y="23971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deel </a:t>
            </a:r>
            <a:br>
              <a:rPr lang="nl-NL" sz="1000" dirty="0">
                <a:solidFill>
                  <a:srgbClr val="FFFFFF"/>
                </a:solidFill>
              </a:rPr>
            </a:br>
            <a:r>
              <a:rPr lang="nl-NL" sz="1000" dirty="0">
                <a:solidFill>
                  <a:srgbClr val="FFFFFF"/>
                </a:solidFill>
              </a:rPr>
              <a:t>naar alles investeren</a:t>
            </a:r>
          </a:p>
        </p:txBody>
      </p:sp>
      <p:sp>
        <p:nvSpPr>
          <p:cNvPr id="9" name="Flowchart: Process 8">
            <a:hlinkClick r:id="rId9" action="ppaction://hlinksldjump"/>
            <a:extLst>
              <a:ext uri="{FF2B5EF4-FFF2-40B4-BE49-F238E27FC236}">
                <a16:creationId xmlns:a16="http://schemas.microsoft.com/office/drawing/2014/main" id="{62A469EF-E90F-A141-2D03-576BFC9EE031}"/>
              </a:ext>
            </a:extLst>
          </p:cNvPr>
          <p:cNvSpPr/>
          <p:nvPr/>
        </p:nvSpPr>
        <p:spPr>
          <a:xfrm>
            <a:off x="658813" y="33575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Verlengen van de afschrijvingstermijn</a:t>
            </a:r>
          </a:p>
        </p:txBody>
      </p:sp>
      <p:graphicFrame>
        <p:nvGraphicFramePr>
          <p:cNvPr id="78" name="Chart 77">
            <a:extLst>
              <a:ext uri="{FF2B5EF4-FFF2-40B4-BE49-F238E27FC236}">
                <a16:creationId xmlns:a16="http://schemas.microsoft.com/office/drawing/2014/main" id="{D033220F-914C-3763-4FA3-40317F5DCAAA}"/>
              </a:ext>
            </a:extLst>
          </p:cNvPr>
          <p:cNvGraphicFramePr/>
          <p:nvPr>
            <p:custDataLst>
              <p:tags r:id="rId2"/>
            </p:custDataLst>
          </p:nvPr>
        </p:nvGraphicFramePr>
        <p:xfrm>
          <a:off x="2624138" y="3286125"/>
          <a:ext cx="4235450" cy="2776538"/>
        </p:xfrm>
        <a:graphic>
          <a:graphicData uri="http://schemas.openxmlformats.org/drawingml/2006/chart">
            <c:chart xmlns:c="http://schemas.openxmlformats.org/drawingml/2006/chart" xmlns:r="http://schemas.openxmlformats.org/officeDocument/2006/relationships" r:id="rId10"/>
          </a:graphicData>
        </a:graphic>
      </p:graphicFrame>
      <p:pic>
        <p:nvPicPr>
          <p:cNvPr id="53" name="Graphic 52" descr="Miscellaneous with solid fill">
            <a:extLst>
              <a:ext uri="{FF2B5EF4-FFF2-40B4-BE49-F238E27FC236}">
                <a16:creationId xmlns:a16="http://schemas.microsoft.com/office/drawing/2014/main" id="{67CC8D4C-9A6E-F14B-4E0E-19531E60CBC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904517" y="2136775"/>
            <a:ext cx="284163" cy="284163"/>
          </a:xfrm>
          <a:prstGeom prst="rect">
            <a:avLst/>
          </a:prstGeom>
        </p:spPr>
      </p:pic>
      <p:pic>
        <p:nvPicPr>
          <p:cNvPr id="54" name="Graphic 53" descr="Road with solid fill">
            <a:extLst>
              <a:ext uri="{FF2B5EF4-FFF2-40B4-BE49-F238E27FC236}">
                <a16:creationId xmlns:a16="http://schemas.microsoft.com/office/drawing/2014/main" id="{F9A217F3-519A-9F82-2E3B-DBBFE254A72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904518" y="1846264"/>
            <a:ext cx="282575" cy="282575"/>
          </a:xfrm>
          <a:prstGeom prst="rect">
            <a:avLst/>
          </a:prstGeom>
        </p:spPr>
      </p:pic>
      <p:pic>
        <p:nvPicPr>
          <p:cNvPr id="55" name="Graphic 54" descr="Home with solid fill">
            <a:extLst>
              <a:ext uri="{FF2B5EF4-FFF2-40B4-BE49-F238E27FC236}">
                <a16:creationId xmlns:a16="http://schemas.microsoft.com/office/drawing/2014/main" id="{49FD1D12-DF85-DBC6-E614-08F8FA3FA555}"/>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904517" y="1554163"/>
            <a:ext cx="284163" cy="284163"/>
          </a:xfrm>
          <a:prstGeom prst="rect">
            <a:avLst/>
          </a:prstGeom>
        </p:spPr>
      </p:pic>
      <p:sp>
        <p:nvSpPr>
          <p:cNvPr id="56" name="TextBox 55">
            <a:extLst>
              <a:ext uri="{FF2B5EF4-FFF2-40B4-BE49-F238E27FC236}">
                <a16:creationId xmlns:a16="http://schemas.microsoft.com/office/drawing/2014/main" id="{28A3FDD3-BBCD-8982-37AF-9B886C292909}"/>
              </a:ext>
            </a:extLst>
          </p:cNvPr>
          <p:cNvSpPr txBox="1"/>
          <p:nvPr/>
        </p:nvSpPr>
        <p:spPr>
          <a:xfrm>
            <a:off x="3179035" y="1574799"/>
            <a:ext cx="1666430" cy="254000"/>
          </a:xfrm>
          <a:prstGeom prst="rect">
            <a:avLst/>
          </a:prstGeom>
        </p:spPr>
        <p:txBody>
          <a:bodyPr vert="horz" wrap="none" lIns="91440" tIns="45720" rIns="91440" bIns="45720" rtlCol="0">
            <a:noAutofit/>
          </a:bodyPr>
          <a:lstStyle/>
          <a:p>
            <a:pPr algn="l"/>
            <a:r>
              <a:rPr lang="nl-NL" sz="900" noProof="0" dirty="0"/>
              <a:t>Afschrijven in 40 jaar</a:t>
            </a:r>
          </a:p>
        </p:txBody>
      </p:sp>
      <p:sp>
        <p:nvSpPr>
          <p:cNvPr id="57" name="TextBox 56">
            <a:extLst>
              <a:ext uri="{FF2B5EF4-FFF2-40B4-BE49-F238E27FC236}">
                <a16:creationId xmlns:a16="http://schemas.microsoft.com/office/drawing/2014/main" id="{84853DAB-B791-6816-D21A-FB2DD3F7809A}"/>
              </a:ext>
            </a:extLst>
          </p:cNvPr>
          <p:cNvSpPr txBox="1"/>
          <p:nvPr/>
        </p:nvSpPr>
        <p:spPr>
          <a:xfrm>
            <a:off x="3179035" y="1866899"/>
            <a:ext cx="1666430" cy="254000"/>
          </a:xfrm>
          <a:prstGeom prst="rect">
            <a:avLst/>
          </a:prstGeom>
        </p:spPr>
        <p:txBody>
          <a:bodyPr vert="horz" wrap="none" lIns="91440" tIns="45720" rIns="91440" bIns="45720" rtlCol="0">
            <a:noAutofit/>
          </a:bodyPr>
          <a:lstStyle/>
          <a:p>
            <a:pPr algn="l"/>
            <a:r>
              <a:rPr lang="nl-NL" sz="900" noProof="0" dirty="0"/>
              <a:t>Niet geactiveerd</a:t>
            </a:r>
          </a:p>
        </p:txBody>
      </p:sp>
      <p:sp>
        <p:nvSpPr>
          <p:cNvPr id="58" name="TextBox 57">
            <a:extLst>
              <a:ext uri="{FF2B5EF4-FFF2-40B4-BE49-F238E27FC236}">
                <a16:creationId xmlns:a16="http://schemas.microsoft.com/office/drawing/2014/main" id="{6BF6806F-592F-FCE9-0CF3-D67A64BACD8A}"/>
              </a:ext>
            </a:extLst>
          </p:cNvPr>
          <p:cNvSpPr txBox="1"/>
          <p:nvPr/>
        </p:nvSpPr>
        <p:spPr>
          <a:xfrm>
            <a:off x="3179035" y="2143124"/>
            <a:ext cx="1666430" cy="254000"/>
          </a:xfrm>
          <a:prstGeom prst="rect">
            <a:avLst/>
          </a:prstGeom>
        </p:spPr>
        <p:txBody>
          <a:bodyPr vert="horz" wrap="none" lIns="91440" tIns="45720" rIns="91440" bIns="45720" rtlCol="0">
            <a:noAutofit/>
          </a:bodyPr>
          <a:lstStyle/>
          <a:p>
            <a:pPr algn="l"/>
            <a:r>
              <a:rPr lang="nl-NL" sz="900" noProof="0" dirty="0"/>
              <a:t>Afschrijven in 12 jaar</a:t>
            </a:r>
          </a:p>
        </p:txBody>
      </p:sp>
      <p:sp>
        <p:nvSpPr>
          <p:cNvPr id="68" name="TextBox 67">
            <a:extLst>
              <a:ext uri="{FF2B5EF4-FFF2-40B4-BE49-F238E27FC236}">
                <a16:creationId xmlns:a16="http://schemas.microsoft.com/office/drawing/2014/main" id="{5CA40DB7-9FC2-7887-24C4-6CCDCDF3CAF5}"/>
              </a:ext>
            </a:extLst>
          </p:cNvPr>
          <p:cNvSpPr txBox="1"/>
          <p:nvPr/>
        </p:nvSpPr>
        <p:spPr>
          <a:xfrm>
            <a:off x="2774497" y="2489200"/>
            <a:ext cx="2506802" cy="198438"/>
          </a:xfrm>
          <a:prstGeom prst="rect">
            <a:avLst/>
          </a:prstGeom>
        </p:spPr>
        <p:txBody>
          <a:bodyPr vert="horz" wrap="none" lIns="91440" tIns="45720" rIns="91440" bIns="45720" rtlCol="0">
            <a:noAutofit/>
          </a:bodyPr>
          <a:lstStyle/>
          <a:p>
            <a:pPr algn="l"/>
            <a:r>
              <a:rPr lang="nl-NL" sz="900" b="1" noProof="0" dirty="0"/>
              <a:t>Ontwikkeling kosten van de investeringen</a:t>
            </a:r>
            <a:r>
              <a:rPr lang="nl-NL" sz="900" noProof="0" dirty="0"/>
              <a:t> </a:t>
            </a:r>
            <a:br>
              <a:rPr lang="nl-NL" sz="900" noProof="0" dirty="0"/>
            </a:br>
            <a:r>
              <a:rPr lang="nl-NL" sz="900" noProof="0" dirty="0"/>
              <a:t>Eur mln / % van begroting</a:t>
            </a:r>
          </a:p>
        </p:txBody>
      </p:sp>
      <p:sp>
        <p:nvSpPr>
          <p:cNvPr id="69" name="TextBox 68">
            <a:extLst>
              <a:ext uri="{FF2B5EF4-FFF2-40B4-BE49-F238E27FC236}">
                <a16:creationId xmlns:a16="http://schemas.microsoft.com/office/drawing/2014/main" id="{F6A82D33-241E-891B-87D8-01E578EDE90D}"/>
              </a:ext>
            </a:extLst>
          </p:cNvPr>
          <p:cNvSpPr txBox="1"/>
          <p:nvPr/>
        </p:nvSpPr>
        <p:spPr>
          <a:xfrm>
            <a:off x="7169923" y="2498725"/>
            <a:ext cx="3033062" cy="196850"/>
          </a:xfrm>
          <a:prstGeom prst="rect">
            <a:avLst/>
          </a:prstGeom>
        </p:spPr>
        <p:txBody>
          <a:bodyPr vert="horz" wrap="none" lIns="91440" tIns="45720" rIns="91440" bIns="45720" rtlCol="0">
            <a:noAutofit/>
          </a:bodyPr>
          <a:lstStyle/>
          <a:p>
            <a:pPr algn="l"/>
            <a:r>
              <a:rPr lang="nl-NL" sz="900" b="1" noProof="0" dirty="0"/>
              <a:t>Ontwikkeling van de financieringsbehoefte materiele activa</a:t>
            </a:r>
            <a:br>
              <a:rPr lang="nl-NL" sz="900" b="1" noProof="0" dirty="0"/>
            </a:br>
            <a:r>
              <a:rPr lang="nl-NL" sz="900" noProof="0" dirty="0"/>
              <a:t>Eur mln / % van begroting</a:t>
            </a:r>
          </a:p>
        </p:txBody>
      </p:sp>
      <p:graphicFrame>
        <p:nvGraphicFramePr>
          <p:cNvPr id="50" name="Chart 49">
            <a:extLst>
              <a:ext uri="{FF2B5EF4-FFF2-40B4-BE49-F238E27FC236}">
                <a16:creationId xmlns:a16="http://schemas.microsoft.com/office/drawing/2014/main" id="{898AEF7C-EA8C-BB53-95D9-982DCD5155A7}"/>
              </a:ext>
            </a:extLst>
          </p:cNvPr>
          <p:cNvGraphicFramePr/>
          <p:nvPr>
            <p:custDataLst>
              <p:tags r:id="rId3"/>
            </p:custDataLst>
          </p:nvPr>
        </p:nvGraphicFramePr>
        <p:xfrm>
          <a:off x="7042150" y="3440113"/>
          <a:ext cx="4179888" cy="2622550"/>
        </p:xfrm>
        <a:graphic>
          <a:graphicData uri="http://schemas.openxmlformats.org/drawingml/2006/chart">
            <c:chart xmlns:c="http://schemas.openxmlformats.org/drawingml/2006/chart" xmlns:r="http://schemas.openxmlformats.org/officeDocument/2006/relationships" r:id="rId17"/>
          </a:graphicData>
        </a:graphic>
      </p:graphicFrame>
      <p:sp>
        <p:nvSpPr>
          <p:cNvPr id="304" name="Rectangle 303">
            <a:extLst>
              <a:ext uri="{FF2B5EF4-FFF2-40B4-BE49-F238E27FC236}">
                <a16:creationId xmlns:a16="http://schemas.microsoft.com/office/drawing/2014/main" id="{4EBFE61E-01AF-F843-7DBE-4B761673D173}"/>
              </a:ext>
            </a:extLst>
          </p:cNvPr>
          <p:cNvSpPr/>
          <p:nvPr/>
        </p:nvSpPr>
        <p:spPr>
          <a:xfrm>
            <a:off x="2768837" y="1503363"/>
            <a:ext cx="4358356" cy="927100"/>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pic>
        <p:nvPicPr>
          <p:cNvPr id="306" name="Graphic 305" descr="Linear Graph outline">
            <a:extLst>
              <a:ext uri="{FF2B5EF4-FFF2-40B4-BE49-F238E27FC236}">
                <a16:creationId xmlns:a16="http://schemas.microsoft.com/office/drawing/2014/main" id="{7E5AB98C-6023-95E4-A633-90F638BA72AE}"/>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802740" y="1547814"/>
            <a:ext cx="301625" cy="301625"/>
          </a:xfrm>
          <a:prstGeom prst="rect">
            <a:avLst/>
          </a:prstGeom>
        </p:spPr>
      </p:pic>
      <p:sp>
        <p:nvSpPr>
          <p:cNvPr id="307" name="TextBox 306">
            <a:extLst>
              <a:ext uri="{FF2B5EF4-FFF2-40B4-BE49-F238E27FC236}">
                <a16:creationId xmlns:a16="http://schemas.microsoft.com/office/drawing/2014/main" id="{430AE690-19E3-2B4D-85BE-DBB0BEE28DE3}"/>
              </a:ext>
            </a:extLst>
          </p:cNvPr>
          <p:cNvSpPr txBox="1"/>
          <p:nvPr/>
        </p:nvSpPr>
        <p:spPr>
          <a:xfrm>
            <a:off x="5084750" y="1574799"/>
            <a:ext cx="1666430" cy="254000"/>
          </a:xfrm>
          <a:prstGeom prst="rect">
            <a:avLst/>
          </a:prstGeom>
        </p:spPr>
        <p:txBody>
          <a:bodyPr vert="horz" wrap="none" lIns="91440" tIns="45720" rIns="91440" bIns="45720" rtlCol="0">
            <a:noAutofit/>
          </a:bodyPr>
          <a:lstStyle/>
          <a:p>
            <a:pPr algn="l"/>
            <a:r>
              <a:rPr lang="nl-NL" sz="900" noProof="0" dirty="0"/>
              <a:t>Geen groei</a:t>
            </a:r>
          </a:p>
        </p:txBody>
      </p:sp>
      <p:sp>
        <p:nvSpPr>
          <p:cNvPr id="6" name="Arrow: Pentagon 5">
            <a:hlinkClick r:id="rId20" action="ppaction://hlinksldjump"/>
            <a:extLst>
              <a:ext uri="{FF2B5EF4-FFF2-40B4-BE49-F238E27FC236}">
                <a16:creationId xmlns:a16="http://schemas.microsoft.com/office/drawing/2014/main" id="{A05F4734-88B9-4672-5035-D08D94C67187}"/>
              </a:ext>
            </a:extLst>
          </p:cNvPr>
          <p:cNvSpPr/>
          <p:nvPr/>
        </p:nvSpPr>
        <p:spPr>
          <a:xfrm>
            <a:off x="658812" y="1438274"/>
            <a:ext cx="1818000" cy="388938"/>
          </a:xfrm>
          <a:prstGeom prst="homePlate">
            <a:avLst/>
          </a:prstGeom>
          <a:solidFill>
            <a:srgbClr val="22777B"/>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Startgemeente</a:t>
            </a:r>
            <a:br>
              <a:rPr lang="nl-NL" sz="1000" dirty="0">
                <a:solidFill>
                  <a:srgbClr val="FFFFFF"/>
                </a:solidFill>
              </a:rPr>
            </a:br>
            <a:r>
              <a:rPr lang="nl-NL" sz="1000" dirty="0">
                <a:solidFill>
                  <a:srgbClr val="FFFFFF"/>
                </a:solidFill>
              </a:rPr>
              <a:t>Deel investeren / deel direct</a:t>
            </a:r>
          </a:p>
        </p:txBody>
      </p:sp>
      <p:sp>
        <p:nvSpPr>
          <p:cNvPr id="310" name="Flowchart: Process 309">
            <a:hlinkClick r:id="rId21" action="ppaction://hlinksldjump"/>
            <a:extLst>
              <a:ext uri="{FF2B5EF4-FFF2-40B4-BE49-F238E27FC236}">
                <a16:creationId xmlns:a16="http://schemas.microsoft.com/office/drawing/2014/main" id="{04E290F2-E866-5081-47CE-EB8D17C57B46}"/>
              </a:ext>
            </a:extLst>
          </p:cNvPr>
          <p:cNvSpPr/>
          <p:nvPr/>
        </p:nvSpPr>
        <p:spPr>
          <a:xfrm>
            <a:off x="658813" y="3836987"/>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Gematigde groeispurt </a:t>
            </a:r>
            <a:br>
              <a:rPr lang="nl-NL" sz="1000" dirty="0">
                <a:solidFill>
                  <a:srgbClr val="FFFFFF"/>
                </a:solidFill>
              </a:rPr>
            </a:br>
            <a:r>
              <a:rPr lang="nl-NL" sz="1000" dirty="0">
                <a:solidFill>
                  <a:srgbClr val="FFFFFF"/>
                </a:solidFill>
              </a:rPr>
              <a:t>(1% p.j. 20 jaar lang)</a:t>
            </a:r>
          </a:p>
        </p:txBody>
      </p:sp>
      <p:sp>
        <p:nvSpPr>
          <p:cNvPr id="311" name="Flowchart: Process 310">
            <a:hlinkClick r:id="rId22" action="ppaction://hlinksldjump"/>
            <a:extLst>
              <a:ext uri="{FF2B5EF4-FFF2-40B4-BE49-F238E27FC236}">
                <a16:creationId xmlns:a16="http://schemas.microsoft.com/office/drawing/2014/main" id="{31710817-0CA4-20B6-FDE9-F71A07308A5C}"/>
              </a:ext>
            </a:extLst>
          </p:cNvPr>
          <p:cNvSpPr/>
          <p:nvPr/>
        </p:nvSpPr>
        <p:spPr>
          <a:xfrm>
            <a:off x="658813" y="43148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Hoge groeispurt </a:t>
            </a:r>
            <a:br>
              <a:rPr lang="nl-NL" sz="1000" dirty="0">
                <a:solidFill>
                  <a:srgbClr val="FFFFFF"/>
                </a:solidFill>
              </a:rPr>
            </a:br>
            <a:r>
              <a:rPr lang="nl-NL" sz="1000" dirty="0">
                <a:solidFill>
                  <a:srgbClr val="FFFFFF"/>
                </a:solidFill>
              </a:rPr>
              <a:t>(3% p.j. 20 jaar lang)</a:t>
            </a:r>
          </a:p>
        </p:txBody>
      </p:sp>
      <p:sp>
        <p:nvSpPr>
          <p:cNvPr id="312" name="Flowchart: Process 311">
            <a:hlinkClick r:id="rId23" action="ppaction://hlinksldjump"/>
            <a:extLst>
              <a:ext uri="{FF2B5EF4-FFF2-40B4-BE49-F238E27FC236}">
                <a16:creationId xmlns:a16="http://schemas.microsoft.com/office/drawing/2014/main" id="{BBB7764F-773F-D000-3CC6-F010850DC22B}"/>
              </a:ext>
            </a:extLst>
          </p:cNvPr>
          <p:cNvSpPr/>
          <p:nvPr/>
        </p:nvSpPr>
        <p:spPr>
          <a:xfrm>
            <a:off x="658813" y="4794249"/>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groei </a:t>
            </a:r>
            <a:br>
              <a:rPr lang="nl-NL" sz="1000" dirty="0">
                <a:solidFill>
                  <a:srgbClr val="FFFFFF"/>
                </a:solidFill>
              </a:rPr>
            </a:br>
            <a:r>
              <a:rPr lang="nl-NL" sz="1000" dirty="0">
                <a:solidFill>
                  <a:srgbClr val="FFFFFF"/>
                </a:solidFill>
              </a:rPr>
              <a:t>(1% p.j. langjarig)</a:t>
            </a:r>
          </a:p>
        </p:txBody>
      </p:sp>
      <p:sp>
        <p:nvSpPr>
          <p:cNvPr id="313" name="Flowchart: Process 312">
            <a:hlinkClick r:id="rId24" action="ppaction://hlinksldjump"/>
            <a:extLst>
              <a:ext uri="{FF2B5EF4-FFF2-40B4-BE49-F238E27FC236}">
                <a16:creationId xmlns:a16="http://schemas.microsoft.com/office/drawing/2014/main" id="{D9E22944-1D4B-6266-6BFD-58F7509B5974}"/>
              </a:ext>
            </a:extLst>
          </p:cNvPr>
          <p:cNvSpPr/>
          <p:nvPr/>
        </p:nvSpPr>
        <p:spPr>
          <a:xfrm>
            <a:off x="658813" y="52736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hoge groei </a:t>
            </a:r>
            <a:br>
              <a:rPr lang="nl-NL" sz="1000" dirty="0">
                <a:solidFill>
                  <a:srgbClr val="FFFFFF"/>
                </a:solidFill>
              </a:rPr>
            </a:br>
            <a:r>
              <a:rPr lang="nl-NL" sz="1000" dirty="0">
                <a:solidFill>
                  <a:srgbClr val="FFFFFF"/>
                </a:solidFill>
              </a:rPr>
              <a:t>(3% p.j. langjarig)</a:t>
            </a:r>
          </a:p>
        </p:txBody>
      </p:sp>
      <p:sp>
        <p:nvSpPr>
          <p:cNvPr id="314" name="Flowchart: Process 313">
            <a:hlinkClick r:id="rId24" action="ppaction://hlinksldjump"/>
            <a:extLst>
              <a:ext uri="{FF2B5EF4-FFF2-40B4-BE49-F238E27FC236}">
                <a16:creationId xmlns:a16="http://schemas.microsoft.com/office/drawing/2014/main" id="{85EDAFE9-DF1B-E3D9-C3DE-4167A1171C38}"/>
              </a:ext>
            </a:extLst>
          </p:cNvPr>
          <p:cNvSpPr/>
          <p:nvPr/>
        </p:nvSpPr>
        <p:spPr>
          <a:xfrm>
            <a:off x="658813" y="57562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Combinatie max afschrijvingen en hoge groei</a:t>
            </a:r>
          </a:p>
        </p:txBody>
      </p:sp>
      <p:grpSp>
        <p:nvGrpSpPr>
          <p:cNvPr id="21" name="Group 20">
            <a:extLst>
              <a:ext uri="{FF2B5EF4-FFF2-40B4-BE49-F238E27FC236}">
                <a16:creationId xmlns:a16="http://schemas.microsoft.com/office/drawing/2014/main" id="{1D1D3AC1-3E9F-D2D9-9725-75D075FD3F65}"/>
              </a:ext>
            </a:extLst>
          </p:cNvPr>
          <p:cNvGrpSpPr/>
          <p:nvPr/>
        </p:nvGrpSpPr>
        <p:grpSpPr>
          <a:xfrm>
            <a:off x="5081583" y="4505322"/>
            <a:ext cx="1571625" cy="1181459"/>
            <a:chOff x="5081583" y="4505322"/>
            <a:chExt cx="1571625" cy="1181459"/>
          </a:xfrm>
        </p:grpSpPr>
        <p:sp>
          <p:nvSpPr>
            <p:cNvPr id="104" name="Rectangle 103">
              <a:extLst>
                <a:ext uri="{FF2B5EF4-FFF2-40B4-BE49-F238E27FC236}">
                  <a16:creationId xmlns:a16="http://schemas.microsoft.com/office/drawing/2014/main" id="{8BE4935C-6DC1-2F4F-90C4-679EBC13C1AE}"/>
                </a:ext>
              </a:extLst>
            </p:cNvPr>
            <p:cNvSpPr/>
            <p:nvPr/>
          </p:nvSpPr>
          <p:spPr>
            <a:xfrm>
              <a:off x="5081583" y="4505322"/>
              <a:ext cx="1571625"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kosten</a:t>
              </a:r>
              <a:r>
                <a:rPr lang="nl-NL" sz="700" b="1" dirty="0">
                  <a:solidFill>
                    <a:srgbClr val="22777B"/>
                  </a:solidFill>
                  <a:latin typeface="Corbel" panose="020B0503020204020204" pitchFamily="34" charset="0"/>
                </a:rPr>
                <a:t> 4,6 % / 46</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 mln / jr</a:t>
              </a:r>
            </a:p>
          </p:txBody>
        </p:sp>
        <p:sp>
          <p:nvSpPr>
            <p:cNvPr id="117" name="Rectangle 116">
              <a:extLst>
                <a:ext uri="{FF2B5EF4-FFF2-40B4-BE49-F238E27FC236}">
                  <a16:creationId xmlns:a16="http://schemas.microsoft.com/office/drawing/2014/main" id="{7329159B-0561-89C7-C34E-999E6940A06A}"/>
                </a:ext>
              </a:extLst>
            </p:cNvPr>
            <p:cNvSpPr/>
            <p:nvPr/>
          </p:nvSpPr>
          <p:spPr>
            <a:xfrm>
              <a:off x="5081583" y="5264941"/>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Exploitatielasten 1,5% /</a:t>
              </a:r>
              <a:r>
                <a:rPr lang="nl-NL" sz="700" dirty="0">
                  <a:solidFill>
                    <a:schemeClr val="tx1">
                      <a:lumMod val="65000"/>
                      <a:lumOff val="35000"/>
                    </a:schemeClr>
                  </a:solidFill>
                  <a:latin typeface="Corbel" panose="020B0503020204020204" pitchFamily="34" charset="0"/>
                </a:rPr>
                <a:t>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15 mln / jr</a:t>
              </a:r>
            </a:p>
          </p:txBody>
        </p:sp>
        <p:sp>
          <p:nvSpPr>
            <p:cNvPr id="118" name="Rectangle 117">
              <a:extLst>
                <a:ext uri="{FF2B5EF4-FFF2-40B4-BE49-F238E27FC236}">
                  <a16:creationId xmlns:a16="http://schemas.microsoft.com/office/drawing/2014/main" id="{84BF7871-3719-25E7-AD3D-74D433DC57B1}"/>
                </a:ext>
              </a:extLst>
            </p:cNvPr>
            <p:cNvSpPr/>
            <p:nvPr/>
          </p:nvSpPr>
          <p:spPr>
            <a:xfrm>
              <a:off x="5081583" y="5019674"/>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Afschrijvingslasten</a:t>
              </a:r>
              <a:r>
                <a:rPr lang="nl-NL" sz="700" dirty="0">
                  <a:solidFill>
                    <a:schemeClr val="tx1">
                      <a:lumMod val="65000"/>
                      <a:lumOff val="35000"/>
                    </a:schemeClr>
                  </a:solidFill>
                  <a:latin typeface="Corbel" panose="020B0503020204020204" pitchFamily="34" charset="0"/>
                </a:rPr>
                <a:t> 2,5% /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25 mln / jr</a:t>
              </a:r>
            </a:p>
          </p:txBody>
        </p:sp>
        <p:sp>
          <p:nvSpPr>
            <p:cNvPr id="119" name="Rectangle 118">
              <a:extLst>
                <a:ext uri="{FF2B5EF4-FFF2-40B4-BE49-F238E27FC236}">
                  <a16:creationId xmlns:a16="http://schemas.microsoft.com/office/drawing/2014/main" id="{C6241060-DA80-A08A-4032-2EDDCDD7C0C5}"/>
                </a:ext>
              </a:extLst>
            </p:cNvPr>
            <p:cNvSpPr/>
            <p:nvPr/>
          </p:nvSpPr>
          <p:spPr>
            <a:xfrm>
              <a:off x="5081583" y="5488781"/>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Rentelasten 0,6% / </a:t>
              </a:r>
              <a:r>
                <a:rPr lang="nl-NL" sz="700" dirty="0">
                  <a:solidFill>
                    <a:schemeClr val="tx1">
                      <a:lumMod val="65000"/>
                      <a:lumOff val="35000"/>
                    </a:schemeClr>
                  </a:solidFill>
                  <a:latin typeface="Corbel" panose="020B0503020204020204" pitchFamily="34" charset="0"/>
                </a:rPr>
                <a:t>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6 mln / jr</a:t>
              </a:r>
            </a:p>
          </p:txBody>
        </p:sp>
      </p:grpSp>
      <p:grpSp>
        <p:nvGrpSpPr>
          <p:cNvPr id="143" name="Group 142">
            <a:extLst>
              <a:ext uri="{FF2B5EF4-FFF2-40B4-BE49-F238E27FC236}">
                <a16:creationId xmlns:a16="http://schemas.microsoft.com/office/drawing/2014/main" id="{19A080E9-2DD0-3B60-B589-C6A3700D762F}"/>
              </a:ext>
            </a:extLst>
          </p:cNvPr>
          <p:cNvGrpSpPr/>
          <p:nvPr/>
        </p:nvGrpSpPr>
        <p:grpSpPr>
          <a:xfrm>
            <a:off x="2722216" y="5989638"/>
            <a:ext cx="802624" cy="203200"/>
            <a:chOff x="6854067" y="5897801"/>
            <a:chExt cx="802624" cy="203200"/>
          </a:xfrm>
        </p:grpSpPr>
        <p:cxnSp>
          <p:nvCxnSpPr>
            <p:cNvPr id="144" name="Straight Arrow Connector 143">
              <a:extLst>
                <a:ext uri="{FF2B5EF4-FFF2-40B4-BE49-F238E27FC236}">
                  <a16:creationId xmlns:a16="http://schemas.microsoft.com/office/drawing/2014/main" id="{3CED1832-7187-1E22-20C9-EA2C6E0385FD}"/>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5D4A7FB5-BBEE-49A0-F9B5-1A7DC4A68567}"/>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grpSp>
        <p:nvGrpSpPr>
          <p:cNvPr id="161" name="Group 160">
            <a:extLst>
              <a:ext uri="{FF2B5EF4-FFF2-40B4-BE49-F238E27FC236}">
                <a16:creationId xmlns:a16="http://schemas.microsoft.com/office/drawing/2014/main" id="{321006A9-33FA-CC88-9C0D-4B2C7D64E9C7}"/>
              </a:ext>
            </a:extLst>
          </p:cNvPr>
          <p:cNvGrpSpPr/>
          <p:nvPr/>
        </p:nvGrpSpPr>
        <p:grpSpPr>
          <a:xfrm>
            <a:off x="7138619" y="5980113"/>
            <a:ext cx="802624" cy="203200"/>
            <a:chOff x="6854067" y="5897801"/>
            <a:chExt cx="802624" cy="203200"/>
          </a:xfrm>
        </p:grpSpPr>
        <p:cxnSp>
          <p:nvCxnSpPr>
            <p:cNvPr id="164" name="Straight Arrow Connector 163">
              <a:extLst>
                <a:ext uri="{FF2B5EF4-FFF2-40B4-BE49-F238E27FC236}">
                  <a16:creationId xmlns:a16="http://schemas.microsoft.com/office/drawing/2014/main" id="{029EE785-526F-9DC1-8807-3B0FE20EC671}"/>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2BC95322-5B6B-135D-ED0D-C836AA8FDAD3}"/>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sp>
        <p:nvSpPr>
          <p:cNvPr id="160" name="Rectangle 159">
            <a:extLst>
              <a:ext uri="{FF2B5EF4-FFF2-40B4-BE49-F238E27FC236}">
                <a16:creationId xmlns:a16="http://schemas.microsoft.com/office/drawing/2014/main" id="{BFE293E4-E727-A454-AAAB-77F7484A6018}"/>
              </a:ext>
            </a:extLst>
          </p:cNvPr>
          <p:cNvSpPr/>
          <p:nvPr/>
        </p:nvSpPr>
        <p:spPr>
          <a:xfrm>
            <a:off x="8685213" y="5148264"/>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financieringsbehoefte</a:t>
            </a:r>
            <a:r>
              <a:rPr lang="nl-NL" sz="700" b="1" dirty="0">
                <a:solidFill>
                  <a:srgbClr val="22777B"/>
                </a:solidFill>
                <a:latin typeface="Corbel" panose="020B0503020204020204" pitchFamily="34" charset="0"/>
              </a:rPr>
              <a:t> 39% / </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387 mln / jr</a:t>
            </a:r>
          </a:p>
        </p:txBody>
      </p:sp>
      <p:sp>
        <p:nvSpPr>
          <p:cNvPr id="168" name="Rectangle 167">
            <a:extLst>
              <a:ext uri="{FF2B5EF4-FFF2-40B4-BE49-F238E27FC236}">
                <a16:creationId xmlns:a16="http://schemas.microsoft.com/office/drawing/2014/main" id="{65A6EF13-B234-D5F1-0A30-2BD62282F935}"/>
              </a:ext>
            </a:extLst>
          </p:cNvPr>
          <p:cNvSpPr/>
          <p:nvPr/>
        </p:nvSpPr>
        <p:spPr>
          <a:xfrm>
            <a:off x="8685213" y="5317333"/>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rPr>
              <a:t>Netto schuldquote</a:t>
            </a:r>
            <a:r>
              <a:rPr lang="nl-NL" sz="700" dirty="0">
                <a:solidFill>
                  <a:schemeClr val="bg1">
                    <a:lumMod val="65000"/>
                  </a:schemeClr>
                </a:solidFill>
                <a:latin typeface="Corbel" panose="020B0503020204020204" pitchFamily="34" charset="0"/>
              </a:rPr>
              <a:t> 9%</a:t>
            </a:r>
            <a:endPar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endParaRPr>
          </a:p>
        </p:txBody>
      </p:sp>
      <p:cxnSp>
        <p:nvCxnSpPr>
          <p:cNvPr id="64" name="Straight Arrow Connector 63">
            <a:extLst>
              <a:ext uri="{FF2B5EF4-FFF2-40B4-BE49-F238E27FC236}">
                <a16:creationId xmlns:a16="http://schemas.microsoft.com/office/drawing/2014/main" id="{CF4A9EDD-1189-010C-61E5-760EAA7F8F98}"/>
              </a:ext>
            </a:extLst>
          </p:cNvPr>
          <p:cNvCxnSpPr/>
          <p:nvPr/>
        </p:nvCxnSpPr>
        <p:spPr>
          <a:xfrm flipH="1" flipV="1">
            <a:off x="4198620" y="1987551"/>
            <a:ext cx="749395" cy="149225"/>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44C324C2-A3DC-930E-3007-64803A53FFBF}"/>
              </a:ext>
            </a:extLst>
          </p:cNvPr>
          <p:cNvSpPr/>
          <p:nvPr/>
        </p:nvSpPr>
        <p:spPr>
          <a:xfrm>
            <a:off x="4948015" y="1954213"/>
            <a:ext cx="1658525" cy="447675"/>
          </a:xfrm>
          <a:prstGeom prst="rect">
            <a:avLst/>
          </a:prstGeom>
          <a:solidFill>
            <a:srgbClr val="FFC000"/>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De uitgaven aan grond-, weg- en waterbouwkundige werken worden niet geactiveerd maar in één keer genomen in de exploitatielasten.</a:t>
            </a:r>
          </a:p>
        </p:txBody>
      </p:sp>
      <p:sp>
        <p:nvSpPr>
          <p:cNvPr id="205" name="Rectangle 204">
            <a:extLst>
              <a:ext uri="{FF2B5EF4-FFF2-40B4-BE49-F238E27FC236}">
                <a16:creationId xmlns:a16="http://schemas.microsoft.com/office/drawing/2014/main" id="{2853ECFD-F1F6-C7FD-2B46-EE52FCF89D69}"/>
              </a:ext>
            </a:extLst>
          </p:cNvPr>
          <p:cNvSpPr/>
          <p:nvPr/>
        </p:nvSpPr>
        <p:spPr>
          <a:xfrm>
            <a:off x="4016202" y="4027488"/>
            <a:ext cx="1658525" cy="312738"/>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Er zijn geen wijzigingen, alle kostenlijnen en de financieringsbehoefte </a:t>
            </a:r>
            <a:r>
              <a:rPr lang="nl-NL" sz="700">
                <a:solidFill>
                  <a:srgbClr val="000000"/>
                </a:solidFill>
              </a:rPr>
              <a:t>zijn stabiel.</a:t>
            </a:r>
            <a:endParaRPr lang="nl-NL" sz="700" dirty="0">
              <a:solidFill>
                <a:srgbClr val="000000"/>
              </a:solidFill>
            </a:endParaRPr>
          </a:p>
        </p:txBody>
      </p:sp>
      <p:sp>
        <p:nvSpPr>
          <p:cNvPr id="51" name="Flowchart: Process 50">
            <a:hlinkClick r:id="rId25" action="ppaction://hlinksldjump"/>
            <a:extLst>
              <a:ext uri="{FF2B5EF4-FFF2-40B4-BE49-F238E27FC236}">
                <a16:creationId xmlns:a16="http://schemas.microsoft.com/office/drawing/2014/main" id="{CC886B39-D5EE-4207-9E4F-963F63E943DD}"/>
              </a:ext>
            </a:extLst>
          </p:cNvPr>
          <p:cNvSpPr/>
          <p:nvPr/>
        </p:nvSpPr>
        <p:spPr>
          <a:xfrm>
            <a:off x="658813" y="28749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alles naar deel investeren</a:t>
            </a:r>
          </a:p>
        </p:txBody>
      </p:sp>
      <p:cxnSp>
        <p:nvCxnSpPr>
          <p:cNvPr id="72" name="Straight Connector 71">
            <a:extLst>
              <a:ext uri="{FF2B5EF4-FFF2-40B4-BE49-F238E27FC236}">
                <a16:creationId xmlns:a16="http://schemas.microsoft.com/office/drawing/2014/main" id="{FECAD158-1499-CA79-11C4-F45B8784EA92}"/>
              </a:ext>
            </a:extLst>
          </p:cNvPr>
          <p:cNvCxnSpPr>
            <a:cxnSpLocks/>
          </p:cNvCxnSpPr>
          <p:nvPr/>
        </p:nvCxnSpPr>
        <p:spPr>
          <a:xfrm>
            <a:off x="8738792" y="5810252"/>
            <a:ext cx="2475308"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Footer Placeholder 3">
            <a:extLst>
              <a:ext uri="{FF2B5EF4-FFF2-40B4-BE49-F238E27FC236}">
                <a16:creationId xmlns:a16="http://schemas.microsoft.com/office/drawing/2014/main" id="{6274607A-1F9B-3D32-BDA9-4556B59A730B}"/>
              </a:ext>
            </a:extLst>
          </p:cNvPr>
          <p:cNvSpPr>
            <a:spLocks noGrp="1"/>
          </p:cNvSpPr>
          <p:nvPr>
            <p:ph type="ftr" sz="quarter" idx="3"/>
          </p:nvPr>
        </p:nvSpPr>
        <p:spPr>
          <a:xfrm>
            <a:off x="661800" y="6686783"/>
            <a:ext cx="10868400" cy="122400"/>
          </a:xfrm>
        </p:spPr>
        <p:txBody>
          <a:bodyPr/>
          <a:lstStyle/>
          <a:p>
            <a:r>
              <a:rPr lang="nl-NL" dirty="0"/>
              <a:t>Bron: It’s Public analyse: </a:t>
            </a:r>
          </a:p>
        </p:txBody>
      </p:sp>
    </p:spTree>
    <p:extLst>
      <p:ext uri="{BB962C8B-B14F-4D97-AF65-F5344CB8AC3E}">
        <p14:creationId xmlns:p14="http://schemas.microsoft.com/office/powerpoint/2010/main" val="40715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9CFFE5EF-DF87-AC1E-768D-29C4D5E5094B}"/>
              </a:ext>
            </a:extLst>
          </p:cNvPr>
          <p:cNvGraphicFramePr>
            <a:graphicFrameLocks noChangeAspect="1"/>
          </p:cNvGraphicFramePr>
          <p:nvPr>
            <p:custDataLst>
              <p:tags r:id="rId1"/>
            </p:custDataLst>
            <p:extLst>
              <p:ext uri="{D42A27DB-BD31-4B8C-83A1-F6EECF244321}">
                <p14:modId xmlns:p14="http://schemas.microsoft.com/office/powerpoint/2010/main" val="3018000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6" name="Object 35" hidden="1">
                        <a:extLst>
                          <a:ext uri="{FF2B5EF4-FFF2-40B4-BE49-F238E27FC236}">
                            <a16:creationId xmlns:a16="http://schemas.microsoft.com/office/drawing/2014/main" id="{9CFFE5EF-DF87-AC1E-768D-29C4D5E509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0" name="Rectangle 69">
            <a:extLst>
              <a:ext uri="{FF2B5EF4-FFF2-40B4-BE49-F238E27FC236}">
                <a16:creationId xmlns:a16="http://schemas.microsoft.com/office/drawing/2014/main" id="{E5FF98B0-7685-2E53-B706-3E4E14FB77C9}"/>
              </a:ext>
            </a:extLst>
          </p:cNvPr>
          <p:cNvSpPr/>
          <p:nvPr/>
        </p:nvSpPr>
        <p:spPr>
          <a:xfrm>
            <a:off x="3230311" y="1879600"/>
            <a:ext cx="1085689" cy="223838"/>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97" name="Rectangle 96">
            <a:extLst>
              <a:ext uri="{FF2B5EF4-FFF2-40B4-BE49-F238E27FC236}">
                <a16:creationId xmlns:a16="http://schemas.microsoft.com/office/drawing/2014/main" id="{3009F491-2EEF-09AE-E69B-047FD09094A2}"/>
              </a:ext>
            </a:extLst>
          </p:cNvPr>
          <p:cNvSpPr/>
          <p:nvPr/>
        </p:nvSpPr>
        <p:spPr>
          <a:xfrm>
            <a:off x="2768837"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98" name="Rectangle 97">
            <a:extLst>
              <a:ext uri="{FF2B5EF4-FFF2-40B4-BE49-F238E27FC236}">
                <a16:creationId xmlns:a16="http://schemas.microsoft.com/office/drawing/2014/main" id="{F7204DED-D136-C366-726E-7F8C27326D12}"/>
              </a:ext>
            </a:extLst>
          </p:cNvPr>
          <p:cNvSpPr/>
          <p:nvPr/>
        </p:nvSpPr>
        <p:spPr>
          <a:xfrm>
            <a:off x="7170864"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3" name="Text Placeholder 2">
            <a:extLst>
              <a:ext uri="{FF2B5EF4-FFF2-40B4-BE49-F238E27FC236}">
                <a16:creationId xmlns:a16="http://schemas.microsoft.com/office/drawing/2014/main" id="{E7DB23A7-2295-C0CF-C4AB-5CEF42C1CA21}"/>
              </a:ext>
            </a:extLst>
          </p:cNvPr>
          <p:cNvSpPr>
            <a:spLocks noGrp="1"/>
          </p:cNvSpPr>
          <p:nvPr>
            <p:ph type="body" sz="quarter" idx="20"/>
          </p:nvPr>
        </p:nvSpPr>
        <p:spPr/>
        <p:txBody>
          <a:bodyPr/>
          <a:lstStyle/>
          <a:p>
            <a:endParaRPr lang="nl-NL" dirty="0"/>
          </a:p>
        </p:txBody>
      </p:sp>
      <p:sp>
        <p:nvSpPr>
          <p:cNvPr id="4" name="Text Placeholder 3">
            <a:extLst>
              <a:ext uri="{FF2B5EF4-FFF2-40B4-BE49-F238E27FC236}">
                <a16:creationId xmlns:a16="http://schemas.microsoft.com/office/drawing/2014/main" id="{26D59C0C-7A79-7224-25B1-C49A35B6C9AC}"/>
              </a:ext>
            </a:extLst>
          </p:cNvPr>
          <p:cNvSpPr>
            <a:spLocks noGrp="1"/>
          </p:cNvSpPr>
          <p:nvPr>
            <p:ph type="body" sz="quarter" idx="14"/>
          </p:nvPr>
        </p:nvSpPr>
        <p:spPr/>
        <p:txBody>
          <a:bodyPr/>
          <a:lstStyle/>
          <a:p>
            <a:endParaRPr lang="nl-NL" dirty="0"/>
          </a:p>
        </p:txBody>
      </p:sp>
      <p:sp>
        <p:nvSpPr>
          <p:cNvPr id="5" name="Title 4">
            <a:extLst>
              <a:ext uri="{FF2B5EF4-FFF2-40B4-BE49-F238E27FC236}">
                <a16:creationId xmlns:a16="http://schemas.microsoft.com/office/drawing/2014/main" id="{DD532B1D-6FC6-4AA7-BD6D-5CC711274154}"/>
              </a:ext>
            </a:extLst>
          </p:cNvPr>
          <p:cNvSpPr>
            <a:spLocks noGrp="1"/>
          </p:cNvSpPr>
          <p:nvPr>
            <p:ph type="title"/>
          </p:nvPr>
        </p:nvSpPr>
        <p:spPr/>
        <p:txBody>
          <a:bodyPr vert="horz"/>
          <a:lstStyle/>
          <a:p>
            <a:r>
              <a:rPr lang="nl-NL" dirty="0"/>
              <a:t>Totale kosten: 5,0%</a:t>
            </a:r>
            <a:br>
              <a:rPr lang="nl-NL" dirty="0"/>
            </a:br>
            <a:r>
              <a:rPr lang="nl-NL" dirty="0"/>
              <a:t>Totale financieringsbehoefte: 68%</a:t>
            </a:r>
          </a:p>
        </p:txBody>
      </p:sp>
      <p:graphicFrame>
        <p:nvGraphicFramePr>
          <p:cNvPr id="94" name="Chart 93">
            <a:extLst>
              <a:ext uri="{FF2B5EF4-FFF2-40B4-BE49-F238E27FC236}">
                <a16:creationId xmlns:a16="http://schemas.microsoft.com/office/drawing/2014/main" id="{C7B32D56-788A-89DC-F649-978D014226AC}"/>
              </a:ext>
            </a:extLst>
          </p:cNvPr>
          <p:cNvGraphicFramePr/>
          <p:nvPr>
            <p:custDataLst>
              <p:tags r:id="rId2"/>
            </p:custDataLst>
            <p:extLst>
              <p:ext uri="{D42A27DB-BD31-4B8C-83A1-F6EECF244321}">
                <p14:modId xmlns:p14="http://schemas.microsoft.com/office/powerpoint/2010/main" val="1563279079"/>
              </p:ext>
            </p:extLst>
          </p:nvPr>
        </p:nvGraphicFramePr>
        <p:xfrm>
          <a:off x="2624138" y="3286125"/>
          <a:ext cx="4235450" cy="2776538"/>
        </p:xfrm>
        <a:graphic>
          <a:graphicData uri="http://schemas.openxmlformats.org/drawingml/2006/chart">
            <c:chart xmlns:c="http://schemas.openxmlformats.org/drawingml/2006/chart" xmlns:r="http://schemas.openxmlformats.org/officeDocument/2006/relationships" r:id="rId7"/>
          </a:graphicData>
        </a:graphic>
      </p:graphicFrame>
      <p:pic>
        <p:nvPicPr>
          <p:cNvPr id="53" name="Graphic 52" descr="Miscellaneous with solid fill">
            <a:extLst>
              <a:ext uri="{FF2B5EF4-FFF2-40B4-BE49-F238E27FC236}">
                <a16:creationId xmlns:a16="http://schemas.microsoft.com/office/drawing/2014/main" id="{67CC8D4C-9A6E-F14B-4E0E-19531E60CBC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04517" y="2136775"/>
            <a:ext cx="284163" cy="284163"/>
          </a:xfrm>
          <a:prstGeom prst="rect">
            <a:avLst/>
          </a:prstGeom>
        </p:spPr>
      </p:pic>
      <p:pic>
        <p:nvPicPr>
          <p:cNvPr id="54" name="Graphic 53" descr="Road with solid fill">
            <a:extLst>
              <a:ext uri="{FF2B5EF4-FFF2-40B4-BE49-F238E27FC236}">
                <a16:creationId xmlns:a16="http://schemas.microsoft.com/office/drawing/2014/main" id="{F9A217F3-519A-9F82-2E3B-DBBFE254A72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04518" y="1846264"/>
            <a:ext cx="282575" cy="282575"/>
          </a:xfrm>
          <a:prstGeom prst="rect">
            <a:avLst/>
          </a:prstGeom>
        </p:spPr>
      </p:pic>
      <p:pic>
        <p:nvPicPr>
          <p:cNvPr id="55" name="Graphic 54" descr="Home with solid fill">
            <a:extLst>
              <a:ext uri="{FF2B5EF4-FFF2-40B4-BE49-F238E27FC236}">
                <a16:creationId xmlns:a16="http://schemas.microsoft.com/office/drawing/2014/main" id="{49FD1D12-DF85-DBC6-E614-08F8FA3FA55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04517" y="1554163"/>
            <a:ext cx="284163" cy="284163"/>
          </a:xfrm>
          <a:prstGeom prst="rect">
            <a:avLst/>
          </a:prstGeom>
        </p:spPr>
      </p:pic>
      <p:sp>
        <p:nvSpPr>
          <p:cNvPr id="56" name="TextBox 55">
            <a:extLst>
              <a:ext uri="{FF2B5EF4-FFF2-40B4-BE49-F238E27FC236}">
                <a16:creationId xmlns:a16="http://schemas.microsoft.com/office/drawing/2014/main" id="{28A3FDD3-BBCD-8982-37AF-9B886C292909}"/>
              </a:ext>
            </a:extLst>
          </p:cNvPr>
          <p:cNvSpPr txBox="1"/>
          <p:nvPr/>
        </p:nvSpPr>
        <p:spPr>
          <a:xfrm>
            <a:off x="3179035" y="1574799"/>
            <a:ext cx="1666430" cy="254000"/>
          </a:xfrm>
          <a:prstGeom prst="rect">
            <a:avLst/>
          </a:prstGeom>
        </p:spPr>
        <p:txBody>
          <a:bodyPr vert="horz" wrap="none" lIns="91440" tIns="45720" rIns="91440" bIns="45720" rtlCol="0">
            <a:noAutofit/>
          </a:bodyPr>
          <a:lstStyle/>
          <a:p>
            <a:pPr algn="l"/>
            <a:r>
              <a:rPr lang="nl-NL" sz="900" noProof="0" dirty="0"/>
              <a:t>Afschrijven in 40 jaar</a:t>
            </a:r>
          </a:p>
        </p:txBody>
      </p:sp>
      <p:sp>
        <p:nvSpPr>
          <p:cNvPr id="57" name="TextBox 56">
            <a:extLst>
              <a:ext uri="{FF2B5EF4-FFF2-40B4-BE49-F238E27FC236}">
                <a16:creationId xmlns:a16="http://schemas.microsoft.com/office/drawing/2014/main" id="{84853DAB-B791-6816-D21A-FB2DD3F7809A}"/>
              </a:ext>
            </a:extLst>
          </p:cNvPr>
          <p:cNvSpPr txBox="1"/>
          <p:nvPr/>
        </p:nvSpPr>
        <p:spPr>
          <a:xfrm>
            <a:off x="3179035" y="1866899"/>
            <a:ext cx="1666430" cy="254000"/>
          </a:xfrm>
          <a:prstGeom prst="rect">
            <a:avLst/>
          </a:prstGeom>
        </p:spPr>
        <p:txBody>
          <a:bodyPr vert="horz" wrap="none" lIns="91440" tIns="45720" rIns="91440" bIns="45720" rtlCol="0">
            <a:noAutofit/>
          </a:bodyPr>
          <a:lstStyle/>
          <a:p>
            <a:pPr algn="l"/>
            <a:r>
              <a:rPr lang="nl-NL" sz="900" noProof="0" dirty="0"/>
              <a:t>Afschrijven in 40 jaar</a:t>
            </a:r>
          </a:p>
        </p:txBody>
      </p:sp>
      <p:sp>
        <p:nvSpPr>
          <p:cNvPr id="58" name="TextBox 57">
            <a:extLst>
              <a:ext uri="{FF2B5EF4-FFF2-40B4-BE49-F238E27FC236}">
                <a16:creationId xmlns:a16="http://schemas.microsoft.com/office/drawing/2014/main" id="{6BF6806F-592F-FCE9-0CF3-D67A64BACD8A}"/>
              </a:ext>
            </a:extLst>
          </p:cNvPr>
          <p:cNvSpPr txBox="1"/>
          <p:nvPr/>
        </p:nvSpPr>
        <p:spPr>
          <a:xfrm>
            <a:off x="3179035" y="2143124"/>
            <a:ext cx="1666430" cy="254000"/>
          </a:xfrm>
          <a:prstGeom prst="rect">
            <a:avLst/>
          </a:prstGeom>
        </p:spPr>
        <p:txBody>
          <a:bodyPr vert="horz" wrap="none" lIns="91440" tIns="45720" rIns="91440" bIns="45720" rtlCol="0">
            <a:noAutofit/>
          </a:bodyPr>
          <a:lstStyle/>
          <a:p>
            <a:pPr algn="l"/>
            <a:r>
              <a:rPr lang="nl-NL" sz="900" noProof="0" dirty="0"/>
              <a:t>Afschrijven in 12 jaar</a:t>
            </a:r>
          </a:p>
        </p:txBody>
      </p:sp>
      <p:sp>
        <p:nvSpPr>
          <p:cNvPr id="68" name="TextBox 67">
            <a:extLst>
              <a:ext uri="{FF2B5EF4-FFF2-40B4-BE49-F238E27FC236}">
                <a16:creationId xmlns:a16="http://schemas.microsoft.com/office/drawing/2014/main" id="{5CA40DB7-9FC2-7887-24C4-6CCDCDF3CAF5}"/>
              </a:ext>
            </a:extLst>
          </p:cNvPr>
          <p:cNvSpPr txBox="1"/>
          <p:nvPr/>
        </p:nvSpPr>
        <p:spPr>
          <a:xfrm>
            <a:off x="2774497" y="2489200"/>
            <a:ext cx="2506802" cy="198438"/>
          </a:xfrm>
          <a:prstGeom prst="rect">
            <a:avLst/>
          </a:prstGeom>
        </p:spPr>
        <p:txBody>
          <a:bodyPr vert="horz" wrap="none" lIns="91440" tIns="45720" rIns="91440" bIns="45720" rtlCol="0">
            <a:noAutofit/>
          </a:bodyPr>
          <a:lstStyle/>
          <a:p>
            <a:pPr algn="l"/>
            <a:r>
              <a:rPr lang="nl-NL" sz="900" b="1" noProof="0" dirty="0"/>
              <a:t>Ontwikkeling kosten van de investeringen</a:t>
            </a:r>
            <a:r>
              <a:rPr lang="nl-NL" sz="900" noProof="0" dirty="0"/>
              <a:t> </a:t>
            </a:r>
            <a:br>
              <a:rPr lang="nl-NL" sz="900" noProof="0" dirty="0"/>
            </a:br>
            <a:r>
              <a:rPr lang="nl-NL" sz="900" noProof="0" dirty="0"/>
              <a:t>Eur mln / % van begroting</a:t>
            </a:r>
          </a:p>
        </p:txBody>
      </p:sp>
      <p:sp>
        <p:nvSpPr>
          <p:cNvPr id="69" name="TextBox 68">
            <a:extLst>
              <a:ext uri="{FF2B5EF4-FFF2-40B4-BE49-F238E27FC236}">
                <a16:creationId xmlns:a16="http://schemas.microsoft.com/office/drawing/2014/main" id="{F6A82D33-241E-891B-87D8-01E578EDE90D}"/>
              </a:ext>
            </a:extLst>
          </p:cNvPr>
          <p:cNvSpPr txBox="1"/>
          <p:nvPr/>
        </p:nvSpPr>
        <p:spPr>
          <a:xfrm>
            <a:off x="7169923" y="2498725"/>
            <a:ext cx="3033062" cy="196850"/>
          </a:xfrm>
          <a:prstGeom prst="rect">
            <a:avLst/>
          </a:prstGeom>
        </p:spPr>
        <p:txBody>
          <a:bodyPr vert="horz" wrap="none" lIns="91440" tIns="45720" rIns="91440" bIns="45720" rtlCol="0">
            <a:noAutofit/>
          </a:bodyPr>
          <a:lstStyle/>
          <a:p>
            <a:pPr algn="l"/>
            <a:r>
              <a:rPr lang="nl-NL" sz="900" b="1" noProof="0" dirty="0"/>
              <a:t>Ontwikkeling van de financieringsbehoefte materiele activa</a:t>
            </a:r>
            <a:br>
              <a:rPr lang="nl-NL" sz="900" b="1" noProof="0" dirty="0"/>
            </a:br>
            <a:r>
              <a:rPr lang="nl-NL" sz="900" noProof="0" dirty="0"/>
              <a:t>Eur mln / % van begroting</a:t>
            </a:r>
          </a:p>
        </p:txBody>
      </p:sp>
      <p:graphicFrame>
        <p:nvGraphicFramePr>
          <p:cNvPr id="95" name="Chart 94">
            <a:extLst>
              <a:ext uri="{FF2B5EF4-FFF2-40B4-BE49-F238E27FC236}">
                <a16:creationId xmlns:a16="http://schemas.microsoft.com/office/drawing/2014/main" id="{E1AEB611-97BC-D9FF-6E9E-347521B668AD}"/>
              </a:ext>
            </a:extLst>
          </p:cNvPr>
          <p:cNvGraphicFramePr/>
          <p:nvPr>
            <p:custDataLst>
              <p:tags r:id="rId3"/>
            </p:custDataLst>
            <p:extLst>
              <p:ext uri="{D42A27DB-BD31-4B8C-83A1-F6EECF244321}">
                <p14:modId xmlns:p14="http://schemas.microsoft.com/office/powerpoint/2010/main" val="3244913053"/>
              </p:ext>
            </p:extLst>
          </p:nvPr>
        </p:nvGraphicFramePr>
        <p:xfrm>
          <a:off x="7042150" y="3440113"/>
          <a:ext cx="4179888" cy="2622550"/>
        </p:xfrm>
        <a:graphic>
          <a:graphicData uri="http://schemas.openxmlformats.org/drawingml/2006/chart">
            <c:chart xmlns:c="http://schemas.openxmlformats.org/drawingml/2006/chart" xmlns:r="http://schemas.openxmlformats.org/officeDocument/2006/relationships" r:id="rId14"/>
          </a:graphicData>
        </a:graphic>
      </p:graphicFrame>
      <p:sp>
        <p:nvSpPr>
          <p:cNvPr id="304" name="Rectangle 303">
            <a:extLst>
              <a:ext uri="{FF2B5EF4-FFF2-40B4-BE49-F238E27FC236}">
                <a16:creationId xmlns:a16="http://schemas.microsoft.com/office/drawing/2014/main" id="{4EBFE61E-01AF-F843-7DBE-4B761673D173}"/>
              </a:ext>
            </a:extLst>
          </p:cNvPr>
          <p:cNvSpPr/>
          <p:nvPr/>
        </p:nvSpPr>
        <p:spPr>
          <a:xfrm>
            <a:off x="2768837" y="1503363"/>
            <a:ext cx="4358356" cy="927100"/>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104" name="Rectangle 103">
            <a:extLst>
              <a:ext uri="{FF2B5EF4-FFF2-40B4-BE49-F238E27FC236}">
                <a16:creationId xmlns:a16="http://schemas.microsoft.com/office/drawing/2014/main" id="{8BE4935C-6DC1-2F4F-90C4-679EBC13C1AE}"/>
              </a:ext>
            </a:extLst>
          </p:cNvPr>
          <p:cNvSpPr/>
          <p:nvPr/>
        </p:nvSpPr>
        <p:spPr>
          <a:xfrm>
            <a:off x="5081583" y="4397378"/>
            <a:ext cx="1571625"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kosten</a:t>
            </a:r>
            <a:r>
              <a:rPr lang="nl-NL" sz="700" b="1" dirty="0">
                <a:solidFill>
                  <a:srgbClr val="22777B"/>
                </a:solidFill>
                <a:latin typeface="Corbel" panose="020B0503020204020204" pitchFamily="34" charset="0"/>
              </a:rPr>
              <a:t> 5,0% / </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50 mln / jr</a:t>
            </a:r>
          </a:p>
        </p:txBody>
      </p:sp>
      <p:sp>
        <p:nvSpPr>
          <p:cNvPr id="118" name="Rectangle 117">
            <a:extLst>
              <a:ext uri="{FF2B5EF4-FFF2-40B4-BE49-F238E27FC236}">
                <a16:creationId xmlns:a16="http://schemas.microsoft.com/office/drawing/2014/main" id="{84BF7871-3719-25E7-AD3D-74D433DC57B1}"/>
              </a:ext>
            </a:extLst>
          </p:cNvPr>
          <p:cNvSpPr/>
          <p:nvPr/>
        </p:nvSpPr>
        <p:spPr>
          <a:xfrm>
            <a:off x="5081583" y="4654547"/>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Afschrijvingslasten</a:t>
            </a:r>
            <a:r>
              <a:rPr lang="nl-NL" sz="700" dirty="0">
                <a:solidFill>
                  <a:schemeClr val="tx1">
                    <a:lumMod val="65000"/>
                    <a:lumOff val="35000"/>
                  </a:schemeClr>
                </a:solidFill>
                <a:latin typeface="Corbel" panose="020B0503020204020204" pitchFamily="34" charset="0"/>
              </a:rPr>
              <a:t> 4,0% /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40 mln / jr</a:t>
            </a:r>
          </a:p>
        </p:txBody>
      </p:sp>
      <p:sp>
        <p:nvSpPr>
          <p:cNvPr id="119" name="Rectangle 118">
            <a:extLst>
              <a:ext uri="{FF2B5EF4-FFF2-40B4-BE49-F238E27FC236}">
                <a16:creationId xmlns:a16="http://schemas.microsoft.com/office/drawing/2014/main" id="{C6241060-DA80-A08A-4032-2EDDCDD7C0C5}"/>
              </a:ext>
            </a:extLst>
          </p:cNvPr>
          <p:cNvSpPr/>
          <p:nvPr/>
        </p:nvSpPr>
        <p:spPr>
          <a:xfrm>
            <a:off x="5081583" y="5380833"/>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Rentelasten 1,0% / </a:t>
            </a:r>
            <a:r>
              <a:rPr lang="nl-NL" sz="700" dirty="0">
                <a:solidFill>
                  <a:schemeClr val="tx1">
                    <a:lumMod val="65000"/>
                    <a:lumOff val="35000"/>
                  </a:schemeClr>
                </a:solidFill>
                <a:latin typeface="Corbel" panose="020B0503020204020204" pitchFamily="34" charset="0"/>
              </a:rPr>
              <a:t>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10 mln / jr</a:t>
            </a:r>
          </a:p>
        </p:txBody>
      </p:sp>
      <p:grpSp>
        <p:nvGrpSpPr>
          <p:cNvPr id="143" name="Group 142">
            <a:extLst>
              <a:ext uri="{FF2B5EF4-FFF2-40B4-BE49-F238E27FC236}">
                <a16:creationId xmlns:a16="http://schemas.microsoft.com/office/drawing/2014/main" id="{19A080E9-2DD0-3B60-B589-C6A3700D762F}"/>
              </a:ext>
            </a:extLst>
          </p:cNvPr>
          <p:cNvGrpSpPr/>
          <p:nvPr/>
        </p:nvGrpSpPr>
        <p:grpSpPr>
          <a:xfrm>
            <a:off x="2722216" y="5989638"/>
            <a:ext cx="802624" cy="203200"/>
            <a:chOff x="6854067" y="5897801"/>
            <a:chExt cx="802624" cy="203200"/>
          </a:xfrm>
        </p:grpSpPr>
        <p:cxnSp>
          <p:nvCxnSpPr>
            <p:cNvPr id="144" name="Straight Arrow Connector 143">
              <a:extLst>
                <a:ext uri="{FF2B5EF4-FFF2-40B4-BE49-F238E27FC236}">
                  <a16:creationId xmlns:a16="http://schemas.microsoft.com/office/drawing/2014/main" id="{3CED1832-7187-1E22-20C9-EA2C6E0385FD}"/>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5D4A7FB5-BBEE-49A0-F9B5-1A7DC4A68567}"/>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sp>
        <p:nvSpPr>
          <p:cNvPr id="160" name="Rectangle 159">
            <a:extLst>
              <a:ext uri="{FF2B5EF4-FFF2-40B4-BE49-F238E27FC236}">
                <a16:creationId xmlns:a16="http://schemas.microsoft.com/office/drawing/2014/main" id="{BFE293E4-E727-A454-AAAB-77F7484A6018}"/>
              </a:ext>
            </a:extLst>
          </p:cNvPr>
          <p:cNvSpPr/>
          <p:nvPr/>
        </p:nvSpPr>
        <p:spPr>
          <a:xfrm>
            <a:off x="8685213" y="4784725"/>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financieringsbehoefte</a:t>
            </a:r>
            <a:r>
              <a:rPr lang="nl-NL" sz="700" b="1" dirty="0">
                <a:solidFill>
                  <a:srgbClr val="22777B"/>
                </a:solidFill>
                <a:latin typeface="Corbel" panose="020B0503020204020204" pitchFamily="34" charset="0"/>
              </a:rPr>
              <a:t> 68% / </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680 mln / jr</a:t>
            </a:r>
          </a:p>
        </p:txBody>
      </p:sp>
      <p:sp>
        <p:nvSpPr>
          <p:cNvPr id="168" name="Rectangle 167">
            <a:extLst>
              <a:ext uri="{FF2B5EF4-FFF2-40B4-BE49-F238E27FC236}">
                <a16:creationId xmlns:a16="http://schemas.microsoft.com/office/drawing/2014/main" id="{65A6EF13-B234-D5F1-0A30-2BD62282F935}"/>
              </a:ext>
            </a:extLst>
          </p:cNvPr>
          <p:cNvSpPr/>
          <p:nvPr/>
        </p:nvSpPr>
        <p:spPr>
          <a:xfrm>
            <a:off x="8685213" y="4952206"/>
            <a:ext cx="2330748" cy="19685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rPr>
              <a:t>Netto schuldquote</a:t>
            </a:r>
            <a:r>
              <a:rPr lang="nl-NL" sz="700" dirty="0">
                <a:solidFill>
                  <a:schemeClr val="bg1">
                    <a:lumMod val="65000"/>
                  </a:schemeClr>
                </a:solidFill>
                <a:latin typeface="Corbel" panose="020B0503020204020204" pitchFamily="34" charset="0"/>
              </a:rPr>
              <a:t> 38%</a:t>
            </a:r>
            <a:endPar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endParaRPr>
          </a:p>
        </p:txBody>
      </p:sp>
      <p:cxnSp>
        <p:nvCxnSpPr>
          <p:cNvPr id="64" name="Straight Arrow Connector 63">
            <a:extLst>
              <a:ext uri="{FF2B5EF4-FFF2-40B4-BE49-F238E27FC236}">
                <a16:creationId xmlns:a16="http://schemas.microsoft.com/office/drawing/2014/main" id="{CF4A9EDD-1189-010C-61E5-760EAA7F8F98}"/>
              </a:ext>
            </a:extLst>
          </p:cNvPr>
          <p:cNvCxnSpPr>
            <a:cxnSpLocks/>
          </p:cNvCxnSpPr>
          <p:nvPr/>
        </p:nvCxnSpPr>
        <p:spPr>
          <a:xfrm flipH="1" flipV="1">
            <a:off x="4316000" y="2011363"/>
            <a:ext cx="632015" cy="125413"/>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44C324C2-A3DC-930E-3007-64803A53FFBF}"/>
              </a:ext>
            </a:extLst>
          </p:cNvPr>
          <p:cNvSpPr/>
          <p:nvPr/>
        </p:nvSpPr>
        <p:spPr>
          <a:xfrm>
            <a:off x="4948015" y="1954213"/>
            <a:ext cx="1658525" cy="447675"/>
          </a:xfrm>
          <a:prstGeom prst="rect">
            <a:avLst/>
          </a:prstGeom>
          <a:solidFill>
            <a:srgbClr val="FFC000"/>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Alle investeringen worden geactiveerd op de balans en komen terug in de begroting als afscrhijvings- en rentelasten.</a:t>
            </a:r>
          </a:p>
        </p:txBody>
      </p:sp>
      <p:cxnSp>
        <p:nvCxnSpPr>
          <p:cNvPr id="204" name="Straight Arrow Connector 203">
            <a:extLst>
              <a:ext uri="{FF2B5EF4-FFF2-40B4-BE49-F238E27FC236}">
                <a16:creationId xmlns:a16="http://schemas.microsoft.com/office/drawing/2014/main" id="{94C8BE85-B9F4-5B69-E1B3-DC52DBCB3EE4}"/>
              </a:ext>
            </a:extLst>
          </p:cNvPr>
          <p:cNvCxnSpPr>
            <a:cxnSpLocks/>
            <a:stCxn id="205" idx="2"/>
          </p:cNvCxnSpPr>
          <p:nvPr/>
        </p:nvCxnSpPr>
        <p:spPr>
          <a:xfrm>
            <a:off x="4845465" y="4160838"/>
            <a:ext cx="0" cy="19323"/>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205" name="Rectangle 204">
            <a:extLst>
              <a:ext uri="{FF2B5EF4-FFF2-40B4-BE49-F238E27FC236}">
                <a16:creationId xmlns:a16="http://schemas.microsoft.com/office/drawing/2014/main" id="{2853ECFD-F1F6-C7FD-2B46-EE52FCF89D69}"/>
              </a:ext>
            </a:extLst>
          </p:cNvPr>
          <p:cNvSpPr/>
          <p:nvPr/>
        </p:nvSpPr>
        <p:spPr>
          <a:xfrm>
            <a:off x="4016202" y="3848100"/>
            <a:ext cx="1658525" cy="312738"/>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De totale kosten liggen hoger doordat er meer middelen geleend worden, de rentelasten stijgen dus.</a:t>
            </a:r>
          </a:p>
        </p:txBody>
      </p:sp>
      <p:grpSp>
        <p:nvGrpSpPr>
          <p:cNvPr id="61" name="Group 60">
            <a:extLst>
              <a:ext uri="{FF2B5EF4-FFF2-40B4-BE49-F238E27FC236}">
                <a16:creationId xmlns:a16="http://schemas.microsoft.com/office/drawing/2014/main" id="{DC4CD743-ABE9-79BD-6F9B-A25CF00071D3}"/>
              </a:ext>
            </a:extLst>
          </p:cNvPr>
          <p:cNvGrpSpPr/>
          <p:nvPr/>
        </p:nvGrpSpPr>
        <p:grpSpPr>
          <a:xfrm>
            <a:off x="7138619" y="5980113"/>
            <a:ext cx="802624" cy="203200"/>
            <a:chOff x="6854067" y="5897801"/>
            <a:chExt cx="802624" cy="203200"/>
          </a:xfrm>
        </p:grpSpPr>
        <p:cxnSp>
          <p:nvCxnSpPr>
            <p:cNvPr id="62" name="Straight Arrow Connector 61">
              <a:extLst>
                <a:ext uri="{FF2B5EF4-FFF2-40B4-BE49-F238E27FC236}">
                  <a16:creationId xmlns:a16="http://schemas.microsoft.com/office/drawing/2014/main" id="{E2488E37-E623-09FB-E482-F138469C4BE4}"/>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101BF623-6678-A0D0-E017-8883528A72DD}"/>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pic>
        <p:nvPicPr>
          <p:cNvPr id="66" name="Graphic 65" descr="Linear Graph outline">
            <a:extLst>
              <a:ext uri="{FF2B5EF4-FFF2-40B4-BE49-F238E27FC236}">
                <a16:creationId xmlns:a16="http://schemas.microsoft.com/office/drawing/2014/main" id="{C3F20856-1321-6FFC-7D0C-1F69756A8A0A}"/>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02740" y="1547814"/>
            <a:ext cx="301625" cy="301625"/>
          </a:xfrm>
          <a:prstGeom prst="rect">
            <a:avLst/>
          </a:prstGeom>
        </p:spPr>
      </p:pic>
      <p:sp>
        <p:nvSpPr>
          <p:cNvPr id="67" name="TextBox 66">
            <a:extLst>
              <a:ext uri="{FF2B5EF4-FFF2-40B4-BE49-F238E27FC236}">
                <a16:creationId xmlns:a16="http://schemas.microsoft.com/office/drawing/2014/main" id="{45EA0F49-22C9-BDDE-2E2C-17D51CE02B45}"/>
              </a:ext>
            </a:extLst>
          </p:cNvPr>
          <p:cNvSpPr txBox="1"/>
          <p:nvPr/>
        </p:nvSpPr>
        <p:spPr>
          <a:xfrm>
            <a:off x="5084750" y="1574799"/>
            <a:ext cx="1666430" cy="254000"/>
          </a:xfrm>
          <a:prstGeom prst="rect">
            <a:avLst/>
          </a:prstGeom>
        </p:spPr>
        <p:txBody>
          <a:bodyPr vert="horz" wrap="none" lIns="91440" tIns="45720" rIns="91440" bIns="45720" rtlCol="0">
            <a:noAutofit/>
          </a:bodyPr>
          <a:lstStyle/>
          <a:p>
            <a:pPr algn="l"/>
            <a:r>
              <a:rPr lang="nl-NL" sz="900" noProof="0" dirty="0"/>
              <a:t>Geen groei</a:t>
            </a:r>
          </a:p>
        </p:txBody>
      </p:sp>
      <p:sp>
        <p:nvSpPr>
          <p:cNvPr id="96" name="Arrow: Pentagon 95">
            <a:hlinkClick r:id="rId17" action="ppaction://hlinksldjump"/>
            <a:extLst>
              <a:ext uri="{FF2B5EF4-FFF2-40B4-BE49-F238E27FC236}">
                <a16:creationId xmlns:a16="http://schemas.microsoft.com/office/drawing/2014/main" id="{D16278BA-EE1B-F0F0-7627-036A844B9133}"/>
              </a:ext>
            </a:extLst>
          </p:cNvPr>
          <p:cNvSpPr/>
          <p:nvPr/>
        </p:nvSpPr>
        <p:spPr>
          <a:xfrm>
            <a:off x="658813" y="1919287"/>
            <a:ext cx="1818000" cy="388800"/>
          </a:xfrm>
          <a:prstGeom prst="homePlate">
            <a:avLst/>
          </a:prstGeom>
          <a:solidFill>
            <a:srgbClr val="22777B"/>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Startgemeente</a:t>
            </a:r>
            <a:br>
              <a:rPr lang="nl-NL" sz="1000" dirty="0">
                <a:solidFill>
                  <a:srgbClr val="FFFFFF"/>
                </a:solidFill>
              </a:rPr>
            </a:br>
            <a:r>
              <a:rPr lang="nl-NL" sz="1000" dirty="0">
                <a:solidFill>
                  <a:srgbClr val="FFFFFF"/>
                </a:solidFill>
              </a:rPr>
              <a:t>Alles investeren</a:t>
            </a:r>
          </a:p>
        </p:txBody>
      </p:sp>
      <p:sp>
        <p:nvSpPr>
          <p:cNvPr id="99" name="Flowchart: Process 98">
            <a:hlinkClick r:id="rId18" action="ppaction://hlinksldjump"/>
            <a:extLst>
              <a:ext uri="{FF2B5EF4-FFF2-40B4-BE49-F238E27FC236}">
                <a16:creationId xmlns:a16="http://schemas.microsoft.com/office/drawing/2014/main" id="{C573C220-51D2-A2EE-E4DF-402614266A24}"/>
              </a:ext>
            </a:extLst>
          </p:cNvPr>
          <p:cNvSpPr/>
          <p:nvPr/>
        </p:nvSpPr>
        <p:spPr>
          <a:xfrm>
            <a:off x="658813" y="23971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deel </a:t>
            </a:r>
            <a:br>
              <a:rPr lang="nl-NL" sz="1000" dirty="0">
                <a:solidFill>
                  <a:srgbClr val="FFFFFF"/>
                </a:solidFill>
              </a:rPr>
            </a:br>
            <a:r>
              <a:rPr lang="nl-NL" sz="1000" dirty="0">
                <a:solidFill>
                  <a:srgbClr val="FFFFFF"/>
                </a:solidFill>
              </a:rPr>
              <a:t>naar alles investeren</a:t>
            </a:r>
          </a:p>
        </p:txBody>
      </p:sp>
      <p:sp>
        <p:nvSpPr>
          <p:cNvPr id="100" name="Flowchart: Process 99">
            <a:hlinkClick r:id="rId19" action="ppaction://hlinksldjump"/>
            <a:extLst>
              <a:ext uri="{FF2B5EF4-FFF2-40B4-BE49-F238E27FC236}">
                <a16:creationId xmlns:a16="http://schemas.microsoft.com/office/drawing/2014/main" id="{0113103C-E665-52F3-14CC-5C6F1DF0CAC6}"/>
              </a:ext>
            </a:extLst>
          </p:cNvPr>
          <p:cNvSpPr/>
          <p:nvPr/>
        </p:nvSpPr>
        <p:spPr>
          <a:xfrm>
            <a:off x="658813" y="33575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Verlengen van de afschrijvingstermijn</a:t>
            </a:r>
          </a:p>
        </p:txBody>
      </p:sp>
      <p:sp>
        <p:nvSpPr>
          <p:cNvPr id="101" name="Rectangle 100">
            <a:hlinkClick r:id="rId20" action="ppaction://hlinksldjump"/>
            <a:extLst>
              <a:ext uri="{FF2B5EF4-FFF2-40B4-BE49-F238E27FC236}">
                <a16:creationId xmlns:a16="http://schemas.microsoft.com/office/drawing/2014/main" id="{B49D5543-B80E-8FF7-3DD8-7BCD662F03B8}"/>
              </a:ext>
            </a:extLst>
          </p:cNvPr>
          <p:cNvSpPr/>
          <p:nvPr/>
        </p:nvSpPr>
        <p:spPr>
          <a:xfrm>
            <a:off x="658812" y="1438274"/>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Startgemeente</a:t>
            </a:r>
            <a:br>
              <a:rPr lang="nl-NL" sz="1000" dirty="0">
                <a:solidFill>
                  <a:srgbClr val="FFFFFF"/>
                </a:solidFill>
              </a:rPr>
            </a:br>
            <a:r>
              <a:rPr lang="nl-NL" sz="1000" dirty="0">
                <a:solidFill>
                  <a:srgbClr val="FFFFFF"/>
                </a:solidFill>
              </a:rPr>
              <a:t>Deel investeren / deel direct</a:t>
            </a:r>
          </a:p>
        </p:txBody>
      </p:sp>
      <p:sp>
        <p:nvSpPr>
          <p:cNvPr id="102" name="Flowchart: Process 101">
            <a:hlinkClick r:id="rId21" action="ppaction://hlinksldjump"/>
            <a:extLst>
              <a:ext uri="{FF2B5EF4-FFF2-40B4-BE49-F238E27FC236}">
                <a16:creationId xmlns:a16="http://schemas.microsoft.com/office/drawing/2014/main" id="{F50651F2-BFF5-299B-8099-098050D431A1}"/>
              </a:ext>
            </a:extLst>
          </p:cNvPr>
          <p:cNvSpPr/>
          <p:nvPr/>
        </p:nvSpPr>
        <p:spPr>
          <a:xfrm>
            <a:off x="658813" y="3836987"/>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Gematigde groeispurt </a:t>
            </a:r>
            <a:br>
              <a:rPr lang="nl-NL" sz="1000" dirty="0">
                <a:solidFill>
                  <a:srgbClr val="FFFFFF"/>
                </a:solidFill>
              </a:rPr>
            </a:br>
            <a:r>
              <a:rPr lang="nl-NL" sz="1000" dirty="0">
                <a:solidFill>
                  <a:srgbClr val="FFFFFF"/>
                </a:solidFill>
              </a:rPr>
              <a:t>(1% p.j. 20 jaar lang)</a:t>
            </a:r>
          </a:p>
        </p:txBody>
      </p:sp>
      <p:sp>
        <p:nvSpPr>
          <p:cNvPr id="103" name="Flowchart: Process 102">
            <a:hlinkClick r:id="rId22" action="ppaction://hlinksldjump"/>
            <a:extLst>
              <a:ext uri="{FF2B5EF4-FFF2-40B4-BE49-F238E27FC236}">
                <a16:creationId xmlns:a16="http://schemas.microsoft.com/office/drawing/2014/main" id="{7CE7B9AB-AB61-AB93-A5D2-9415E0E22B8C}"/>
              </a:ext>
            </a:extLst>
          </p:cNvPr>
          <p:cNvSpPr/>
          <p:nvPr/>
        </p:nvSpPr>
        <p:spPr>
          <a:xfrm>
            <a:off x="658813" y="43148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Hoge groeispurt </a:t>
            </a:r>
            <a:br>
              <a:rPr lang="nl-NL" sz="1000" dirty="0">
                <a:solidFill>
                  <a:srgbClr val="FFFFFF"/>
                </a:solidFill>
              </a:rPr>
            </a:br>
            <a:r>
              <a:rPr lang="nl-NL" sz="1000" dirty="0">
                <a:solidFill>
                  <a:srgbClr val="FFFFFF"/>
                </a:solidFill>
              </a:rPr>
              <a:t>(3% p.j. 20 jaar lang)</a:t>
            </a:r>
          </a:p>
        </p:txBody>
      </p:sp>
      <p:sp>
        <p:nvSpPr>
          <p:cNvPr id="105" name="Flowchart: Process 104">
            <a:hlinkClick r:id="rId23" action="ppaction://hlinksldjump"/>
            <a:extLst>
              <a:ext uri="{FF2B5EF4-FFF2-40B4-BE49-F238E27FC236}">
                <a16:creationId xmlns:a16="http://schemas.microsoft.com/office/drawing/2014/main" id="{71CD15F1-87A9-BFDC-A9D8-1456A6038452}"/>
              </a:ext>
            </a:extLst>
          </p:cNvPr>
          <p:cNvSpPr/>
          <p:nvPr/>
        </p:nvSpPr>
        <p:spPr>
          <a:xfrm>
            <a:off x="658813" y="4794249"/>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groei </a:t>
            </a:r>
            <a:br>
              <a:rPr lang="nl-NL" sz="1000" dirty="0">
                <a:solidFill>
                  <a:srgbClr val="FFFFFF"/>
                </a:solidFill>
              </a:rPr>
            </a:br>
            <a:r>
              <a:rPr lang="nl-NL" sz="1000" dirty="0">
                <a:solidFill>
                  <a:srgbClr val="FFFFFF"/>
                </a:solidFill>
              </a:rPr>
              <a:t>(1% p.j. langjarig)</a:t>
            </a:r>
          </a:p>
        </p:txBody>
      </p:sp>
      <p:sp>
        <p:nvSpPr>
          <p:cNvPr id="106" name="Flowchart: Process 105">
            <a:hlinkClick r:id="rId24" action="ppaction://hlinksldjump"/>
            <a:extLst>
              <a:ext uri="{FF2B5EF4-FFF2-40B4-BE49-F238E27FC236}">
                <a16:creationId xmlns:a16="http://schemas.microsoft.com/office/drawing/2014/main" id="{EF231DA8-0BB2-390C-DA88-12027735D454}"/>
              </a:ext>
            </a:extLst>
          </p:cNvPr>
          <p:cNvSpPr/>
          <p:nvPr/>
        </p:nvSpPr>
        <p:spPr>
          <a:xfrm>
            <a:off x="658813" y="52736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hoge groei </a:t>
            </a:r>
            <a:br>
              <a:rPr lang="nl-NL" sz="1000" dirty="0">
                <a:solidFill>
                  <a:srgbClr val="FFFFFF"/>
                </a:solidFill>
              </a:rPr>
            </a:br>
            <a:r>
              <a:rPr lang="nl-NL" sz="1000" dirty="0">
                <a:solidFill>
                  <a:srgbClr val="FFFFFF"/>
                </a:solidFill>
              </a:rPr>
              <a:t>(3% p.j. langjarig)</a:t>
            </a:r>
          </a:p>
        </p:txBody>
      </p:sp>
      <p:sp>
        <p:nvSpPr>
          <p:cNvPr id="107" name="Flowchart: Process 106">
            <a:hlinkClick r:id="rId24" action="ppaction://hlinksldjump"/>
            <a:extLst>
              <a:ext uri="{FF2B5EF4-FFF2-40B4-BE49-F238E27FC236}">
                <a16:creationId xmlns:a16="http://schemas.microsoft.com/office/drawing/2014/main" id="{5B7CDDAF-D59A-A2BC-866B-09C4DA9E4187}"/>
              </a:ext>
            </a:extLst>
          </p:cNvPr>
          <p:cNvSpPr/>
          <p:nvPr/>
        </p:nvSpPr>
        <p:spPr>
          <a:xfrm>
            <a:off x="658813" y="57562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Combinatie max afschrijvingen en hoge groei</a:t>
            </a:r>
          </a:p>
        </p:txBody>
      </p:sp>
      <p:sp>
        <p:nvSpPr>
          <p:cNvPr id="108" name="Flowchart: Process 107">
            <a:hlinkClick r:id="rId25" action="ppaction://hlinksldjump"/>
            <a:extLst>
              <a:ext uri="{FF2B5EF4-FFF2-40B4-BE49-F238E27FC236}">
                <a16:creationId xmlns:a16="http://schemas.microsoft.com/office/drawing/2014/main" id="{DEBD2152-AA4E-177B-A3BE-8C22A951D028}"/>
              </a:ext>
            </a:extLst>
          </p:cNvPr>
          <p:cNvSpPr/>
          <p:nvPr/>
        </p:nvSpPr>
        <p:spPr>
          <a:xfrm>
            <a:off x="658813" y="28749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alles naar deel investeren</a:t>
            </a:r>
          </a:p>
        </p:txBody>
      </p:sp>
      <p:sp>
        <p:nvSpPr>
          <p:cNvPr id="47" name="Footer Placeholder 3">
            <a:extLst>
              <a:ext uri="{FF2B5EF4-FFF2-40B4-BE49-F238E27FC236}">
                <a16:creationId xmlns:a16="http://schemas.microsoft.com/office/drawing/2014/main" id="{B044A240-2076-E50A-4C2E-C826C08ED164}"/>
              </a:ext>
            </a:extLst>
          </p:cNvPr>
          <p:cNvSpPr>
            <a:spLocks noGrp="1"/>
          </p:cNvSpPr>
          <p:nvPr>
            <p:ph type="ftr" sz="quarter" idx="3"/>
          </p:nvPr>
        </p:nvSpPr>
        <p:spPr>
          <a:xfrm>
            <a:off x="661800" y="6686783"/>
            <a:ext cx="10868400" cy="122400"/>
          </a:xfrm>
        </p:spPr>
        <p:txBody>
          <a:bodyPr/>
          <a:lstStyle/>
          <a:p>
            <a:r>
              <a:rPr lang="nl-NL" dirty="0"/>
              <a:t>Bron: It’s Public analyse: </a:t>
            </a:r>
          </a:p>
        </p:txBody>
      </p:sp>
    </p:spTree>
    <p:extLst>
      <p:ext uri="{BB962C8B-B14F-4D97-AF65-F5344CB8AC3E}">
        <p14:creationId xmlns:p14="http://schemas.microsoft.com/office/powerpoint/2010/main" val="1537769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9CFFE5EF-DF87-AC1E-768D-29C4D5E5094B}"/>
              </a:ext>
            </a:extLst>
          </p:cNvPr>
          <p:cNvGraphicFramePr>
            <a:graphicFrameLocks noChangeAspect="1"/>
          </p:cNvGraphicFramePr>
          <p:nvPr>
            <p:custDataLst>
              <p:tags r:id="rId1"/>
            </p:custDataLst>
            <p:extLst>
              <p:ext uri="{D42A27DB-BD31-4B8C-83A1-F6EECF244321}">
                <p14:modId xmlns:p14="http://schemas.microsoft.com/office/powerpoint/2010/main" val="1560489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6" name="Object 35" hidden="1">
                        <a:extLst>
                          <a:ext uri="{FF2B5EF4-FFF2-40B4-BE49-F238E27FC236}">
                            <a16:creationId xmlns:a16="http://schemas.microsoft.com/office/drawing/2014/main" id="{9CFFE5EF-DF87-AC1E-768D-29C4D5E509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6" name="Rectangle 115">
            <a:extLst>
              <a:ext uri="{FF2B5EF4-FFF2-40B4-BE49-F238E27FC236}">
                <a16:creationId xmlns:a16="http://schemas.microsoft.com/office/drawing/2014/main" id="{E7584C74-E7AE-ABB2-4FCB-BB6F67555AEF}"/>
              </a:ext>
            </a:extLst>
          </p:cNvPr>
          <p:cNvSpPr/>
          <p:nvPr/>
        </p:nvSpPr>
        <p:spPr>
          <a:xfrm>
            <a:off x="3230311" y="1879600"/>
            <a:ext cx="1615154" cy="223838"/>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97" name="Rectangle 96">
            <a:extLst>
              <a:ext uri="{FF2B5EF4-FFF2-40B4-BE49-F238E27FC236}">
                <a16:creationId xmlns:a16="http://schemas.microsoft.com/office/drawing/2014/main" id="{3009F491-2EEF-09AE-E69B-047FD09094A2}"/>
              </a:ext>
            </a:extLst>
          </p:cNvPr>
          <p:cNvSpPr/>
          <p:nvPr/>
        </p:nvSpPr>
        <p:spPr>
          <a:xfrm>
            <a:off x="2768837"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98" name="Rectangle 97">
            <a:extLst>
              <a:ext uri="{FF2B5EF4-FFF2-40B4-BE49-F238E27FC236}">
                <a16:creationId xmlns:a16="http://schemas.microsoft.com/office/drawing/2014/main" id="{F7204DED-D136-C366-726E-7F8C27326D12}"/>
              </a:ext>
            </a:extLst>
          </p:cNvPr>
          <p:cNvSpPr/>
          <p:nvPr/>
        </p:nvSpPr>
        <p:spPr>
          <a:xfrm>
            <a:off x="7170864"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3" name="Text Placeholder 2">
            <a:extLst>
              <a:ext uri="{FF2B5EF4-FFF2-40B4-BE49-F238E27FC236}">
                <a16:creationId xmlns:a16="http://schemas.microsoft.com/office/drawing/2014/main" id="{E7DB23A7-2295-C0CF-C4AB-5CEF42C1CA21}"/>
              </a:ext>
            </a:extLst>
          </p:cNvPr>
          <p:cNvSpPr>
            <a:spLocks noGrp="1"/>
          </p:cNvSpPr>
          <p:nvPr>
            <p:ph type="body" sz="quarter" idx="20"/>
          </p:nvPr>
        </p:nvSpPr>
        <p:spPr/>
        <p:txBody>
          <a:bodyPr/>
          <a:lstStyle/>
          <a:p>
            <a:endParaRPr lang="nl-NL" dirty="0"/>
          </a:p>
        </p:txBody>
      </p:sp>
      <p:sp>
        <p:nvSpPr>
          <p:cNvPr id="4" name="Text Placeholder 3">
            <a:extLst>
              <a:ext uri="{FF2B5EF4-FFF2-40B4-BE49-F238E27FC236}">
                <a16:creationId xmlns:a16="http://schemas.microsoft.com/office/drawing/2014/main" id="{26D59C0C-7A79-7224-25B1-C49A35B6C9AC}"/>
              </a:ext>
            </a:extLst>
          </p:cNvPr>
          <p:cNvSpPr>
            <a:spLocks noGrp="1"/>
          </p:cNvSpPr>
          <p:nvPr>
            <p:ph type="body" sz="quarter" idx="14"/>
          </p:nvPr>
        </p:nvSpPr>
        <p:spPr/>
        <p:txBody>
          <a:bodyPr/>
          <a:lstStyle/>
          <a:p>
            <a:endParaRPr lang="nl-NL" dirty="0"/>
          </a:p>
        </p:txBody>
      </p:sp>
      <p:sp>
        <p:nvSpPr>
          <p:cNvPr id="5" name="Title 4">
            <a:extLst>
              <a:ext uri="{FF2B5EF4-FFF2-40B4-BE49-F238E27FC236}">
                <a16:creationId xmlns:a16="http://schemas.microsoft.com/office/drawing/2014/main" id="{DD532B1D-6FC6-4AA7-BD6D-5CC711274154}"/>
              </a:ext>
            </a:extLst>
          </p:cNvPr>
          <p:cNvSpPr>
            <a:spLocks noGrp="1"/>
          </p:cNvSpPr>
          <p:nvPr>
            <p:ph type="title"/>
          </p:nvPr>
        </p:nvSpPr>
        <p:spPr/>
        <p:txBody>
          <a:bodyPr vert="horz"/>
          <a:lstStyle/>
          <a:p>
            <a:r>
              <a:rPr lang="nl-NL" dirty="0"/>
              <a:t>Totale kosten: 5,0%</a:t>
            </a:r>
            <a:br>
              <a:rPr lang="nl-NL" dirty="0"/>
            </a:br>
            <a:r>
              <a:rPr lang="nl-NL" dirty="0"/>
              <a:t>Totale financieringsbehoefte: 68%</a:t>
            </a:r>
          </a:p>
        </p:txBody>
      </p:sp>
      <p:graphicFrame>
        <p:nvGraphicFramePr>
          <p:cNvPr id="100" name="Chart 99">
            <a:extLst>
              <a:ext uri="{FF2B5EF4-FFF2-40B4-BE49-F238E27FC236}">
                <a16:creationId xmlns:a16="http://schemas.microsoft.com/office/drawing/2014/main" id="{925062F0-960F-96CA-D925-9B048BCD5F5C}"/>
              </a:ext>
            </a:extLst>
          </p:cNvPr>
          <p:cNvGraphicFramePr/>
          <p:nvPr>
            <p:custDataLst>
              <p:tags r:id="rId2"/>
            </p:custDataLst>
            <p:extLst>
              <p:ext uri="{D42A27DB-BD31-4B8C-83A1-F6EECF244321}">
                <p14:modId xmlns:p14="http://schemas.microsoft.com/office/powerpoint/2010/main" val="3940858191"/>
              </p:ext>
            </p:extLst>
          </p:nvPr>
        </p:nvGraphicFramePr>
        <p:xfrm>
          <a:off x="2624138" y="3286125"/>
          <a:ext cx="4235450" cy="2776538"/>
        </p:xfrm>
        <a:graphic>
          <a:graphicData uri="http://schemas.openxmlformats.org/drawingml/2006/chart">
            <c:chart xmlns:c="http://schemas.openxmlformats.org/drawingml/2006/chart" xmlns:r="http://schemas.openxmlformats.org/officeDocument/2006/relationships" r:id="rId7"/>
          </a:graphicData>
        </a:graphic>
      </p:graphicFrame>
      <p:pic>
        <p:nvPicPr>
          <p:cNvPr id="53" name="Graphic 52" descr="Miscellaneous with solid fill">
            <a:extLst>
              <a:ext uri="{FF2B5EF4-FFF2-40B4-BE49-F238E27FC236}">
                <a16:creationId xmlns:a16="http://schemas.microsoft.com/office/drawing/2014/main" id="{67CC8D4C-9A6E-F14B-4E0E-19531E60CBC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04517" y="2136775"/>
            <a:ext cx="284163" cy="284163"/>
          </a:xfrm>
          <a:prstGeom prst="rect">
            <a:avLst/>
          </a:prstGeom>
        </p:spPr>
      </p:pic>
      <p:pic>
        <p:nvPicPr>
          <p:cNvPr id="54" name="Graphic 53" descr="Road with solid fill">
            <a:extLst>
              <a:ext uri="{FF2B5EF4-FFF2-40B4-BE49-F238E27FC236}">
                <a16:creationId xmlns:a16="http://schemas.microsoft.com/office/drawing/2014/main" id="{F9A217F3-519A-9F82-2E3B-DBBFE254A72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04518" y="1846264"/>
            <a:ext cx="282575" cy="282575"/>
          </a:xfrm>
          <a:prstGeom prst="rect">
            <a:avLst/>
          </a:prstGeom>
        </p:spPr>
      </p:pic>
      <p:pic>
        <p:nvPicPr>
          <p:cNvPr id="55" name="Graphic 54" descr="Home with solid fill">
            <a:extLst>
              <a:ext uri="{FF2B5EF4-FFF2-40B4-BE49-F238E27FC236}">
                <a16:creationId xmlns:a16="http://schemas.microsoft.com/office/drawing/2014/main" id="{49FD1D12-DF85-DBC6-E614-08F8FA3FA55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04517" y="1554163"/>
            <a:ext cx="284163" cy="284163"/>
          </a:xfrm>
          <a:prstGeom prst="rect">
            <a:avLst/>
          </a:prstGeom>
        </p:spPr>
      </p:pic>
      <p:sp>
        <p:nvSpPr>
          <p:cNvPr id="56" name="TextBox 55">
            <a:extLst>
              <a:ext uri="{FF2B5EF4-FFF2-40B4-BE49-F238E27FC236}">
                <a16:creationId xmlns:a16="http://schemas.microsoft.com/office/drawing/2014/main" id="{28A3FDD3-BBCD-8982-37AF-9B886C292909}"/>
              </a:ext>
            </a:extLst>
          </p:cNvPr>
          <p:cNvSpPr txBox="1"/>
          <p:nvPr/>
        </p:nvSpPr>
        <p:spPr>
          <a:xfrm>
            <a:off x="3179035" y="1574799"/>
            <a:ext cx="1666430" cy="254000"/>
          </a:xfrm>
          <a:prstGeom prst="rect">
            <a:avLst/>
          </a:prstGeom>
        </p:spPr>
        <p:txBody>
          <a:bodyPr vert="horz" wrap="none" lIns="91440" tIns="45720" rIns="91440" bIns="45720" rtlCol="0">
            <a:noAutofit/>
          </a:bodyPr>
          <a:lstStyle/>
          <a:p>
            <a:pPr algn="l"/>
            <a:r>
              <a:rPr lang="nl-NL" sz="900" noProof="0" dirty="0"/>
              <a:t>Afschrijven in 40 jaar</a:t>
            </a:r>
          </a:p>
        </p:txBody>
      </p:sp>
      <p:sp>
        <p:nvSpPr>
          <p:cNvPr id="57" name="TextBox 56">
            <a:extLst>
              <a:ext uri="{FF2B5EF4-FFF2-40B4-BE49-F238E27FC236}">
                <a16:creationId xmlns:a16="http://schemas.microsoft.com/office/drawing/2014/main" id="{84853DAB-B791-6816-D21A-FB2DD3F7809A}"/>
              </a:ext>
            </a:extLst>
          </p:cNvPr>
          <p:cNvSpPr txBox="1"/>
          <p:nvPr/>
        </p:nvSpPr>
        <p:spPr>
          <a:xfrm>
            <a:off x="3179035" y="1866899"/>
            <a:ext cx="1666430" cy="254000"/>
          </a:xfrm>
          <a:prstGeom prst="rect">
            <a:avLst/>
          </a:prstGeom>
        </p:spPr>
        <p:txBody>
          <a:bodyPr vert="horz" wrap="none" lIns="91440" tIns="45720" rIns="91440" bIns="45720" rtlCol="0">
            <a:noAutofit/>
          </a:bodyPr>
          <a:lstStyle/>
          <a:p>
            <a:pPr algn="l"/>
            <a:r>
              <a:rPr lang="nl-NL" sz="900" noProof="0" dirty="0"/>
              <a:t>Starten met afschrijven in 40 jaar</a:t>
            </a:r>
          </a:p>
        </p:txBody>
      </p:sp>
      <p:sp>
        <p:nvSpPr>
          <p:cNvPr id="58" name="TextBox 57">
            <a:extLst>
              <a:ext uri="{FF2B5EF4-FFF2-40B4-BE49-F238E27FC236}">
                <a16:creationId xmlns:a16="http://schemas.microsoft.com/office/drawing/2014/main" id="{6BF6806F-592F-FCE9-0CF3-D67A64BACD8A}"/>
              </a:ext>
            </a:extLst>
          </p:cNvPr>
          <p:cNvSpPr txBox="1"/>
          <p:nvPr/>
        </p:nvSpPr>
        <p:spPr>
          <a:xfrm>
            <a:off x="3179035" y="2143124"/>
            <a:ext cx="1666430" cy="254000"/>
          </a:xfrm>
          <a:prstGeom prst="rect">
            <a:avLst/>
          </a:prstGeom>
        </p:spPr>
        <p:txBody>
          <a:bodyPr vert="horz" wrap="none" lIns="91440" tIns="45720" rIns="91440" bIns="45720" rtlCol="0">
            <a:noAutofit/>
          </a:bodyPr>
          <a:lstStyle/>
          <a:p>
            <a:pPr algn="l"/>
            <a:r>
              <a:rPr lang="nl-NL" sz="900" noProof="0" dirty="0"/>
              <a:t>Afschrijven in 12 jaar</a:t>
            </a:r>
          </a:p>
        </p:txBody>
      </p:sp>
      <p:sp>
        <p:nvSpPr>
          <p:cNvPr id="68" name="TextBox 67">
            <a:extLst>
              <a:ext uri="{FF2B5EF4-FFF2-40B4-BE49-F238E27FC236}">
                <a16:creationId xmlns:a16="http://schemas.microsoft.com/office/drawing/2014/main" id="{5CA40DB7-9FC2-7887-24C4-6CCDCDF3CAF5}"/>
              </a:ext>
            </a:extLst>
          </p:cNvPr>
          <p:cNvSpPr txBox="1"/>
          <p:nvPr/>
        </p:nvSpPr>
        <p:spPr>
          <a:xfrm>
            <a:off x="2774497" y="2489200"/>
            <a:ext cx="2506802" cy="198438"/>
          </a:xfrm>
          <a:prstGeom prst="rect">
            <a:avLst/>
          </a:prstGeom>
        </p:spPr>
        <p:txBody>
          <a:bodyPr vert="horz" wrap="none" lIns="91440" tIns="45720" rIns="91440" bIns="45720" rtlCol="0">
            <a:noAutofit/>
          </a:bodyPr>
          <a:lstStyle/>
          <a:p>
            <a:pPr algn="l"/>
            <a:r>
              <a:rPr lang="nl-NL" sz="900" b="1" noProof="0" dirty="0"/>
              <a:t>Ontwikkeling kosten van de investeringen</a:t>
            </a:r>
            <a:r>
              <a:rPr lang="nl-NL" sz="900" noProof="0" dirty="0"/>
              <a:t> </a:t>
            </a:r>
            <a:br>
              <a:rPr lang="nl-NL" sz="900" noProof="0" dirty="0"/>
            </a:br>
            <a:r>
              <a:rPr lang="nl-NL" sz="900" noProof="0" dirty="0"/>
              <a:t>Eur mln / % van begroting</a:t>
            </a:r>
          </a:p>
        </p:txBody>
      </p:sp>
      <p:sp>
        <p:nvSpPr>
          <p:cNvPr id="69" name="TextBox 68">
            <a:extLst>
              <a:ext uri="{FF2B5EF4-FFF2-40B4-BE49-F238E27FC236}">
                <a16:creationId xmlns:a16="http://schemas.microsoft.com/office/drawing/2014/main" id="{F6A82D33-241E-891B-87D8-01E578EDE90D}"/>
              </a:ext>
            </a:extLst>
          </p:cNvPr>
          <p:cNvSpPr txBox="1"/>
          <p:nvPr/>
        </p:nvSpPr>
        <p:spPr>
          <a:xfrm>
            <a:off x="7169923" y="2498725"/>
            <a:ext cx="3033062" cy="196850"/>
          </a:xfrm>
          <a:prstGeom prst="rect">
            <a:avLst/>
          </a:prstGeom>
        </p:spPr>
        <p:txBody>
          <a:bodyPr vert="horz" wrap="none" lIns="91440" tIns="45720" rIns="91440" bIns="45720" rtlCol="0">
            <a:noAutofit/>
          </a:bodyPr>
          <a:lstStyle/>
          <a:p>
            <a:pPr algn="l"/>
            <a:r>
              <a:rPr lang="nl-NL" sz="900" b="1" noProof="0" dirty="0"/>
              <a:t>Ontwikkeling van de financieringsbehoefte materiele activa</a:t>
            </a:r>
            <a:br>
              <a:rPr lang="nl-NL" sz="900" b="1" noProof="0" dirty="0"/>
            </a:br>
            <a:r>
              <a:rPr lang="nl-NL" sz="900" noProof="0" dirty="0"/>
              <a:t>Eur mln / % van begroting</a:t>
            </a:r>
          </a:p>
        </p:txBody>
      </p:sp>
      <p:graphicFrame>
        <p:nvGraphicFramePr>
          <p:cNvPr id="101" name="Chart 100">
            <a:extLst>
              <a:ext uri="{FF2B5EF4-FFF2-40B4-BE49-F238E27FC236}">
                <a16:creationId xmlns:a16="http://schemas.microsoft.com/office/drawing/2014/main" id="{C060E7D7-F288-9DC7-E33E-38BA54FCD58F}"/>
              </a:ext>
            </a:extLst>
          </p:cNvPr>
          <p:cNvGraphicFramePr/>
          <p:nvPr>
            <p:custDataLst>
              <p:tags r:id="rId3"/>
            </p:custDataLst>
            <p:extLst>
              <p:ext uri="{D42A27DB-BD31-4B8C-83A1-F6EECF244321}">
                <p14:modId xmlns:p14="http://schemas.microsoft.com/office/powerpoint/2010/main" val="4141206593"/>
              </p:ext>
            </p:extLst>
          </p:nvPr>
        </p:nvGraphicFramePr>
        <p:xfrm>
          <a:off x="7042150" y="3440113"/>
          <a:ext cx="4179888" cy="2622550"/>
        </p:xfrm>
        <a:graphic>
          <a:graphicData uri="http://schemas.openxmlformats.org/drawingml/2006/chart">
            <c:chart xmlns:c="http://schemas.openxmlformats.org/drawingml/2006/chart" xmlns:r="http://schemas.openxmlformats.org/officeDocument/2006/relationships" r:id="rId14"/>
          </a:graphicData>
        </a:graphic>
      </p:graphicFrame>
      <p:sp>
        <p:nvSpPr>
          <p:cNvPr id="304" name="Rectangle 303">
            <a:extLst>
              <a:ext uri="{FF2B5EF4-FFF2-40B4-BE49-F238E27FC236}">
                <a16:creationId xmlns:a16="http://schemas.microsoft.com/office/drawing/2014/main" id="{4EBFE61E-01AF-F843-7DBE-4B761673D173}"/>
              </a:ext>
            </a:extLst>
          </p:cNvPr>
          <p:cNvSpPr/>
          <p:nvPr/>
        </p:nvSpPr>
        <p:spPr>
          <a:xfrm>
            <a:off x="2768837" y="1503363"/>
            <a:ext cx="4358356" cy="927100"/>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104" name="Rectangle 103">
            <a:extLst>
              <a:ext uri="{FF2B5EF4-FFF2-40B4-BE49-F238E27FC236}">
                <a16:creationId xmlns:a16="http://schemas.microsoft.com/office/drawing/2014/main" id="{8BE4935C-6DC1-2F4F-90C4-679EBC13C1AE}"/>
              </a:ext>
            </a:extLst>
          </p:cNvPr>
          <p:cNvSpPr/>
          <p:nvPr/>
        </p:nvSpPr>
        <p:spPr>
          <a:xfrm>
            <a:off x="5081583" y="4411663"/>
            <a:ext cx="1571625"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kosten</a:t>
            </a:r>
            <a:r>
              <a:rPr lang="nl-NL" sz="700" b="1" dirty="0">
                <a:solidFill>
                  <a:srgbClr val="22777B"/>
                </a:solidFill>
                <a:latin typeface="Corbel" panose="020B0503020204020204" pitchFamily="34" charset="0"/>
              </a:rPr>
              <a:t> 5,0% / </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50 mln / jr</a:t>
            </a:r>
          </a:p>
        </p:txBody>
      </p:sp>
      <p:sp>
        <p:nvSpPr>
          <p:cNvPr id="118" name="Rectangle 117">
            <a:extLst>
              <a:ext uri="{FF2B5EF4-FFF2-40B4-BE49-F238E27FC236}">
                <a16:creationId xmlns:a16="http://schemas.microsoft.com/office/drawing/2014/main" id="{84BF7871-3719-25E7-AD3D-74D433DC57B1}"/>
              </a:ext>
            </a:extLst>
          </p:cNvPr>
          <p:cNvSpPr/>
          <p:nvPr/>
        </p:nvSpPr>
        <p:spPr>
          <a:xfrm>
            <a:off x="5081583" y="4654549"/>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Afschrijvingslasten</a:t>
            </a:r>
            <a:r>
              <a:rPr lang="nl-NL" sz="700" dirty="0">
                <a:solidFill>
                  <a:schemeClr val="tx1">
                    <a:lumMod val="65000"/>
                    <a:lumOff val="35000"/>
                  </a:schemeClr>
                </a:solidFill>
                <a:latin typeface="Corbel" panose="020B0503020204020204" pitchFamily="34" charset="0"/>
              </a:rPr>
              <a:t> 4,0% /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40 mln / jr</a:t>
            </a:r>
          </a:p>
        </p:txBody>
      </p:sp>
      <p:sp>
        <p:nvSpPr>
          <p:cNvPr id="119" name="Rectangle 118">
            <a:extLst>
              <a:ext uri="{FF2B5EF4-FFF2-40B4-BE49-F238E27FC236}">
                <a16:creationId xmlns:a16="http://schemas.microsoft.com/office/drawing/2014/main" id="{C6241060-DA80-A08A-4032-2EDDCDD7C0C5}"/>
              </a:ext>
            </a:extLst>
          </p:cNvPr>
          <p:cNvSpPr/>
          <p:nvPr/>
        </p:nvSpPr>
        <p:spPr>
          <a:xfrm>
            <a:off x="5081583" y="5381623"/>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Rentelasten 1,0% / </a:t>
            </a:r>
            <a:r>
              <a:rPr lang="nl-NL" sz="700" dirty="0">
                <a:solidFill>
                  <a:schemeClr val="tx1">
                    <a:lumMod val="65000"/>
                    <a:lumOff val="35000"/>
                  </a:schemeClr>
                </a:solidFill>
                <a:latin typeface="Corbel" panose="020B0503020204020204" pitchFamily="34" charset="0"/>
              </a:rPr>
              <a:t>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10 mln / jr</a:t>
            </a:r>
          </a:p>
        </p:txBody>
      </p:sp>
      <p:grpSp>
        <p:nvGrpSpPr>
          <p:cNvPr id="143" name="Group 142">
            <a:extLst>
              <a:ext uri="{FF2B5EF4-FFF2-40B4-BE49-F238E27FC236}">
                <a16:creationId xmlns:a16="http://schemas.microsoft.com/office/drawing/2014/main" id="{19A080E9-2DD0-3B60-B589-C6A3700D762F}"/>
              </a:ext>
            </a:extLst>
          </p:cNvPr>
          <p:cNvGrpSpPr/>
          <p:nvPr/>
        </p:nvGrpSpPr>
        <p:grpSpPr>
          <a:xfrm>
            <a:off x="2722216" y="5989638"/>
            <a:ext cx="802624" cy="203200"/>
            <a:chOff x="6854067" y="5897801"/>
            <a:chExt cx="802624" cy="203200"/>
          </a:xfrm>
        </p:grpSpPr>
        <p:cxnSp>
          <p:nvCxnSpPr>
            <p:cNvPr id="144" name="Straight Arrow Connector 143">
              <a:extLst>
                <a:ext uri="{FF2B5EF4-FFF2-40B4-BE49-F238E27FC236}">
                  <a16:creationId xmlns:a16="http://schemas.microsoft.com/office/drawing/2014/main" id="{3CED1832-7187-1E22-20C9-EA2C6E0385FD}"/>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5D4A7FB5-BBEE-49A0-F9B5-1A7DC4A68567}"/>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sp>
        <p:nvSpPr>
          <p:cNvPr id="160" name="Rectangle 159">
            <a:extLst>
              <a:ext uri="{FF2B5EF4-FFF2-40B4-BE49-F238E27FC236}">
                <a16:creationId xmlns:a16="http://schemas.microsoft.com/office/drawing/2014/main" id="{BFE293E4-E727-A454-AAAB-77F7484A6018}"/>
              </a:ext>
            </a:extLst>
          </p:cNvPr>
          <p:cNvSpPr/>
          <p:nvPr/>
        </p:nvSpPr>
        <p:spPr>
          <a:xfrm>
            <a:off x="8685213" y="4787107"/>
            <a:ext cx="2330748" cy="195263"/>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financieringsbehoefte</a:t>
            </a:r>
            <a:r>
              <a:rPr lang="nl-NL" sz="700" b="1" dirty="0">
                <a:solidFill>
                  <a:srgbClr val="22777B"/>
                </a:solidFill>
                <a:latin typeface="Corbel" panose="020B0503020204020204" pitchFamily="34" charset="0"/>
              </a:rPr>
              <a:t> 68% / </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680 mln / jr</a:t>
            </a:r>
          </a:p>
        </p:txBody>
      </p:sp>
      <p:sp>
        <p:nvSpPr>
          <p:cNvPr id="168" name="Rectangle 167">
            <a:extLst>
              <a:ext uri="{FF2B5EF4-FFF2-40B4-BE49-F238E27FC236}">
                <a16:creationId xmlns:a16="http://schemas.microsoft.com/office/drawing/2014/main" id="{65A6EF13-B234-D5F1-0A30-2BD62282F935}"/>
              </a:ext>
            </a:extLst>
          </p:cNvPr>
          <p:cNvSpPr/>
          <p:nvPr/>
        </p:nvSpPr>
        <p:spPr>
          <a:xfrm>
            <a:off x="8685213" y="4952206"/>
            <a:ext cx="2330748" cy="19685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rPr>
              <a:t>Netto schuldquote</a:t>
            </a:r>
            <a:r>
              <a:rPr lang="nl-NL" sz="700" dirty="0">
                <a:solidFill>
                  <a:schemeClr val="bg1">
                    <a:lumMod val="65000"/>
                  </a:schemeClr>
                </a:solidFill>
                <a:latin typeface="Corbel" panose="020B0503020204020204" pitchFamily="34" charset="0"/>
              </a:rPr>
              <a:t> 38%</a:t>
            </a:r>
            <a:endPar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endParaRPr>
          </a:p>
        </p:txBody>
      </p:sp>
      <p:cxnSp>
        <p:nvCxnSpPr>
          <p:cNvPr id="204" name="Straight Arrow Connector 203">
            <a:extLst>
              <a:ext uri="{FF2B5EF4-FFF2-40B4-BE49-F238E27FC236}">
                <a16:creationId xmlns:a16="http://schemas.microsoft.com/office/drawing/2014/main" id="{94C8BE85-B9F4-5B69-E1B3-DC52DBCB3EE4}"/>
              </a:ext>
            </a:extLst>
          </p:cNvPr>
          <p:cNvCxnSpPr>
            <a:cxnSpLocks/>
            <a:stCxn id="205" idx="1"/>
          </p:cNvCxnSpPr>
          <p:nvPr/>
        </p:nvCxnSpPr>
        <p:spPr>
          <a:xfrm flipH="1">
            <a:off x="3607037" y="5335588"/>
            <a:ext cx="143064" cy="86042"/>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205" name="Rectangle 204">
            <a:extLst>
              <a:ext uri="{FF2B5EF4-FFF2-40B4-BE49-F238E27FC236}">
                <a16:creationId xmlns:a16="http://schemas.microsoft.com/office/drawing/2014/main" id="{2853ECFD-F1F6-C7FD-2B46-EE52FCF89D69}"/>
              </a:ext>
            </a:extLst>
          </p:cNvPr>
          <p:cNvSpPr/>
          <p:nvPr/>
        </p:nvSpPr>
        <p:spPr>
          <a:xfrm>
            <a:off x="3750101" y="5178425"/>
            <a:ext cx="1267203" cy="314325"/>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Exploitatielasten gaan naar nul, alle investeringen worden geactiveerd</a:t>
            </a:r>
          </a:p>
        </p:txBody>
      </p:sp>
      <p:grpSp>
        <p:nvGrpSpPr>
          <p:cNvPr id="46" name="Group 45">
            <a:extLst>
              <a:ext uri="{FF2B5EF4-FFF2-40B4-BE49-F238E27FC236}">
                <a16:creationId xmlns:a16="http://schemas.microsoft.com/office/drawing/2014/main" id="{66BE0C69-0796-61AF-1C11-E04BABF94D1D}"/>
              </a:ext>
            </a:extLst>
          </p:cNvPr>
          <p:cNvGrpSpPr/>
          <p:nvPr/>
        </p:nvGrpSpPr>
        <p:grpSpPr>
          <a:xfrm>
            <a:off x="2768838" y="2909888"/>
            <a:ext cx="4344988" cy="439738"/>
            <a:chOff x="1089025" y="1683241"/>
            <a:chExt cx="10226675" cy="491635"/>
          </a:xfrm>
        </p:grpSpPr>
        <p:sp>
          <p:nvSpPr>
            <p:cNvPr id="47" name="TextBox 46">
              <a:extLst>
                <a:ext uri="{FF2B5EF4-FFF2-40B4-BE49-F238E27FC236}">
                  <a16:creationId xmlns:a16="http://schemas.microsoft.com/office/drawing/2014/main" id="{3572EAAF-77D9-BEA6-7367-818F667C9461}"/>
                </a:ext>
              </a:extLst>
            </p:cNvPr>
            <p:cNvSpPr txBox="1"/>
            <p:nvPr/>
          </p:nvSpPr>
          <p:spPr>
            <a:xfrm>
              <a:off x="2263719" y="1683241"/>
              <a:ext cx="1076325" cy="331789"/>
            </a:xfrm>
            <a:prstGeom prst="rect">
              <a:avLst/>
            </a:prstGeom>
          </p:spPr>
          <p:txBody>
            <a:bodyPr vert="horz" wrap="none" lIns="91440" tIns="45720" rIns="91440" bIns="45720" rtlCol="0" anchor="ctr">
              <a:noAutofit/>
            </a:bodyPr>
            <a:lstStyle/>
            <a:p>
              <a:pPr algn="ctr"/>
              <a:r>
                <a:rPr lang="nl-NL" sz="600" b="1" noProof="0" dirty="0"/>
                <a:t>Overgang – start met activeren</a:t>
              </a:r>
            </a:p>
          </p:txBody>
        </p:sp>
        <p:cxnSp>
          <p:nvCxnSpPr>
            <p:cNvPr id="48" name="Straight Connector 47">
              <a:extLst>
                <a:ext uri="{FF2B5EF4-FFF2-40B4-BE49-F238E27FC236}">
                  <a16:creationId xmlns:a16="http://schemas.microsoft.com/office/drawing/2014/main" id="{291361EB-66D6-70E2-2479-A10A340E661C}"/>
                </a:ext>
              </a:extLst>
            </p:cNvPr>
            <p:cNvCxnSpPr>
              <a:cxnSpLocks/>
            </p:cNvCxnSpPr>
            <p:nvPr/>
          </p:nvCxnSpPr>
          <p:spPr>
            <a:xfrm>
              <a:off x="1089025" y="2060575"/>
              <a:ext cx="193728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4967182-CEB7-1C82-F317-8F321BCA9247}"/>
                </a:ext>
              </a:extLst>
            </p:cNvPr>
            <p:cNvCxnSpPr>
              <a:cxnSpLocks/>
            </p:cNvCxnSpPr>
            <p:nvPr/>
          </p:nvCxnSpPr>
          <p:spPr>
            <a:xfrm>
              <a:off x="3140855" y="2060575"/>
              <a:ext cx="8174845"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CC35ABF-E131-6C89-050D-50284C271FE5}"/>
                </a:ext>
              </a:extLst>
            </p:cNvPr>
            <p:cNvCxnSpPr/>
            <p:nvPr/>
          </p:nvCxnSpPr>
          <p:spPr>
            <a:xfrm flipV="1">
              <a:off x="2990749"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72BC3ED-771D-AF85-D1C5-58C1845A75C5}"/>
                </a:ext>
              </a:extLst>
            </p:cNvPr>
            <p:cNvCxnSpPr/>
            <p:nvPr/>
          </p:nvCxnSpPr>
          <p:spPr>
            <a:xfrm flipV="1">
              <a:off x="3105295"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05CEA8D5-8693-FD44-E557-0D30DA6FD35D}"/>
              </a:ext>
            </a:extLst>
          </p:cNvPr>
          <p:cNvSpPr/>
          <p:nvPr/>
        </p:nvSpPr>
        <p:spPr>
          <a:xfrm>
            <a:off x="2787938" y="4504532"/>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4,6%</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cxnSp>
        <p:nvCxnSpPr>
          <p:cNvPr id="87" name="Straight Arrow Connector 86">
            <a:extLst>
              <a:ext uri="{FF2B5EF4-FFF2-40B4-BE49-F238E27FC236}">
                <a16:creationId xmlns:a16="http://schemas.microsoft.com/office/drawing/2014/main" id="{E6345644-0E47-6F92-2132-3DE42CF5F193}"/>
              </a:ext>
            </a:extLst>
          </p:cNvPr>
          <p:cNvCxnSpPr>
            <a:cxnSpLocks/>
            <a:stCxn id="88" idx="2"/>
          </p:cNvCxnSpPr>
          <p:nvPr/>
        </p:nvCxnSpPr>
        <p:spPr>
          <a:xfrm>
            <a:off x="5054793" y="4321176"/>
            <a:ext cx="0" cy="18885"/>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4A533544-6077-D426-995C-11795804D0F0}"/>
              </a:ext>
            </a:extLst>
          </p:cNvPr>
          <p:cNvSpPr/>
          <p:nvPr/>
        </p:nvSpPr>
        <p:spPr>
          <a:xfrm>
            <a:off x="4225530" y="3808413"/>
            <a:ext cx="1658525" cy="512763"/>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Tijdens transitie tijdelijk kostenvoordeel doordat exploitatelasten direct wegvallen. Op termijn hogere totale kosten door toegenomen rentelasten.</a:t>
            </a:r>
          </a:p>
        </p:txBody>
      </p:sp>
      <p:cxnSp>
        <p:nvCxnSpPr>
          <p:cNvPr id="91" name="Straight Arrow Connector 90">
            <a:extLst>
              <a:ext uri="{FF2B5EF4-FFF2-40B4-BE49-F238E27FC236}">
                <a16:creationId xmlns:a16="http://schemas.microsoft.com/office/drawing/2014/main" id="{83C8CC19-6F83-D519-F58C-ECBDE031E65E}"/>
              </a:ext>
            </a:extLst>
          </p:cNvPr>
          <p:cNvCxnSpPr>
            <a:cxnSpLocks/>
          </p:cNvCxnSpPr>
          <p:nvPr/>
        </p:nvCxnSpPr>
        <p:spPr>
          <a:xfrm flipH="1">
            <a:off x="4178284" y="4321175"/>
            <a:ext cx="198329" cy="303213"/>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3" name="Right Triangle 92">
            <a:extLst>
              <a:ext uri="{FF2B5EF4-FFF2-40B4-BE49-F238E27FC236}">
                <a16:creationId xmlns:a16="http://schemas.microsoft.com/office/drawing/2014/main" id="{9514E56B-CB38-4B69-E99E-DF7F1B55E1EF}"/>
              </a:ext>
            </a:extLst>
          </p:cNvPr>
          <p:cNvSpPr/>
          <p:nvPr/>
        </p:nvSpPr>
        <p:spPr>
          <a:xfrm rot="5400000">
            <a:off x="3970338" y="4364038"/>
            <a:ext cx="295299" cy="922338"/>
          </a:xfrm>
          <a:prstGeom prst="rtTriangle">
            <a:avLst/>
          </a:prstGeom>
          <a:solidFill>
            <a:srgbClr val="FFBD42">
              <a:alpha val="20000"/>
            </a:srgbClr>
          </a:solidFill>
          <a:ln w="9525" cap="flat">
            <a:solidFill>
              <a:srgbClr val="FFBD42"/>
            </a:solidFill>
            <a:prstDash val="dash"/>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95" name="Rectangle 94">
            <a:extLst>
              <a:ext uri="{FF2B5EF4-FFF2-40B4-BE49-F238E27FC236}">
                <a16:creationId xmlns:a16="http://schemas.microsoft.com/office/drawing/2014/main" id="{9BC365CC-039B-9D06-7192-70DBCE2E859D}"/>
              </a:ext>
            </a:extLst>
          </p:cNvPr>
          <p:cNvSpPr/>
          <p:nvPr/>
        </p:nvSpPr>
        <p:spPr>
          <a:xfrm>
            <a:off x="8669253" y="3959225"/>
            <a:ext cx="1971954" cy="642938"/>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Toename van financieringsbehoefte. Toename is in het begin sterk maar wordt steeds meer gecompenseerd door toenemende afscrhrijvingslasten. Op termijn stabiliseert de financieringsbehoefte zich op een hoger niveau.</a:t>
            </a:r>
          </a:p>
        </p:txBody>
      </p:sp>
      <p:cxnSp>
        <p:nvCxnSpPr>
          <p:cNvPr id="96" name="Straight Arrow Connector 95">
            <a:extLst>
              <a:ext uri="{FF2B5EF4-FFF2-40B4-BE49-F238E27FC236}">
                <a16:creationId xmlns:a16="http://schemas.microsoft.com/office/drawing/2014/main" id="{E28D1562-811D-4846-EA6C-2BCE82636685}"/>
              </a:ext>
            </a:extLst>
          </p:cNvPr>
          <p:cNvCxnSpPr>
            <a:cxnSpLocks/>
          </p:cNvCxnSpPr>
          <p:nvPr/>
        </p:nvCxnSpPr>
        <p:spPr>
          <a:xfrm flipH="1">
            <a:off x="8499255" y="4581525"/>
            <a:ext cx="296325" cy="458788"/>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091A8A78-9D2B-F19A-9F1C-432F99CB2895}"/>
              </a:ext>
            </a:extLst>
          </p:cNvPr>
          <p:cNvSpPr/>
          <p:nvPr/>
        </p:nvSpPr>
        <p:spPr>
          <a:xfrm>
            <a:off x="7270851" y="5143499"/>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39%</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grpSp>
        <p:nvGrpSpPr>
          <p:cNvPr id="103" name="Group 102">
            <a:extLst>
              <a:ext uri="{FF2B5EF4-FFF2-40B4-BE49-F238E27FC236}">
                <a16:creationId xmlns:a16="http://schemas.microsoft.com/office/drawing/2014/main" id="{CD45A740-FF67-4150-B62B-7EAE1EFBDAEC}"/>
              </a:ext>
            </a:extLst>
          </p:cNvPr>
          <p:cNvGrpSpPr/>
          <p:nvPr/>
        </p:nvGrpSpPr>
        <p:grpSpPr>
          <a:xfrm>
            <a:off x="7138619" y="5980113"/>
            <a:ext cx="802624" cy="203200"/>
            <a:chOff x="6854067" y="5897801"/>
            <a:chExt cx="802624" cy="203200"/>
          </a:xfrm>
        </p:grpSpPr>
        <p:cxnSp>
          <p:nvCxnSpPr>
            <p:cNvPr id="105" name="Straight Arrow Connector 104">
              <a:extLst>
                <a:ext uri="{FF2B5EF4-FFF2-40B4-BE49-F238E27FC236}">
                  <a16:creationId xmlns:a16="http://schemas.microsoft.com/office/drawing/2014/main" id="{9C22D419-60FC-C27B-0CBD-D9FB43A9E15B}"/>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845A1AD-54DF-150F-1E65-9A014CBBEFE3}"/>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grpSp>
        <p:nvGrpSpPr>
          <p:cNvPr id="108" name="Group 107">
            <a:extLst>
              <a:ext uri="{FF2B5EF4-FFF2-40B4-BE49-F238E27FC236}">
                <a16:creationId xmlns:a16="http://schemas.microsoft.com/office/drawing/2014/main" id="{7EFE090E-34E7-2094-B895-ECE16DD612F0}"/>
              </a:ext>
            </a:extLst>
          </p:cNvPr>
          <p:cNvGrpSpPr/>
          <p:nvPr/>
        </p:nvGrpSpPr>
        <p:grpSpPr>
          <a:xfrm>
            <a:off x="7190839" y="2909888"/>
            <a:ext cx="4344988" cy="439738"/>
            <a:chOff x="1089025" y="1683241"/>
            <a:chExt cx="10226675" cy="491635"/>
          </a:xfrm>
        </p:grpSpPr>
        <p:sp>
          <p:nvSpPr>
            <p:cNvPr id="109" name="TextBox 108">
              <a:extLst>
                <a:ext uri="{FF2B5EF4-FFF2-40B4-BE49-F238E27FC236}">
                  <a16:creationId xmlns:a16="http://schemas.microsoft.com/office/drawing/2014/main" id="{BD0E138F-58EC-B39C-A799-0C7A366FF5EA}"/>
                </a:ext>
              </a:extLst>
            </p:cNvPr>
            <p:cNvSpPr txBox="1"/>
            <p:nvPr/>
          </p:nvSpPr>
          <p:spPr>
            <a:xfrm>
              <a:off x="2263719" y="1683241"/>
              <a:ext cx="1076325" cy="331789"/>
            </a:xfrm>
            <a:prstGeom prst="rect">
              <a:avLst/>
            </a:prstGeom>
          </p:spPr>
          <p:txBody>
            <a:bodyPr vert="horz" wrap="none" lIns="91440" tIns="45720" rIns="91440" bIns="45720" rtlCol="0" anchor="ctr">
              <a:noAutofit/>
            </a:bodyPr>
            <a:lstStyle/>
            <a:p>
              <a:pPr algn="ctr"/>
              <a:r>
                <a:rPr lang="nl-NL" sz="600" b="1" noProof="0" dirty="0"/>
                <a:t>Overgang – start met activeren</a:t>
              </a:r>
            </a:p>
          </p:txBody>
        </p:sp>
        <p:cxnSp>
          <p:nvCxnSpPr>
            <p:cNvPr id="110" name="Straight Connector 109">
              <a:extLst>
                <a:ext uri="{FF2B5EF4-FFF2-40B4-BE49-F238E27FC236}">
                  <a16:creationId xmlns:a16="http://schemas.microsoft.com/office/drawing/2014/main" id="{D8E6D036-85F6-CE72-3730-4C998D67345E}"/>
                </a:ext>
              </a:extLst>
            </p:cNvPr>
            <p:cNvCxnSpPr>
              <a:cxnSpLocks/>
            </p:cNvCxnSpPr>
            <p:nvPr/>
          </p:nvCxnSpPr>
          <p:spPr>
            <a:xfrm>
              <a:off x="1089025" y="2060575"/>
              <a:ext cx="193728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5E6CBA9-DCFC-EEAF-AF0C-12F80AA23BAA}"/>
                </a:ext>
              </a:extLst>
            </p:cNvPr>
            <p:cNvCxnSpPr>
              <a:cxnSpLocks/>
            </p:cNvCxnSpPr>
            <p:nvPr/>
          </p:nvCxnSpPr>
          <p:spPr>
            <a:xfrm>
              <a:off x="3140855" y="2060575"/>
              <a:ext cx="8174845"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26557FA-D589-2B49-3A33-6BF56B70A5B1}"/>
                </a:ext>
              </a:extLst>
            </p:cNvPr>
            <p:cNvCxnSpPr/>
            <p:nvPr/>
          </p:nvCxnSpPr>
          <p:spPr>
            <a:xfrm flipV="1">
              <a:off x="2990749"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CC7905-7A22-A237-1FAF-4FB9FD81DD31}"/>
                </a:ext>
              </a:extLst>
            </p:cNvPr>
            <p:cNvCxnSpPr/>
            <p:nvPr/>
          </p:nvCxnSpPr>
          <p:spPr>
            <a:xfrm flipV="1">
              <a:off x="3105295"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grpSp>
      <p:pic>
        <p:nvPicPr>
          <p:cNvPr id="114" name="Graphic 113" descr="Linear Graph outline">
            <a:extLst>
              <a:ext uri="{FF2B5EF4-FFF2-40B4-BE49-F238E27FC236}">
                <a16:creationId xmlns:a16="http://schemas.microsoft.com/office/drawing/2014/main" id="{178E73EE-FC5A-0AF3-4013-B97110778D77}"/>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02740" y="1547814"/>
            <a:ext cx="301625" cy="301625"/>
          </a:xfrm>
          <a:prstGeom prst="rect">
            <a:avLst/>
          </a:prstGeom>
        </p:spPr>
      </p:pic>
      <p:sp>
        <p:nvSpPr>
          <p:cNvPr id="115" name="TextBox 114">
            <a:extLst>
              <a:ext uri="{FF2B5EF4-FFF2-40B4-BE49-F238E27FC236}">
                <a16:creationId xmlns:a16="http://schemas.microsoft.com/office/drawing/2014/main" id="{B50F7AB3-DB22-09F9-2259-D5A9DCFA58F7}"/>
              </a:ext>
            </a:extLst>
          </p:cNvPr>
          <p:cNvSpPr txBox="1"/>
          <p:nvPr/>
        </p:nvSpPr>
        <p:spPr>
          <a:xfrm>
            <a:off x="5084750" y="1574799"/>
            <a:ext cx="1666430" cy="254000"/>
          </a:xfrm>
          <a:prstGeom prst="rect">
            <a:avLst/>
          </a:prstGeom>
        </p:spPr>
        <p:txBody>
          <a:bodyPr vert="horz" wrap="none" lIns="91440" tIns="45720" rIns="91440" bIns="45720" rtlCol="0">
            <a:noAutofit/>
          </a:bodyPr>
          <a:lstStyle/>
          <a:p>
            <a:pPr algn="l"/>
            <a:r>
              <a:rPr lang="nl-NL" sz="900" noProof="0" dirty="0"/>
              <a:t>Geen groei</a:t>
            </a:r>
          </a:p>
        </p:txBody>
      </p:sp>
      <p:cxnSp>
        <p:nvCxnSpPr>
          <p:cNvPr id="90" name="Straight Connector 89">
            <a:extLst>
              <a:ext uri="{FF2B5EF4-FFF2-40B4-BE49-F238E27FC236}">
                <a16:creationId xmlns:a16="http://schemas.microsoft.com/office/drawing/2014/main" id="{B7A48556-0A76-5F3E-B1E3-9CCD7E44400B}"/>
              </a:ext>
            </a:extLst>
          </p:cNvPr>
          <p:cNvCxnSpPr>
            <a:cxnSpLocks/>
          </p:cNvCxnSpPr>
          <p:nvPr/>
        </p:nvCxnSpPr>
        <p:spPr>
          <a:xfrm>
            <a:off x="8738792" y="5810252"/>
            <a:ext cx="2475308" cy="0"/>
          </a:xfrm>
          <a:prstGeom prst="line">
            <a:avLst/>
          </a:prstGeom>
        </p:spPr>
        <p:style>
          <a:lnRef idx="1">
            <a:schemeClr val="accent1"/>
          </a:lnRef>
          <a:fillRef idx="0">
            <a:schemeClr val="accent1"/>
          </a:fillRef>
          <a:effectRef idx="0">
            <a:schemeClr val="accent1"/>
          </a:effectRef>
          <a:fontRef idx="minor">
            <a:schemeClr val="tx1"/>
          </a:fontRef>
        </p:style>
      </p:cxnSp>
      <p:sp>
        <p:nvSpPr>
          <p:cNvPr id="102" name="Rectangle 101">
            <a:hlinkClick r:id="rId17" action="ppaction://hlinksldjump"/>
            <a:extLst>
              <a:ext uri="{FF2B5EF4-FFF2-40B4-BE49-F238E27FC236}">
                <a16:creationId xmlns:a16="http://schemas.microsoft.com/office/drawing/2014/main" id="{BA76B22B-B43B-79BF-288C-0AF0CBD78A1F}"/>
              </a:ext>
            </a:extLst>
          </p:cNvPr>
          <p:cNvSpPr/>
          <p:nvPr/>
        </p:nvSpPr>
        <p:spPr>
          <a:xfrm>
            <a:off x="658813" y="1919287"/>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a:solidFill>
                  <a:srgbClr val="FFFFFF"/>
                </a:solidFill>
              </a:rPr>
              <a:t>Startgemeente</a:t>
            </a:r>
            <a:br>
              <a:rPr lang="nl-NL" sz="1000">
                <a:solidFill>
                  <a:srgbClr val="FFFFFF"/>
                </a:solidFill>
              </a:rPr>
            </a:br>
            <a:r>
              <a:rPr lang="nl-NL" sz="1000">
                <a:solidFill>
                  <a:srgbClr val="FFFFFF"/>
                </a:solidFill>
              </a:rPr>
              <a:t>Alles investeren</a:t>
            </a:r>
            <a:endParaRPr lang="nl-NL" sz="1000" dirty="0">
              <a:solidFill>
                <a:srgbClr val="FFFFFF"/>
              </a:solidFill>
            </a:endParaRPr>
          </a:p>
        </p:txBody>
      </p:sp>
      <p:sp>
        <p:nvSpPr>
          <p:cNvPr id="107" name="Arrow: Pentagon 106">
            <a:hlinkClick r:id="rId18" action="ppaction://hlinksldjump"/>
            <a:extLst>
              <a:ext uri="{FF2B5EF4-FFF2-40B4-BE49-F238E27FC236}">
                <a16:creationId xmlns:a16="http://schemas.microsoft.com/office/drawing/2014/main" id="{1CB05213-E6BA-15E4-B5D0-AEBD574391BA}"/>
              </a:ext>
            </a:extLst>
          </p:cNvPr>
          <p:cNvSpPr/>
          <p:nvPr/>
        </p:nvSpPr>
        <p:spPr>
          <a:xfrm>
            <a:off x="658813" y="2397124"/>
            <a:ext cx="1818000" cy="388938"/>
          </a:xfrm>
          <a:prstGeom prst="homePlate">
            <a:avLst/>
          </a:prstGeom>
          <a:solidFill>
            <a:srgbClr val="22777B"/>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deel </a:t>
            </a:r>
            <a:br>
              <a:rPr lang="nl-NL" sz="1000" dirty="0">
                <a:solidFill>
                  <a:srgbClr val="FFFFFF"/>
                </a:solidFill>
              </a:rPr>
            </a:br>
            <a:r>
              <a:rPr lang="nl-NL" sz="1000" dirty="0">
                <a:solidFill>
                  <a:srgbClr val="FFFFFF"/>
                </a:solidFill>
              </a:rPr>
              <a:t>naar alles investeren</a:t>
            </a:r>
          </a:p>
        </p:txBody>
      </p:sp>
      <p:sp>
        <p:nvSpPr>
          <p:cNvPr id="117" name="Flowchart: Process 116">
            <a:hlinkClick r:id="rId19" action="ppaction://hlinksldjump"/>
            <a:extLst>
              <a:ext uri="{FF2B5EF4-FFF2-40B4-BE49-F238E27FC236}">
                <a16:creationId xmlns:a16="http://schemas.microsoft.com/office/drawing/2014/main" id="{0E602DAA-2570-A29F-D368-6912C01814CA}"/>
              </a:ext>
            </a:extLst>
          </p:cNvPr>
          <p:cNvSpPr/>
          <p:nvPr/>
        </p:nvSpPr>
        <p:spPr>
          <a:xfrm>
            <a:off x="658813" y="33575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Verlengen van de afschrijvingstermijn</a:t>
            </a:r>
          </a:p>
        </p:txBody>
      </p:sp>
      <p:sp>
        <p:nvSpPr>
          <p:cNvPr id="120" name="Rectangle 119">
            <a:hlinkClick r:id="rId20" action="ppaction://hlinksldjump"/>
            <a:extLst>
              <a:ext uri="{FF2B5EF4-FFF2-40B4-BE49-F238E27FC236}">
                <a16:creationId xmlns:a16="http://schemas.microsoft.com/office/drawing/2014/main" id="{9F219954-080B-1872-557E-D2F874CB8CFA}"/>
              </a:ext>
            </a:extLst>
          </p:cNvPr>
          <p:cNvSpPr/>
          <p:nvPr/>
        </p:nvSpPr>
        <p:spPr>
          <a:xfrm>
            <a:off x="658812" y="1438274"/>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Startgemeente</a:t>
            </a:r>
            <a:br>
              <a:rPr lang="nl-NL" sz="1000" dirty="0">
                <a:solidFill>
                  <a:srgbClr val="FFFFFF"/>
                </a:solidFill>
              </a:rPr>
            </a:br>
            <a:r>
              <a:rPr lang="nl-NL" sz="1000" dirty="0">
                <a:solidFill>
                  <a:srgbClr val="FFFFFF"/>
                </a:solidFill>
              </a:rPr>
              <a:t>Deel investeren / deel direct</a:t>
            </a:r>
          </a:p>
        </p:txBody>
      </p:sp>
      <p:sp>
        <p:nvSpPr>
          <p:cNvPr id="121" name="Flowchart: Process 120">
            <a:hlinkClick r:id="rId21" action="ppaction://hlinksldjump"/>
            <a:extLst>
              <a:ext uri="{FF2B5EF4-FFF2-40B4-BE49-F238E27FC236}">
                <a16:creationId xmlns:a16="http://schemas.microsoft.com/office/drawing/2014/main" id="{EA0E9822-8E10-659F-9043-DAEFBBC45D08}"/>
              </a:ext>
            </a:extLst>
          </p:cNvPr>
          <p:cNvSpPr/>
          <p:nvPr/>
        </p:nvSpPr>
        <p:spPr>
          <a:xfrm>
            <a:off x="658813" y="3836987"/>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Gematigde groeispurt </a:t>
            </a:r>
            <a:br>
              <a:rPr lang="nl-NL" sz="1000" dirty="0">
                <a:solidFill>
                  <a:srgbClr val="FFFFFF"/>
                </a:solidFill>
              </a:rPr>
            </a:br>
            <a:r>
              <a:rPr lang="nl-NL" sz="1000" dirty="0">
                <a:solidFill>
                  <a:srgbClr val="FFFFFF"/>
                </a:solidFill>
              </a:rPr>
              <a:t>(1% p.j. 20 jaar lang)</a:t>
            </a:r>
          </a:p>
        </p:txBody>
      </p:sp>
      <p:sp>
        <p:nvSpPr>
          <p:cNvPr id="122" name="Flowchart: Process 121">
            <a:hlinkClick r:id="rId22" action="ppaction://hlinksldjump"/>
            <a:extLst>
              <a:ext uri="{FF2B5EF4-FFF2-40B4-BE49-F238E27FC236}">
                <a16:creationId xmlns:a16="http://schemas.microsoft.com/office/drawing/2014/main" id="{FF30D560-B530-9AEF-1ACE-323D691F8D1E}"/>
              </a:ext>
            </a:extLst>
          </p:cNvPr>
          <p:cNvSpPr/>
          <p:nvPr/>
        </p:nvSpPr>
        <p:spPr>
          <a:xfrm>
            <a:off x="658813" y="43148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Hoge groeispurt </a:t>
            </a:r>
            <a:br>
              <a:rPr lang="nl-NL" sz="1000" dirty="0">
                <a:solidFill>
                  <a:srgbClr val="FFFFFF"/>
                </a:solidFill>
              </a:rPr>
            </a:br>
            <a:r>
              <a:rPr lang="nl-NL" sz="1000" dirty="0">
                <a:solidFill>
                  <a:srgbClr val="FFFFFF"/>
                </a:solidFill>
              </a:rPr>
              <a:t>(3% p.j. 20 jaar lang)</a:t>
            </a:r>
          </a:p>
        </p:txBody>
      </p:sp>
      <p:sp>
        <p:nvSpPr>
          <p:cNvPr id="123" name="Flowchart: Process 122">
            <a:hlinkClick r:id="rId23" action="ppaction://hlinksldjump"/>
            <a:extLst>
              <a:ext uri="{FF2B5EF4-FFF2-40B4-BE49-F238E27FC236}">
                <a16:creationId xmlns:a16="http://schemas.microsoft.com/office/drawing/2014/main" id="{729BB8AA-F489-F4A4-D33C-92C915536BAA}"/>
              </a:ext>
            </a:extLst>
          </p:cNvPr>
          <p:cNvSpPr/>
          <p:nvPr/>
        </p:nvSpPr>
        <p:spPr>
          <a:xfrm>
            <a:off x="658813" y="4794249"/>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groei </a:t>
            </a:r>
            <a:br>
              <a:rPr lang="nl-NL" sz="1000" dirty="0">
                <a:solidFill>
                  <a:srgbClr val="FFFFFF"/>
                </a:solidFill>
              </a:rPr>
            </a:br>
            <a:r>
              <a:rPr lang="nl-NL" sz="1000" dirty="0">
                <a:solidFill>
                  <a:srgbClr val="FFFFFF"/>
                </a:solidFill>
              </a:rPr>
              <a:t>(1% p.j. langjarig)</a:t>
            </a:r>
          </a:p>
        </p:txBody>
      </p:sp>
      <p:sp>
        <p:nvSpPr>
          <p:cNvPr id="124" name="Flowchart: Process 123">
            <a:hlinkClick r:id="rId24" action="ppaction://hlinksldjump"/>
            <a:extLst>
              <a:ext uri="{FF2B5EF4-FFF2-40B4-BE49-F238E27FC236}">
                <a16:creationId xmlns:a16="http://schemas.microsoft.com/office/drawing/2014/main" id="{D3E6B1DA-ADE2-067D-3F5D-54DCC0C36E7A}"/>
              </a:ext>
            </a:extLst>
          </p:cNvPr>
          <p:cNvSpPr/>
          <p:nvPr/>
        </p:nvSpPr>
        <p:spPr>
          <a:xfrm>
            <a:off x="658813" y="52736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hoge groei </a:t>
            </a:r>
            <a:br>
              <a:rPr lang="nl-NL" sz="1000" dirty="0">
                <a:solidFill>
                  <a:srgbClr val="FFFFFF"/>
                </a:solidFill>
              </a:rPr>
            </a:br>
            <a:r>
              <a:rPr lang="nl-NL" sz="1000" dirty="0">
                <a:solidFill>
                  <a:srgbClr val="FFFFFF"/>
                </a:solidFill>
              </a:rPr>
              <a:t>(3% p.j. langjarig)</a:t>
            </a:r>
          </a:p>
        </p:txBody>
      </p:sp>
      <p:sp>
        <p:nvSpPr>
          <p:cNvPr id="125" name="Flowchart: Process 124">
            <a:hlinkClick r:id="rId24" action="ppaction://hlinksldjump"/>
            <a:extLst>
              <a:ext uri="{FF2B5EF4-FFF2-40B4-BE49-F238E27FC236}">
                <a16:creationId xmlns:a16="http://schemas.microsoft.com/office/drawing/2014/main" id="{9DBBD630-FA21-D708-0093-B4A0BB018EA6}"/>
              </a:ext>
            </a:extLst>
          </p:cNvPr>
          <p:cNvSpPr/>
          <p:nvPr/>
        </p:nvSpPr>
        <p:spPr>
          <a:xfrm>
            <a:off x="658813" y="57562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Combinatie max afschrijvingen en hoge groei</a:t>
            </a:r>
          </a:p>
        </p:txBody>
      </p:sp>
      <p:sp>
        <p:nvSpPr>
          <p:cNvPr id="126" name="Flowchart: Process 125">
            <a:hlinkClick r:id="rId25" action="ppaction://hlinksldjump"/>
            <a:extLst>
              <a:ext uri="{FF2B5EF4-FFF2-40B4-BE49-F238E27FC236}">
                <a16:creationId xmlns:a16="http://schemas.microsoft.com/office/drawing/2014/main" id="{6A0C3AFA-EB4B-8B02-6471-FD4F8EFFF54E}"/>
              </a:ext>
            </a:extLst>
          </p:cNvPr>
          <p:cNvSpPr/>
          <p:nvPr/>
        </p:nvSpPr>
        <p:spPr>
          <a:xfrm>
            <a:off x="658813" y="28749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alles naar deel investeren</a:t>
            </a:r>
          </a:p>
        </p:txBody>
      </p:sp>
      <p:sp>
        <p:nvSpPr>
          <p:cNvPr id="66" name="Footer Placeholder 3">
            <a:extLst>
              <a:ext uri="{FF2B5EF4-FFF2-40B4-BE49-F238E27FC236}">
                <a16:creationId xmlns:a16="http://schemas.microsoft.com/office/drawing/2014/main" id="{2EE31322-0D15-E042-6353-F7780F5C44B5}"/>
              </a:ext>
            </a:extLst>
          </p:cNvPr>
          <p:cNvSpPr>
            <a:spLocks noGrp="1"/>
          </p:cNvSpPr>
          <p:nvPr>
            <p:ph type="ftr" sz="quarter" idx="3"/>
          </p:nvPr>
        </p:nvSpPr>
        <p:spPr>
          <a:xfrm>
            <a:off x="661800" y="6686783"/>
            <a:ext cx="10868400" cy="122400"/>
          </a:xfrm>
        </p:spPr>
        <p:txBody>
          <a:bodyPr/>
          <a:lstStyle/>
          <a:p>
            <a:r>
              <a:rPr lang="nl-NL" dirty="0"/>
              <a:t>Bron: It’s Public analyse: </a:t>
            </a:r>
          </a:p>
        </p:txBody>
      </p:sp>
    </p:spTree>
    <p:extLst>
      <p:ext uri="{BB962C8B-B14F-4D97-AF65-F5344CB8AC3E}">
        <p14:creationId xmlns:p14="http://schemas.microsoft.com/office/powerpoint/2010/main" val="432184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9CFFE5EF-DF87-AC1E-768D-29C4D5E5094B}"/>
              </a:ext>
            </a:extLst>
          </p:cNvPr>
          <p:cNvGraphicFramePr>
            <a:graphicFrameLocks noChangeAspect="1"/>
          </p:cNvGraphicFramePr>
          <p:nvPr>
            <p:custDataLst>
              <p:tags r:id="rId1"/>
            </p:custDataLst>
            <p:extLst>
              <p:ext uri="{D42A27DB-BD31-4B8C-83A1-F6EECF244321}">
                <p14:modId xmlns:p14="http://schemas.microsoft.com/office/powerpoint/2010/main" val="2819612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6" name="Object 35" hidden="1">
                        <a:extLst>
                          <a:ext uri="{FF2B5EF4-FFF2-40B4-BE49-F238E27FC236}">
                            <a16:creationId xmlns:a16="http://schemas.microsoft.com/office/drawing/2014/main" id="{9CFFE5EF-DF87-AC1E-768D-29C4D5E509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5" name="Rectangle 204">
            <a:extLst>
              <a:ext uri="{FF2B5EF4-FFF2-40B4-BE49-F238E27FC236}">
                <a16:creationId xmlns:a16="http://schemas.microsoft.com/office/drawing/2014/main" id="{2853ECFD-F1F6-C7FD-2B46-EE52FCF89D69}"/>
              </a:ext>
            </a:extLst>
          </p:cNvPr>
          <p:cNvSpPr/>
          <p:nvPr/>
        </p:nvSpPr>
        <p:spPr>
          <a:xfrm>
            <a:off x="2949260" y="5018088"/>
            <a:ext cx="1151160" cy="314325"/>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Exploitatielasten schieten omhoog. En afschrijvingen nemen langzaam af</a:t>
            </a:r>
          </a:p>
        </p:txBody>
      </p:sp>
      <p:graphicFrame>
        <p:nvGraphicFramePr>
          <p:cNvPr id="101" name="Chart 100">
            <a:extLst>
              <a:ext uri="{FF2B5EF4-FFF2-40B4-BE49-F238E27FC236}">
                <a16:creationId xmlns:a16="http://schemas.microsoft.com/office/drawing/2014/main" id="{1278145B-89A7-A8D7-0B2C-128F70D9C229}"/>
              </a:ext>
            </a:extLst>
          </p:cNvPr>
          <p:cNvGraphicFramePr/>
          <p:nvPr>
            <p:custDataLst>
              <p:tags r:id="rId2"/>
            </p:custDataLst>
            <p:extLst>
              <p:ext uri="{D42A27DB-BD31-4B8C-83A1-F6EECF244321}">
                <p14:modId xmlns:p14="http://schemas.microsoft.com/office/powerpoint/2010/main" val="2858710100"/>
              </p:ext>
            </p:extLst>
          </p:nvPr>
        </p:nvGraphicFramePr>
        <p:xfrm>
          <a:off x="2624138" y="3286125"/>
          <a:ext cx="4235450" cy="2776538"/>
        </p:xfrm>
        <a:graphic>
          <a:graphicData uri="http://schemas.openxmlformats.org/drawingml/2006/chart">
            <c:chart xmlns:c="http://schemas.openxmlformats.org/drawingml/2006/chart" xmlns:r="http://schemas.openxmlformats.org/officeDocument/2006/relationships" r:id="rId7"/>
          </a:graphicData>
        </a:graphic>
      </p:graphicFrame>
      <p:sp>
        <p:nvSpPr>
          <p:cNvPr id="116" name="Rectangle 115">
            <a:extLst>
              <a:ext uri="{FF2B5EF4-FFF2-40B4-BE49-F238E27FC236}">
                <a16:creationId xmlns:a16="http://schemas.microsoft.com/office/drawing/2014/main" id="{E7584C74-E7AE-ABB2-4FCB-BB6F67555AEF}"/>
              </a:ext>
            </a:extLst>
          </p:cNvPr>
          <p:cNvSpPr/>
          <p:nvPr/>
        </p:nvSpPr>
        <p:spPr>
          <a:xfrm>
            <a:off x="3230311" y="1879600"/>
            <a:ext cx="2294188" cy="223838"/>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97" name="Rectangle 96">
            <a:extLst>
              <a:ext uri="{FF2B5EF4-FFF2-40B4-BE49-F238E27FC236}">
                <a16:creationId xmlns:a16="http://schemas.microsoft.com/office/drawing/2014/main" id="{3009F491-2EEF-09AE-E69B-047FD09094A2}"/>
              </a:ext>
            </a:extLst>
          </p:cNvPr>
          <p:cNvSpPr/>
          <p:nvPr/>
        </p:nvSpPr>
        <p:spPr>
          <a:xfrm>
            <a:off x="2768837"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98" name="Rectangle 97">
            <a:extLst>
              <a:ext uri="{FF2B5EF4-FFF2-40B4-BE49-F238E27FC236}">
                <a16:creationId xmlns:a16="http://schemas.microsoft.com/office/drawing/2014/main" id="{F7204DED-D136-C366-726E-7F8C27326D12}"/>
              </a:ext>
            </a:extLst>
          </p:cNvPr>
          <p:cNvSpPr/>
          <p:nvPr/>
        </p:nvSpPr>
        <p:spPr>
          <a:xfrm>
            <a:off x="7170864"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3" name="Text Placeholder 2">
            <a:extLst>
              <a:ext uri="{FF2B5EF4-FFF2-40B4-BE49-F238E27FC236}">
                <a16:creationId xmlns:a16="http://schemas.microsoft.com/office/drawing/2014/main" id="{E7DB23A7-2295-C0CF-C4AB-5CEF42C1CA21}"/>
              </a:ext>
            </a:extLst>
          </p:cNvPr>
          <p:cNvSpPr>
            <a:spLocks noGrp="1"/>
          </p:cNvSpPr>
          <p:nvPr>
            <p:ph type="body" sz="quarter" idx="20"/>
          </p:nvPr>
        </p:nvSpPr>
        <p:spPr/>
        <p:txBody>
          <a:bodyPr/>
          <a:lstStyle/>
          <a:p>
            <a:endParaRPr lang="nl-NL" dirty="0"/>
          </a:p>
        </p:txBody>
      </p:sp>
      <p:sp>
        <p:nvSpPr>
          <p:cNvPr id="4" name="Text Placeholder 3">
            <a:extLst>
              <a:ext uri="{FF2B5EF4-FFF2-40B4-BE49-F238E27FC236}">
                <a16:creationId xmlns:a16="http://schemas.microsoft.com/office/drawing/2014/main" id="{26D59C0C-7A79-7224-25B1-C49A35B6C9AC}"/>
              </a:ext>
            </a:extLst>
          </p:cNvPr>
          <p:cNvSpPr>
            <a:spLocks noGrp="1"/>
          </p:cNvSpPr>
          <p:nvPr>
            <p:ph type="body" sz="quarter" idx="14"/>
          </p:nvPr>
        </p:nvSpPr>
        <p:spPr/>
        <p:txBody>
          <a:bodyPr/>
          <a:lstStyle/>
          <a:p>
            <a:endParaRPr lang="nl-NL" dirty="0"/>
          </a:p>
        </p:txBody>
      </p:sp>
      <p:sp>
        <p:nvSpPr>
          <p:cNvPr id="5" name="Title 4">
            <a:extLst>
              <a:ext uri="{FF2B5EF4-FFF2-40B4-BE49-F238E27FC236}">
                <a16:creationId xmlns:a16="http://schemas.microsoft.com/office/drawing/2014/main" id="{DD532B1D-6FC6-4AA7-BD6D-5CC711274154}"/>
              </a:ext>
            </a:extLst>
          </p:cNvPr>
          <p:cNvSpPr>
            <a:spLocks noGrp="1"/>
          </p:cNvSpPr>
          <p:nvPr>
            <p:ph type="title"/>
          </p:nvPr>
        </p:nvSpPr>
        <p:spPr/>
        <p:txBody>
          <a:bodyPr vert="horz"/>
          <a:lstStyle/>
          <a:p>
            <a:r>
              <a:rPr lang="nl-NL" dirty="0"/>
              <a:t>Totale kosten: 4,6%</a:t>
            </a:r>
            <a:br>
              <a:rPr lang="nl-NL" dirty="0"/>
            </a:br>
            <a:r>
              <a:rPr lang="nl-NL" dirty="0"/>
              <a:t>Totale financieringsbehoefte: 39%</a:t>
            </a:r>
          </a:p>
        </p:txBody>
      </p:sp>
      <p:pic>
        <p:nvPicPr>
          <p:cNvPr id="53" name="Graphic 52" descr="Miscellaneous with solid fill">
            <a:extLst>
              <a:ext uri="{FF2B5EF4-FFF2-40B4-BE49-F238E27FC236}">
                <a16:creationId xmlns:a16="http://schemas.microsoft.com/office/drawing/2014/main" id="{67CC8D4C-9A6E-F14B-4E0E-19531E60CBC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04517" y="2136775"/>
            <a:ext cx="284163" cy="284163"/>
          </a:xfrm>
          <a:prstGeom prst="rect">
            <a:avLst/>
          </a:prstGeom>
        </p:spPr>
      </p:pic>
      <p:pic>
        <p:nvPicPr>
          <p:cNvPr id="54" name="Graphic 53" descr="Road with solid fill">
            <a:extLst>
              <a:ext uri="{FF2B5EF4-FFF2-40B4-BE49-F238E27FC236}">
                <a16:creationId xmlns:a16="http://schemas.microsoft.com/office/drawing/2014/main" id="{F9A217F3-519A-9F82-2E3B-DBBFE254A72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04518" y="1846263"/>
            <a:ext cx="282575" cy="282575"/>
          </a:xfrm>
          <a:prstGeom prst="rect">
            <a:avLst/>
          </a:prstGeom>
        </p:spPr>
      </p:pic>
      <p:pic>
        <p:nvPicPr>
          <p:cNvPr id="55" name="Graphic 54" descr="Home with solid fill">
            <a:extLst>
              <a:ext uri="{FF2B5EF4-FFF2-40B4-BE49-F238E27FC236}">
                <a16:creationId xmlns:a16="http://schemas.microsoft.com/office/drawing/2014/main" id="{49FD1D12-DF85-DBC6-E614-08F8FA3FA55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04517" y="1554163"/>
            <a:ext cx="284163" cy="284163"/>
          </a:xfrm>
          <a:prstGeom prst="rect">
            <a:avLst/>
          </a:prstGeom>
        </p:spPr>
      </p:pic>
      <p:sp>
        <p:nvSpPr>
          <p:cNvPr id="56" name="TextBox 55">
            <a:extLst>
              <a:ext uri="{FF2B5EF4-FFF2-40B4-BE49-F238E27FC236}">
                <a16:creationId xmlns:a16="http://schemas.microsoft.com/office/drawing/2014/main" id="{28A3FDD3-BBCD-8982-37AF-9B886C292909}"/>
              </a:ext>
            </a:extLst>
          </p:cNvPr>
          <p:cNvSpPr txBox="1"/>
          <p:nvPr/>
        </p:nvSpPr>
        <p:spPr>
          <a:xfrm>
            <a:off x="3179035" y="1574800"/>
            <a:ext cx="1666430" cy="254000"/>
          </a:xfrm>
          <a:prstGeom prst="rect">
            <a:avLst/>
          </a:prstGeom>
        </p:spPr>
        <p:txBody>
          <a:bodyPr vert="horz" wrap="none" lIns="91440" tIns="45720" rIns="91440" bIns="45720" rtlCol="0">
            <a:noAutofit/>
          </a:bodyPr>
          <a:lstStyle/>
          <a:p>
            <a:pPr algn="l"/>
            <a:r>
              <a:rPr lang="nl-NL" sz="900" noProof="0" dirty="0"/>
              <a:t>Afschrijven in 40 jaar</a:t>
            </a:r>
          </a:p>
        </p:txBody>
      </p:sp>
      <p:sp>
        <p:nvSpPr>
          <p:cNvPr id="57" name="TextBox 56">
            <a:extLst>
              <a:ext uri="{FF2B5EF4-FFF2-40B4-BE49-F238E27FC236}">
                <a16:creationId xmlns:a16="http://schemas.microsoft.com/office/drawing/2014/main" id="{84853DAB-B791-6816-D21A-FB2DD3F7809A}"/>
              </a:ext>
            </a:extLst>
          </p:cNvPr>
          <p:cNvSpPr txBox="1"/>
          <p:nvPr/>
        </p:nvSpPr>
        <p:spPr>
          <a:xfrm>
            <a:off x="3179034" y="1866900"/>
            <a:ext cx="2345465" cy="254000"/>
          </a:xfrm>
          <a:prstGeom prst="rect">
            <a:avLst/>
          </a:prstGeom>
        </p:spPr>
        <p:txBody>
          <a:bodyPr vert="horz" wrap="none" lIns="91440" tIns="45720" rIns="91440" bIns="45720" rtlCol="0">
            <a:noAutofit/>
          </a:bodyPr>
          <a:lstStyle/>
          <a:p>
            <a:pPr algn="l"/>
            <a:r>
              <a:rPr lang="nl-NL" sz="900" dirty="0"/>
              <a:t>Van afschrijven in 40 jaar naar niet geactiveerd</a:t>
            </a:r>
            <a:endParaRPr lang="nl-NL" sz="900" noProof="0" dirty="0"/>
          </a:p>
        </p:txBody>
      </p:sp>
      <p:sp>
        <p:nvSpPr>
          <p:cNvPr id="58" name="TextBox 57">
            <a:extLst>
              <a:ext uri="{FF2B5EF4-FFF2-40B4-BE49-F238E27FC236}">
                <a16:creationId xmlns:a16="http://schemas.microsoft.com/office/drawing/2014/main" id="{6BF6806F-592F-FCE9-0CF3-D67A64BACD8A}"/>
              </a:ext>
            </a:extLst>
          </p:cNvPr>
          <p:cNvSpPr txBox="1"/>
          <p:nvPr/>
        </p:nvSpPr>
        <p:spPr>
          <a:xfrm>
            <a:off x="3179035" y="2143125"/>
            <a:ext cx="1666430" cy="254000"/>
          </a:xfrm>
          <a:prstGeom prst="rect">
            <a:avLst/>
          </a:prstGeom>
        </p:spPr>
        <p:txBody>
          <a:bodyPr vert="horz" wrap="none" lIns="91440" tIns="45720" rIns="91440" bIns="45720" rtlCol="0">
            <a:noAutofit/>
          </a:bodyPr>
          <a:lstStyle/>
          <a:p>
            <a:pPr algn="l"/>
            <a:r>
              <a:rPr lang="nl-NL" sz="900" noProof="0" dirty="0"/>
              <a:t>Afschrijven in 12 jaar</a:t>
            </a:r>
          </a:p>
        </p:txBody>
      </p:sp>
      <p:sp>
        <p:nvSpPr>
          <p:cNvPr id="68" name="TextBox 67">
            <a:extLst>
              <a:ext uri="{FF2B5EF4-FFF2-40B4-BE49-F238E27FC236}">
                <a16:creationId xmlns:a16="http://schemas.microsoft.com/office/drawing/2014/main" id="{5CA40DB7-9FC2-7887-24C4-6CCDCDF3CAF5}"/>
              </a:ext>
            </a:extLst>
          </p:cNvPr>
          <p:cNvSpPr txBox="1"/>
          <p:nvPr/>
        </p:nvSpPr>
        <p:spPr>
          <a:xfrm>
            <a:off x="2774497" y="2489200"/>
            <a:ext cx="2506802" cy="198438"/>
          </a:xfrm>
          <a:prstGeom prst="rect">
            <a:avLst/>
          </a:prstGeom>
        </p:spPr>
        <p:txBody>
          <a:bodyPr vert="horz" wrap="none" lIns="91440" tIns="45720" rIns="91440" bIns="45720" rtlCol="0">
            <a:noAutofit/>
          </a:bodyPr>
          <a:lstStyle/>
          <a:p>
            <a:pPr algn="l"/>
            <a:r>
              <a:rPr lang="nl-NL" sz="900" b="1" noProof="0" dirty="0"/>
              <a:t>Ontwikkeling kosten van de investeringen</a:t>
            </a:r>
            <a:r>
              <a:rPr lang="nl-NL" sz="900" noProof="0" dirty="0"/>
              <a:t> </a:t>
            </a:r>
            <a:br>
              <a:rPr lang="nl-NL" sz="900" noProof="0" dirty="0"/>
            </a:br>
            <a:r>
              <a:rPr lang="nl-NL" sz="900" noProof="0" dirty="0"/>
              <a:t>% van begroting / </a:t>
            </a:r>
            <a:r>
              <a:rPr lang="nl-NL" sz="900" noProof="0" dirty="0" err="1"/>
              <a:t>Eur</a:t>
            </a:r>
            <a:r>
              <a:rPr lang="nl-NL" sz="900" noProof="0" dirty="0"/>
              <a:t> </a:t>
            </a:r>
            <a:r>
              <a:rPr lang="nl-NL" sz="900" noProof="0" dirty="0" err="1"/>
              <a:t>mln</a:t>
            </a:r>
            <a:endParaRPr lang="nl-NL" sz="900" noProof="0" dirty="0"/>
          </a:p>
        </p:txBody>
      </p:sp>
      <p:sp>
        <p:nvSpPr>
          <p:cNvPr id="69" name="TextBox 68">
            <a:extLst>
              <a:ext uri="{FF2B5EF4-FFF2-40B4-BE49-F238E27FC236}">
                <a16:creationId xmlns:a16="http://schemas.microsoft.com/office/drawing/2014/main" id="{F6A82D33-241E-891B-87D8-01E578EDE90D}"/>
              </a:ext>
            </a:extLst>
          </p:cNvPr>
          <p:cNvSpPr txBox="1"/>
          <p:nvPr/>
        </p:nvSpPr>
        <p:spPr>
          <a:xfrm>
            <a:off x="7169923" y="2498725"/>
            <a:ext cx="3033062" cy="196850"/>
          </a:xfrm>
          <a:prstGeom prst="rect">
            <a:avLst/>
          </a:prstGeom>
        </p:spPr>
        <p:txBody>
          <a:bodyPr vert="horz" wrap="none" lIns="91440" tIns="45720" rIns="91440" bIns="45720" rtlCol="0">
            <a:noAutofit/>
          </a:bodyPr>
          <a:lstStyle/>
          <a:p>
            <a:pPr algn="l"/>
            <a:r>
              <a:rPr lang="nl-NL" sz="900" b="1" noProof="0" dirty="0"/>
              <a:t>Ontwikkeling van de financieringsbehoefte materiele activa</a:t>
            </a:r>
            <a:br>
              <a:rPr lang="nl-NL" sz="900" b="1" noProof="0" dirty="0"/>
            </a:br>
            <a:r>
              <a:rPr lang="nl-NL" sz="900" noProof="0" dirty="0"/>
              <a:t>% van begroting / </a:t>
            </a:r>
            <a:r>
              <a:rPr lang="nl-NL" sz="900" noProof="0" dirty="0" err="1"/>
              <a:t>Eur</a:t>
            </a:r>
            <a:r>
              <a:rPr lang="nl-NL" sz="900" noProof="0" dirty="0"/>
              <a:t> </a:t>
            </a:r>
            <a:r>
              <a:rPr lang="nl-NL" sz="900" noProof="0" dirty="0" err="1"/>
              <a:t>mln</a:t>
            </a:r>
            <a:r>
              <a:rPr lang="nl-NL" sz="900" noProof="0" dirty="0"/>
              <a:t> </a:t>
            </a:r>
          </a:p>
        </p:txBody>
      </p:sp>
      <p:graphicFrame>
        <p:nvGraphicFramePr>
          <p:cNvPr id="102" name="Chart 101">
            <a:extLst>
              <a:ext uri="{FF2B5EF4-FFF2-40B4-BE49-F238E27FC236}">
                <a16:creationId xmlns:a16="http://schemas.microsoft.com/office/drawing/2014/main" id="{17F23E5B-7196-3AE7-0049-E32BE2901FB1}"/>
              </a:ext>
            </a:extLst>
          </p:cNvPr>
          <p:cNvGraphicFramePr/>
          <p:nvPr>
            <p:custDataLst>
              <p:tags r:id="rId3"/>
            </p:custDataLst>
            <p:extLst>
              <p:ext uri="{D42A27DB-BD31-4B8C-83A1-F6EECF244321}">
                <p14:modId xmlns:p14="http://schemas.microsoft.com/office/powerpoint/2010/main" val="917901456"/>
              </p:ext>
            </p:extLst>
          </p:nvPr>
        </p:nvGraphicFramePr>
        <p:xfrm>
          <a:off x="7042150" y="3440113"/>
          <a:ext cx="4179888" cy="2622550"/>
        </p:xfrm>
        <a:graphic>
          <a:graphicData uri="http://schemas.openxmlformats.org/drawingml/2006/chart">
            <c:chart xmlns:c="http://schemas.openxmlformats.org/drawingml/2006/chart" xmlns:r="http://schemas.openxmlformats.org/officeDocument/2006/relationships" r:id="rId14"/>
          </a:graphicData>
        </a:graphic>
      </p:graphicFrame>
      <p:sp>
        <p:nvSpPr>
          <p:cNvPr id="304" name="Rectangle 303">
            <a:extLst>
              <a:ext uri="{FF2B5EF4-FFF2-40B4-BE49-F238E27FC236}">
                <a16:creationId xmlns:a16="http://schemas.microsoft.com/office/drawing/2014/main" id="{4EBFE61E-01AF-F843-7DBE-4B761673D173}"/>
              </a:ext>
            </a:extLst>
          </p:cNvPr>
          <p:cNvSpPr/>
          <p:nvPr/>
        </p:nvSpPr>
        <p:spPr>
          <a:xfrm>
            <a:off x="2768837" y="1503363"/>
            <a:ext cx="4358356" cy="927100"/>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104" name="Rectangle 103">
            <a:extLst>
              <a:ext uri="{FF2B5EF4-FFF2-40B4-BE49-F238E27FC236}">
                <a16:creationId xmlns:a16="http://schemas.microsoft.com/office/drawing/2014/main" id="{8BE4935C-6DC1-2F4F-90C4-679EBC13C1AE}"/>
              </a:ext>
            </a:extLst>
          </p:cNvPr>
          <p:cNvSpPr/>
          <p:nvPr/>
        </p:nvSpPr>
        <p:spPr>
          <a:xfrm>
            <a:off x="5081588" y="4510088"/>
            <a:ext cx="1571625"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kosten</a:t>
            </a:r>
            <a:r>
              <a:rPr lang="nl-NL" sz="700" b="1" dirty="0">
                <a:solidFill>
                  <a:srgbClr val="22777B"/>
                </a:solidFill>
                <a:latin typeface="Corbel" panose="020B0503020204020204" pitchFamily="34" charset="0"/>
              </a:rPr>
              <a:t> 4,6% / 46</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 mln / jr</a:t>
            </a:r>
          </a:p>
        </p:txBody>
      </p:sp>
      <p:sp>
        <p:nvSpPr>
          <p:cNvPr id="118" name="Rectangle 117">
            <a:extLst>
              <a:ext uri="{FF2B5EF4-FFF2-40B4-BE49-F238E27FC236}">
                <a16:creationId xmlns:a16="http://schemas.microsoft.com/office/drawing/2014/main" id="{84BF7871-3719-25E7-AD3D-74D433DC57B1}"/>
              </a:ext>
            </a:extLst>
          </p:cNvPr>
          <p:cNvSpPr/>
          <p:nvPr/>
        </p:nvSpPr>
        <p:spPr>
          <a:xfrm>
            <a:off x="5081588" y="5019674"/>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Afschrijvingslasten</a:t>
            </a:r>
            <a:r>
              <a:rPr lang="nl-NL" sz="700" dirty="0">
                <a:solidFill>
                  <a:schemeClr val="tx1">
                    <a:lumMod val="65000"/>
                    <a:lumOff val="35000"/>
                  </a:schemeClr>
                </a:solidFill>
                <a:latin typeface="Corbel" panose="020B0503020204020204" pitchFamily="34" charset="0"/>
              </a:rPr>
              <a:t> 2,5% / 25</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 mln / jr</a:t>
            </a:r>
          </a:p>
        </p:txBody>
      </p:sp>
      <p:sp>
        <p:nvSpPr>
          <p:cNvPr id="119" name="Rectangle 118">
            <a:extLst>
              <a:ext uri="{FF2B5EF4-FFF2-40B4-BE49-F238E27FC236}">
                <a16:creationId xmlns:a16="http://schemas.microsoft.com/office/drawing/2014/main" id="{C6241060-DA80-A08A-4032-2EDDCDD7C0C5}"/>
              </a:ext>
            </a:extLst>
          </p:cNvPr>
          <p:cNvSpPr/>
          <p:nvPr/>
        </p:nvSpPr>
        <p:spPr>
          <a:xfrm>
            <a:off x="5038725" y="5488782"/>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Rentelasten </a:t>
            </a:r>
            <a:r>
              <a:rPr lang="nl-NL" sz="700" dirty="0">
                <a:solidFill>
                  <a:schemeClr val="tx1">
                    <a:lumMod val="65000"/>
                    <a:lumOff val="35000"/>
                  </a:schemeClr>
                </a:solidFill>
                <a:latin typeface="Corbel" panose="020B0503020204020204" pitchFamily="34" charset="0"/>
              </a:rPr>
              <a:t>0,6</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 / </a:t>
            </a:r>
            <a:r>
              <a:rPr lang="nl-NL" sz="700" dirty="0">
                <a:solidFill>
                  <a:schemeClr val="tx1">
                    <a:lumMod val="65000"/>
                    <a:lumOff val="35000"/>
                  </a:schemeClr>
                </a:solidFill>
                <a:latin typeface="Corbel" panose="020B0503020204020204" pitchFamily="34" charset="0"/>
              </a:rPr>
              <a:t>6</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 mln / jr</a:t>
            </a:r>
          </a:p>
        </p:txBody>
      </p:sp>
      <p:grpSp>
        <p:nvGrpSpPr>
          <p:cNvPr id="143" name="Group 142">
            <a:extLst>
              <a:ext uri="{FF2B5EF4-FFF2-40B4-BE49-F238E27FC236}">
                <a16:creationId xmlns:a16="http://schemas.microsoft.com/office/drawing/2014/main" id="{19A080E9-2DD0-3B60-B589-C6A3700D762F}"/>
              </a:ext>
            </a:extLst>
          </p:cNvPr>
          <p:cNvGrpSpPr/>
          <p:nvPr/>
        </p:nvGrpSpPr>
        <p:grpSpPr>
          <a:xfrm>
            <a:off x="2722216" y="5989638"/>
            <a:ext cx="802624" cy="203200"/>
            <a:chOff x="6854067" y="5897801"/>
            <a:chExt cx="802624" cy="203200"/>
          </a:xfrm>
        </p:grpSpPr>
        <p:cxnSp>
          <p:nvCxnSpPr>
            <p:cNvPr id="144" name="Straight Arrow Connector 143">
              <a:extLst>
                <a:ext uri="{FF2B5EF4-FFF2-40B4-BE49-F238E27FC236}">
                  <a16:creationId xmlns:a16="http://schemas.microsoft.com/office/drawing/2014/main" id="{3CED1832-7187-1E22-20C9-EA2C6E0385FD}"/>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5D4A7FB5-BBEE-49A0-F9B5-1A7DC4A68567}"/>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sp>
        <p:nvSpPr>
          <p:cNvPr id="160" name="Rectangle 159">
            <a:extLst>
              <a:ext uri="{FF2B5EF4-FFF2-40B4-BE49-F238E27FC236}">
                <a16:creationId xmlns:a16="http://schemas.microsoft.com/office/drawing/2014/main" id="{BFE293E4-E727-A454-AAAB-77F7484A6018}"/>
              </a:ext>
            </a:extLst>
          </p:cNvPr>
          <p:cNvSpPr/>
          <p:nvPr/>
        </p:nvSpPr>
        <p:spPr>
          <a:xfrm>
            <a:off x="8685213" y="5143500"/>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financieringsbehoefte</a:t>
            </a:r>
            <a:r>
              <a:rPr lang="nl-NL" sz="700" b="1" dirty="0">
                <a:solidFill>
                  <a:srgbClr val="22777B"/>
                </a:solidFill>
                <a:latin typeface="Corbel" panose="020B0503020204020204" pitchFamily="34" charset="0"/>
              </a:rPr>
              <a:t> 39% / 390</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 mln / jr</a:t>
            </a:r>
          </a:p>
        </p:txBody>
      </p:sp>
      <p:sp>
        <p:nvSpPr>
          <p:cNvPr id="168" name="Rectangle 167">
            <a:extLst>
              <a:ext uri="{FF2B5EF4-FFF2-40B4-BE49-F238E27FC236}">
                <a16:creationId xmlns:a16="http://schemas.microsoft.com/office/drawing/2014/main" id="{65A6EF13-B234-D5F1-0A30-2BD62282F935}"/>
              </a:ext>
            </a:extLst>
          </p:cNvPr>
          <p:cNvSpPr/>
          <p:nvPr/>
        </p:nvSpPr>
        <p:spPr>
          <a:xfrm>
            <a:off x="8685213" y="5313362"/>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rPr>
              <a:t>Netto schuldquote</a:t>
            </a:r>
            <a:r>
              <a:rPr lang="nl-NL" sz="700" dirty="0">
                <a:solidFill>
                  <a:schemeClr val="bg1">
                    <a:lumMod val="65000"/>
                  </a:schemeClr>
                </a:solidFill>
                <a:latin typeface="Corbel" panose="020B0503020204020204" pitchFamily="34" charset="0"/>
              </a:rPr>
              <a:t> 9%</a:t>
            </a:r>
            <a:endPar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endParaRPr>
          </a:p>
        </p:txBody>
      </p:sp>
      <p:cxnSp>
        <p:nvCxnSpPr>
          <p:cNvPr id="204" name="Straight Arrow Connector 203">
            <a:extLst>
              <a:ext uri="{FF2B5EF4-FFF2-40B4-BE49-F238E27FC236}">
                <a16:creationId xmlns:a16="http://schemas.microsoft.com/office/drawing/2014/main" id="{94C8BE85-B9F4-5B69-E1B3-DC52DBCB3EE4}"/>
              </a:ext>
            </a:extLst>
          </p:cNvPr>
          <p:cNvCxnSpPr>
            <a:cxnSpLocks/>
          </p:cNvCxnSpPr>
          <p:nvPr/>
        </p:nvCxnSpPr>
        <p:spPr>
          <a:xfrm>
            <a:off x="3480435" y="5322094"/>
            <a:ext cx="111493" cy="117115"/>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66BE0C69-0796-61AF-1C11-E04BABF94D1D}"/>
              </a:ext>
            </a:extLst>
          </p:cNvPr>
          <p:cNvGrpSpPr/>
          <p:nvPr/>
        </p:nvGrpSpPr>
        <p:grpSpPr>
          <a:xfrm>
            <a:off x="2768838" y="2909888"/>
            <a:ext cx="4344988" cy="439738"/>
            <a:chOff x="1089025" y="1683241"/>
            <a:chExt cx="10226675" cy="491635"/>
          </a:xfrm>
        </p:grpSpPr>
        <p:sp>
          <p:nvSpPr>
            <p:cNvPr id="47" name="TextBox 46">
              <a:extLst>
                <a:ext uri="{FF2B5EF4-FFF2-40B4-BE49-F238E27FC236}">
                  <a16:creationId xmlns:a16="http://schemas.microsoft.com/office/drawing/2014/main" id="{3572EAAF-77D9-BEA6-7367-818F667C9461}"/>
                </a:ext>
              </a:extLst>
            </p:cNvPr>
            <p:cNvSpPr txBox="1"/>
            <p:nvPr/>
          </p:nvSpPr>
          <p:spPr>
            <a:xfrm>
              <a:off x="2263719" y="1683241"/>
              <a:ext cx="1076325" cy="331789"/>
            </a:xfrm>
            <a:prstGeom prst="rect">
              <a:avLst/>
            </a:prstGeom>
          </p:spPr>
          <p:txBody>
            <a:bodyPr vert="horz" wrap="none" lIns="91440" tIns="45720" rIns="91440" bIns="45720" rtlCol="0" anchor="ctr">
              <a:noAutofit/>
            </a:bodyPr>
            <a:lstStyle/>
            <a:p>
              <a:pPr algn="ctr"/>
              <a:r>
                <a:rPr lang="nl-NL" sz="600" b="1" noProof="0" dirty="0"/>
                <a:t>Overgang – stoppen met activeren</a:t>
              </a:r>
            </a:p>
          </p:txBody>
        </p:sp>
        <p:cxnSp>
          <p:nvCxnSpPr>
            <p:cNvPr id="48" name="Straight Connector 47">
              <a:extLst>
                <a:ext uri="{FF2B5EF4-FFF2-40B4-BE49-F238E27FC236}">
                  <a16:creationId xmlns:a16="http://schemas.microsoft.com/office/drawing/2014/main" id="{291361EB-66D6-70E2-2479-A10A340E661C}"/>
                </a:ext>
              </a:extLst>
            </p:cNvPr>
            <p:cNvCxnSpPr>
              <a:cxnSpLocks/>
            </p:cNvCxnSpPr>
            <p:nvPr/>
          </p:nvCxnSpPr>
          <p:spPr>
            <a:xfrm>
              <a:off x="1089025" y="2060575"/>
              <a:ext cx="1937284"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4967182-CEB7-1C82-F317-8F321BCA9247}"/>
                </a:ext>
              </a:extLst>
            </p:cNvPr>
            <p:cNvCxnSpPr>
              <a:cxnSpLocks/>
            </p:cNvCxnSpPr>
            <p:nvPr/>
          </p:nvCxnSpPr>
          <p:spPr>
            <a:xfrm>
              <a:off x="3140855" y="2060575"/>
              <a:ext cx="8174845"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CC35ABF-E131-6C89-050D-50284C271FE5}"/>
                </a:ext>
              </a:extLst>
            </p:cNvPr>
            <p:cNvCxnSpPr/>
            <p:nvPr/>
          </p:nvCxnSpPr>
          <p:spPr>
            <a:xfrm flipV="1">
              <a:off x="2990749"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72BC3ED-771D-AF85-D1C5-58C1845A75C5}"/>
                </a:ext>
              </a:extLst>
            </p:cNvPr>
            <p:cNvCxnSpPr/>
            <p:nvPr/>
          </p:nvCxnSpPr>
          <p:spPr>
            <a:xfrm flipV="1">
              <a:off x="3105295" y="1935163"/>
              <a:ext cx="71121" cy="239713"/>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05CEA8D5-8693-FD44-E557-0D30DA6FD35D}"/>
              </a:ext>
            </a:extLst>
          </p:cNvPr>
          <p:cNvSpPr/>
          <p:nvPr/>
        </p:nvSpPr>
        <p:spPr>
          <a:xfrm>
            <a:off x="2787938" y="4398967"/>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5,0%</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sp>
        <p:nvSpPr>
          <p:cNvPr id="88" name="Rectangle 87">
            <a:extLst>
              <a:ext uri="{FF2B5EF4-FFF2-40B4-BE49-F238E27FC236}">
                <a16:creationId xmlns:a16="http://schemas.microsoft.com/office/drawing/2014/main" id="{4A533544-6077-D426-995C-11795804D0F0}"/>
              </a:ext>
            </a:extLst>
          </p:cNvPr>
          <p:cNvSpPr/>
          <p:nvPr/>
        </p:nvSpPr>
        <p:spPr>
          <a:xfrm>
            <a:off x="4225530" y="3578225"/>
            <a:ext cx="1658525" cy="512763"/>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Tijdens transitie tijdelijk kostennadeel doordat exploitatelasten direct terugkomen. Op termijn lagere totale kosten door afgenomen  rentelasten.</a:t>
            </a:r>
          </a:p>
        </p:txBody>
      </p:sp>
      <p:cxnSp>
        <p:nvCxnSpPr>
          <p:cNvPr id="91" name="Straight Arrow Connector 90">
            <a:extLst>
              <a:ext uri="{FF2B5EF4-FFF2-40B4-BE49-F238E27FC236}">
                <a16:creationId xmlns:a16="http://schemas.microsoft.com/office/drawing/2014/main" id="{83C8CC19-6F83-D519-F58C-ECBDE031E65E}"/>
              </a:ext>
            </a:extLst>
          </p:cNvPr>
          <p:cNvCxnSpPr>
            <a:cxnSpLocks/>
          </p:cNvCxnSpPr>
          <p:nvPr/>
        </p:nvCxnSpPr>
        <p:spPr>
          <a:xfrm flipH="1">
            <a:off x="4178284" y="4041775"/>
            <a:ext cx="198329" cy="303213"/>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3" name="Right Triangle 92">
            <a:extLst>
              <a:ext uri="{FF2B5EF4-FFF2-40B4-BE49-F238E27FC236}">
                <a16:creationId xmlns:a16="http://schemas.microsoft.com/office/drawing/2014/main" id="{9514E56B-CB38-4B69-E99E-DF7F1B55E1EF}"/>
              </a:ext>
            </a:extLst>
          </p:cNvPr>
          <p:cNvSpPr/>
          <p:nvPr/>
        </p:nvSpPr>
        <p:spPr>
          <a:xfrm rot="5400000" flipH="1">
            <a:off x="3997325" y="3973513"/>
            <a:ext cx="303089" cy="922338"/>
          </a:xfrm>
          <a:prstGeom prst="rtTriangle">
            <a:avLst/>
          </a:prstGeom>
          <a:solidFill>
            <a:srgbClr val="FFBD42">
              <a:alpha val="20000"/>
            </a:srgbClr>
          </a:solidFill>
          <a:ln w="9525" cap="flat">
            <a:solidFill>
              <a:srgbClr val="FFBD42"/>
            </a:solidFill>
            <a:prstDash val="dash"/>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95" name="Rectangle 94">
            <a:extLst>
              <a:ext uri="{FF2B5EF4-FFF2-40B4-BE49-F238E27FC236}">
                <a16:creationId xmlns:a16="http://schemas.microsoft.com/office/drawing/2014/main" id="{9BC365CC-039B-9D06-7192-70DBCE2E859D}"/>
              </a:ext>
            </a:extLst>
          </p:cNvPr>
          <p:cNvSpPr/>
          <p:nvPr/>
        </p:nvSpPr>
        <p:spPr>
          <a:xfrm>
            <a:off x="8669253" y="3959225"/>
            <a:ext cx="1971954" cy="642938"/>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Afname van financieringsbehoefte. Afname is in het begin sterk maar wordt steeds meer gecompenseerd door toenemende afscrhrijvingslasten. Op termijn stabiliseert de financieringsbehoefte zich op een lager niveau.</a:t>
            </a:r>
          </a:p>
        </p:txBody>
      </p:sp>
      <p:cxnSp>
        <p:nvCxnSpPr>
          <p:cNvPr id="96" name="Straight Arrow Connector 95">
            <a:extLst>
              <a:ext uri="{FF2B5EF4-FFF2-40B4-BE49-F238E27FC236}">
                <a16:creationId xmlns:a16="http://schemas.microsoft.com/office/drawing/2014/main" id="{E28D1562-811D-4846-EA6C-2BCE82636685}"/>
              </a:ext>
            </a:extLst>
          </p:cNvPr>
          <p:cNvCxnSpPr>
            <a:cxnSpLocks/>
          </p:cNvCxnSpPr>
          <p:nvPr/>
        </p:nvCxnSpPr>
        <p:spPr>
          <a:xfrm flipH="1">
            <a:off x="8499255" y="4581525"/>
            <a:ext cx="296325" cy="458788"/>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091A8A78-9D2B-F19A-9F1C-432F99CB2895}"/>
              </a:ext>
            </a:extLst>
          </p:cNvPr>
          <p:cNvSpPr/>
          <p:nvPr/>
        </p:nvSpPr>
        <p:spPr>
          <a:xfrm>
            <a:off x="7270851" y="4783138"/>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68%</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grpSp>
        <p:nvGrpSpPr>
          <p:cNvPr id="103" name="Group 102">
            <a:extLst>
              <a:ext uri="{FF2B5EF4-FFF2-40B4-BE49-F238E27FC236}">
                <a16:creationId xmlns:a16="http://schemas.microsoft.com/office/drawing/2014/main" id="{CD45A740-FF67-4150-B62B-7EAE1EFBDAEC}"/>
              </a:ext>
            </a:extLst>
          </p:cNvPr>
          <p:cNvGrpSpPr/>
          <p:nvPr/>
        </p:nvGrpSpPr>
        <p:grpSpPr>
          <a:xfrm>
            <a:off x="7138619" y="5980113"/>
            <a:ext cx="802624" cy="203200"/>
            <a:chOff x="6854067" y="5897801"/>
            <a:chExt cx="802624" cy="203200"/>
          </a:xfrm>
        </p:grpSpPr>
        <p:cxnSp>
          <p:nvCxnSpPr>
            <p:cNvPr id="105" name="Straight Arrow Connector 104">
              <a:extLst>
                <a:ext uri="{FF2B5EF4-FFF2-40B4-BE49-F238E27FC236}">
                  <a16:creationId xmlns:a16="http://schemas.microsoft.com/office/drawing/2014/main" id="{9C22D419-60FC-C27B-0CBD-D9FB43A9E15B}"/>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845A1AD-54DF-150F-1E65-9A014CBBEFE3}"/>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grpSp>
        <p:nvGrpSpPr>
          <p:cNvPr id="108" name="Group 107">
            <a:extLst>
              <a:ext uri="{FF2B5EF4-FFF2-40B4-BE49-F238E27FC236}">
                <a16:creationId xmlns:a16="http://schemas.microsoft.com/office/drawing/2014/main" id="{7EFE090E-34E7-2094-B895-ECE16DD612F0}"/>
              </a:ext>
            </a:extLst>
          </p:cNvPr>
          <p:cNvGrpSpPr/>
          <p:nvPr/>
        </p:nvGrpSpPr>
        <p:grpSpPr>
          <a:xfrm>
            <a:off x="7190839" y="2909888"/>
            <a:ext cx="4344988" cy="439738"/>
            <a:chOff x="1089025" y="1683241"/>
            <a:chExt cx="10226675" cy="491635"/>
          </a:xfrm>
        </p:grpSpPr>
        <p:sp>
          <p:nvSpPr>
            <p:cNvPr id="109" name="TextBox 108">
              <a:extLst>
                <a:ext uri="{FF2B5EF4-FFF2-40B4-BE49-F238E27FC236}">
                  <a16:creationId xmlns:a16="http://schemas.microsoft.com/office/drawing/2014/main" id="{BD0E138F-58EC-B39C-A799-0C7A366FF5EA}"/>
                </a:ext>
              </a:extLst>
            </p:cNvPr>
            <p:cNvSpPr txBox="1"/>
            <p:nvPr/>
          </p:nvSpPr>
          <p:spPr>
            <a:xfrm>
              <a:off x="2263719" y="1683241"/>
              <a:ext cx="1076325" cy="331789"/>
            </a:xfrm>
            <a:prstGeom prst="rect">
              <a:avLst/>
            </a:prstGeom>
          </p:spPr>
          <p:txBody>
            <a:bodyPr vert="horz" wrap="none" lIns="91440" tIns="45720" rIns="91440" bIns="45720" rtlCol="0" anchor="ctr">
              <a:noAutofit/>
            </a:bodyPr>
            <a:lstStyle/>
            <a:p>
              <a:pPr algn="ctr"/>
              <a:r>
                <a:rPr lang="nl-NL" sz="600" b="1" noProof="0" dirty="0"/>
                <a:t>Overgang – stoppen met activeren</a:t>
              </a:r>
            </a:p>
          </p:txBody>
        </p:sp>
        <p:cxnSp>
          <p:nvCxnSpPr>
            <p:cNvPr id="110" name="Straight Connector 109">
              <a:extLst>
                <a:ext uri="{FF2B5EF4-FFF2-40B4-BE49-F238E27FC236}">
                  <a16:creationId xmlns:a16="http://schemas.microsoft.com/office/drawing/2014/main" id="{D8E6D036-85F6-CE72-3730-4C998D67345E}"/>
                </a:ext>
              </a:extLst>
            </p:cNvPr>
            <p:cNvCxnSpPr>
              <a:cxnSpLocks/>
            </p:cNvCxnSpPr>
            <p:nvPr/>
          </p:nvCxnSpPr>
          <p:spPr>
            <a:xfrm>
              <a:off x="1089025" y="2060575"/>
              <a:ext cx="1937284"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5E6CBA9-DCFC-EEAF-AF0C-12F80AA23BAA}"/>
                </a:ext>
              </a:extLst>
            </p:cNvPr>
            <p:cNvCxnSpPr>
              <a:cxnSpLocks/>
            </p:cNvCxnSpPr>
            <p:nvPr/>
          </p:nvCxnSpPr>
          <p:spPr>
            <a:xfrm>
              <a:off x="3140855" y="2060575"/>
              <a:ext cx="8174845"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26557FA-D589-2B49-3A33-6BF56B70A5B1}"/>
                </a:ext>
              </a:extLst>
            </p:cNvPr>
            <p:cNvCxnSpPr/>
            <p:nvPr/>
          </p:nvCxnSpPr>
          <p:spPr>
            <a:xfrm flipV="1">
              <a:off x="2990749"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CC7905-7A22-A237-1FAF-4FB9FD81DD31}"/>
                </a:ext>
              </a:extLst>
            </p:cNvPr>
            <p:cNvCxnSpPr/>
            <p:nvPr/>
          </p:nvCxnSpPr>
          <p:spPr>
            <a:xfrm flipV="1">
              <a:off x="3105295" y="1935163"/>
              <a:ext cx="71121" cy="239713"/>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grpSp>
      <p:pic>
        <p:nvPicPr>
          <p:cNvPr id="114" name="Graphic 113" descr="Linear Graph outline">
            <a:extLst>
              <a:ext uri="{FF2B5EF4-FFF2-40B4-BE49-F238E27FC236}">
                <a16:creationId xmlns:a16="http://schemas.microsoft.com/office/drawing/2014/main" id="{178E73EE-FC5A-0AF3-4013-B97110778D77}"/>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02740" y="1547813"/>
            <a:ext cx="301625" cy="301625"/>
          </a:xfrm>
          <a:prstGeom prst="rect">
            <a:avLst/>
          </a:prstGeom>
        </p:spPr>
      </p:pic>
      <p:sp>
        <p:nvSpPr>
          <p:cNvPr id="115" name="TextBox 114">
            <a:extLst>
              <a:ext uri="{FF2B5EF4-FFF2-40B4-BE49-F238E27FC236}">
                <a16:creationId xmlns:a16="http://schemas.microsoft.com/office/drawing/2014/main" id="{B50F7AB3-DB22-09F9-2259-D5A9DCFA58F7}"/>
              </a:ext>
            </a:extLst>
          </p:cNvPr>
          <p:cNvSpPr txBox="1"/>
          <p:nvPr/>
        </p:nvSpPr>
        <p:spPr>
          <a:xfrm>
            <a:off x="5084750" y="1574800"/>
            <a:ext cx="1666430" cy="254000"/>
          </a:xfrm>
          <a:prstGeom prst="rect">
            <a:avLst/>
          </a:prstGeom>
        </p:spPr>
        <p:txBody>
          <a:bodyPr vert="horz" wrap="none" lIns="91440" tIns="45720" rIns="91440" bIns="45720" rtlCol="0">
            <a:noAutofit/>
          </a:bodyPr>
          <a:lstStyle/>
          <a:p>
            <a:pPr algn="l"/>
            <a:r>
              <a:rPr lang="nl-NL" sz="900" noProof="0" dirty="0"/>
              <a:t>Geen groei</a:t>
            </a:r>
          </a:p>
        </p:txBody>
      </p:sp>
      <p:cxnSp>
        <p:nvCxnSpPr>
          <p:cNvPr id="89" name="Straight Arrow Connector 88">
            <a:extLst>
              <a:ext uri="{FF2B5EF4-FFF2-40B4-BE49-F238E27FC236}">
                <a16:creationId xmlns:a16="http://schemas.microsoft.com/office/drawing/2014/main" id="{CD8F7382-F195-4CD9-AFDA-714C0C6DB83F}"/>
              </a:ext>
            </a:extLst>
          </p:cNvPr>
          <p:cNvCxnSpPr>
            <a:cxnSpLocks/>
            <a:stCxn id="205" idx="0"/>
          </p:cNvCxnSpPr>
          <p:nvPr/>
        </p:nvCxnSpPr>
        <p:spPr>
          <a:xfrm flipV="1">
            <a:off x="3524840" y="4893622"/>
            <a:ext cx="0" cy="124466"/>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8E9A638A-F32A-4F51-9506-95C4CE5F197A}"/>
              </a:ext>
            </a:extLst>
          </p:cNvPr>
          <p:cNvSpPr/>
          <p:nvPr/>
        </p:nvSpPr>
        <p:spPr>
          <a:xfrm>
            <a:off x="5081588" y="5265738"/>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Exploitatielasten 1,5% / </a:t>
            </a:r>
            <a:r>
              <a:rPr lang="nl-NL" sz="700" dirty="0">
                <a:solidFill>
                  <a:schemeClr val="tx1">
                    <a:lumMod val="65000"/>
                    <a:lumOff val="35000"/>
                  </a:schemeClr>
                </a:solidFill>
                <a:latin typeface="Corbel" panose="020B0503020204020204" pitchFamily="34" charset="0"/>
              </a:rPr>
              <a:t>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15 </a:t>
            </a:r>
            <a:r>
              <a:rPr kumimoji="0" lang="nl-NL" sz="700" i="0" u="none" strike="noStrike" kern="1200" cap="none" spc="0" normalizeH="0" baseline="0" noProof="0" dirty="0" err="1">
                <a:ln>
                  <a:noFill/>
                </a:ln>
                <a:solidFill>
                  <a:schemeClr val="tx1">
                    <a:lumMod val="65000"/>
                    <a:lumOff val="35000"/>
                  </a:schemeClr>
                </a:solidFill>
                <a:effectLst/>
                <a:uLnTx/>
                <a:uFillTx/>
                <a:latin typeface="Corbel" panose="020B0503020204020204" pitchFamily="34" charset="0"/>
              </a:rPr>
              <a:t>mln</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 / </a:t>
            </a:r>
            <a:r>
              <a:rPr kumimoji="0" lang="nl-NL" sz="700" i="0" u="none" strike="noStrike" kern="1200" cap="none" spc="0" normalizeH="0" baseline="0" noProof="0" dirty="0" err="1">
                <a:ln>
                  <a:noFill/>
                </a:ln>
                <a:solidFill>
                  <a:schemeClr val="tx1">
                    <a:lumMod val="65000"/>
                    <a:lumOff val="35000"/>
                  </a:schemeClr>
                </a:solidFill>
                <a:effectLst/>
                <a:uLnTx/>
                <a:uFillTx/>
                <a:latin typeface="Corbel" panose="020B0503020204020204" pitchFamily="34" charset="0"/>
              </a:rPr>
              <a:t>jr</a:t>
            </a:r>
            <a:endPar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endParaRPr>
          </a:p>
        </p:txBody>
      </p:sp>
      <p:pic>
        <p:nvPicPr>
          <p:cNvPr id="12" name="Graphic 11" descr="Badge 1 with solid fill">
            <a:extLst>
              <a:ext uri="{FF2B5EF4-FFF2-40B4-BE49-F238E27FC236}">
                <a16:creationId xmlns:a16="http://schemas.microsoft.com/office/drawing/2014/main" id="{8E6D63F0-D715-46ED-8565-056302FF050D}"/>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451603" y="2962228"/>
            <a:ext cx="214408" cy="214408"/>
          </a:xfrm>
          <a:prstGeom prst="rect">
            <a:avLst/>
          </a:prstGeom>
        </p:spPr>
      </p:pic>
      <p:sp>
        <p:nvSpPr>
          <p:cNvPr id="117" name="Rectangle 116">
            <a:hlinkClick r:id="rId19" action="ppaction://hlinksldjump"/>
            <a:extLst>
              <a:ext uri="{FF2B5EF4-FFF2-40B4-BE49-F238E27FC236}">
                <a16:creationId xmlns:a16="http://schemas.microsoft.com/office/drawing/2014/main" id="{56F5BFFC-FC2E-3113-F187-F0559E433163}"/>
              </a:ext>
            </a:extLst>
          </p:cNvPr>
          <p:cNvSpPr/>
          <p:nvPr/>
        </p:nvSpPr>
        <p:spPr>
          <a:xfrm>
            <a:off x="658813" y="1919287"/>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a:solidFill>
                  <a:srgbClr val="FFFFFF"/>
                </a:solidFill>
              </a:rPr>
              <a:t>Startgemeente</a:t>
            </a:r>
            <a:br>
              <a:rPr lang="nl-NL" sz="1000">
                <a:solidFill>
                  <a:srgbClr val="FFFFFF"/>
                </a:solidFill>
              </a:rPr>
            </a:br>
            <a:r>
              <a:rPr lang="nl-NL" sz="1000">
                <a:solidFill>
                  <a:srgbClr val="FFFFFF"/>
                </a:solidFill>
              </a:rPr>
              <a:t>Alles investeren</a:t>
            </a:r>
            <a:endParaRPr lang="nl-NL" sz="1000" dirty="0">
              <a:solidFill>
                <a:srgbClr val="FFFFFF"/>
              </a:solidFill>
            </a:endParaRPr>
          </a:p>
        </p:txBody>
      </p:sp>
      <p:sp>
        <p:nvSpPr>
          <p:cNvPr id="120" name="Flowchart: Process 119">
            <a:hlinkClick r:id="rId20" action="ppaction://hlinksldjump"/>
            <a:extLst>
              <a:ext uri="{FF2B5EF4-FFF2-40B4-BE49-F238E27FC236}">
                <a16:creationId xmlns:a16="http://schemas.microsoft.com/office/drawing/2014/main" id="{5B03A2E1-A6DE-EA61-38AA-A13FA93F50FF}"/>
              </a:ext>
            </a:extLst>
          </p:cNvPr>
          <p:cNvSpPr/>
          <p:nvPr/>
        </p:nvSpPr>
        <p:spPr>
          <a:xfrm>
            <a:off x="658813" y="23971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deel </a:t>
            </a:r>
            <a:br>
              <a:rPr lang="nl-NL" sz="1000" dirty="0">
                <a:solidFill>
                  <a:srgbClr val="FFFFFF"/>
                </a:solidFill>
              </a:rPr>
            </a:br>
            <a:r>
              <a:rPr lang="nl-NL" sz="1000" dirty="0">
                <a:solidFill>
                  <a:srgbClr val="FFFFFF"/>
                </a:solidFill>
              </a:rPr>
              <a:t>naar alles investeren</a:t>
            </a:r>
          </a:p>
        </p:txBody>
      </p:sp>
      <p:sp>
        <p:nvSpPr>
          <p:cNvPr id="121" name="Flowchart: Process 120">
            <a:hlinkClick r:id="rId21" action="ppaction://hlinksldjump"/>
            <a:extLst>
              <a:ext uri="{FF2B5EF4-FFF2-40B4-BE49-F238E27FC236}">
                <a16:creationId xmlns:a16="http://schemas.microsoft.com/office/drawing/2014/main" id="{FC003143-F6D0-DD3F-D30C-45C8C560AB10}"/>
              </a:ext>
            </a:extLst>
          </p:cNvPr>
          <p:cNvSpPr/>
          <p:nvPr/>
        </p:nvSpPr>
        <p:spPr>
          <a:xfrm>
            <a:off x="658813" y="33575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Verlengen van de afschrijvingstermijn</a:t>
            </a:r>
          </a:p>
        </p:txBody>
      </p:sp>
      <p:sp>
        <p:nvSpPr>
          <p:cNvPr id="122" name="Rectangle 121">
            <a:hlinkClick r:id="rId22" action="ppaction://hlinksldjump"/>
            <a:extLst>
              <a:ext uri="{FF2B5EF4-FFF2-40B4-BE49-F238E27FC236}">
                <a16:creationId xmlns:a16="http://schemas.microsoft.com/office/drawing/2014/main" id="{9909B4FE-5FD9-CC23-E6FE-9410242F7A94}"/>
              </a:ext>
            </a:extLst>
          </p:cNvPr>
          <p:cNvSpPr/>
          <p:nvPr/>
        </p:nvSpPr>
        <p:spPr>
          <a:xfrm>
            <a:off x="658812" y="1438274"/>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Startgemeente</a:t>
            </a:r>
            <a:br>
              <a:rPr lang="nl-NL" sz="1000" dirty="0">
                <a:solidFill>
                  <a:srgbClr val="FFFFFF"/>
                </a:solidFill>
              </a:rPr>
            </a:br>
            <a:r>
              <a:rPr lang="nl-NL" sz="1000" dirty="0">
                <a:solidFill>
                  <a:srgbClr val="FFFFFF"/>
                </a:solidFill>
              </a:rPr>
              <a:t>Deel investeren / </a:t>
            </a:r>
            <a:r>
              <a:rPr lang="nl-NL" sz="1000">
                <a:solidFill>
                  <a:srgbClr val="FFFFFF"/>
                </a:solidFill>
              </a:rPr>
              <a:t>deel direct</a:t>
            </a:r>
            <a:endParaRPr lang="nl-NL" sz="1000" dirty="0">
              <a:solidFill>
                <a:srgbClr val="FFFFFF"/>
              </a:solidFill>
            </a:endParaRPr>
          </a:p>
        </p:txBody>
      </p:sp>
      <p:sp>
        <p:nvSpPr>
          <p:cNvPr id="123" name="Flowchart: Process 122">
            <a:hlinkClick r:id="rId23" action="ppaction://hlinksldjump"/>
            <a:extLst>
              <a:ext uri="{FF2B5EF4-FFF2-40B4-BE49-F238E27FC236}">
                <a16:creationId xmlns:a16="http://schemas.microsoft.com/office/drawing/2014/main" id="{65CB7955-8EF3-01E8-FECF-4F094670A78C}"/>
              </a:ext>
            </a:extLst>
          </p:cNvPr>
          <p:cNvSpPr/>
          <p:nvPr/>
        </p:nvSpPr>
        <p:spPr>
          <a:xfrm>
            <a:off x="658813" y="3836987"/>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Gematigde groeispurt </a:t>
            </a:r>
            <a:br>
              <a:rPr lang="nl-NL" sz="1000" dirty="0">
                <a:solidFill>
                  <a:srgbClr val="FFFFFF"/>
                </a:solidFill>
              </a:rPr>
            </a:br>
            <a:r>
              <a:rPr lang="nl-NL" sz="1000" dirty="0">
                <a:solidFill>
                  <a:srgbClr val="FFFFFF"/>
                </a:solidFill>
              </a:rPr>
              <a:t>(1% p.j. 20 jaar lang)</a:t>
            </a:r>
          </a:p>
        </p:txBody>
      </p:sp>
      <p:sp>
        <p:nvSpPr>
          <p:cNvPr id="124" name="Flowchart: Process 123">
            <a:hlinkClick r:id="rId24" action="ppaction://hlinksldjump"/>
            <a:extLst>
              <a:ext uri="{FF2B5EF4-FFF2-40B4-BE49-F238E27FC236}">
                <a16:creationId xmlns:a16="http://schemas.microsoft.com/office/drawing/2014/main" id="{18B9FF17-C357-F497-6327-765A93F3D118}"/>
              </a:ext>
            </a:extLst>
          </p:cNvPr>
          <p:cNvSpPr/>
          <p:nvPr/>
        </p:nvSpPr>
        <p:spPr>
          <a:xfrm>
            <a:off x="658813" y="43148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Hoge groeispurt </a:t>
            </a:r>
            <a:br>
              <a:rPr lang="nl-NL" sz="1000" dirty="0">
                <a:solidFill>
                  <a:srgbClr val="FFFFFF"/>
                </a:solidFill>
              </a:rPr>
            </a:br>
            <a:r>
              <a:rPr lang="nl-NL" sz="1000" dirty="0">
                <a:solidFill>
                  <a:srgbClr val="FFFFFF"/>
                </a:solidFill>
              </a:rPr>
              <a:t>(3% p.j. 20 jaar lang)</a:t>
            </a:r>
          </a:p>
        </p:txBody>
      </p:sp>
      <p:sp>
        <p:nvSpPr>
          <p:cNvPr id="125" name="Flowchart: Process 124">
            <a:hlinkClick r:id="rId25" action="ppaction://hlinksldjump"/>
            <a:extLst>
              <a:ext uri="{FF2B5EF4-FFF2-40B4-BE49-F238E27FC236}">
                <a16:creationId xmlns:a16="http://schemas.microsoft.com/office/drawing/2014/main" id="{B7581DE6-3E2F-4D28-6E76-B258899EA8D1}"/>
              </a:ext>
            </a:extLst>
          </p:cNvPr>
          <p:cNvSpPr/>
          <p:nvPr/>
        </p:nvSpPr>
        <p:spPr>
          <a:xfrm>
            <a:off x="658813" y="4794249"/>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groei </a:t>
            </a:r>
            <a:br>
              <a:rPr lang="nl-NL" sz="1000" dirty="0">
                <a:solidFill>
                  <a:srgbClr val="FFFFFF"/>
                </a:solidFill>
              </a:rPr>
            </a:br>
            <a:r>
              <a:rPr lang="nl-NL" sz="1000" dirty="0">
                <a:solidFill>
                  <a:srgbClr val="FFFFFF"/>
                </a:solidFill>
              </a:rPr>
              <a:t>(1% p.j. langjarig)</a:t>
            </a:r>
          </a:p>
        </p:txBody>
      </p:sp>
      <p:sp>
        <p:nvSpPr>
          <p:cNvPr id="126" name="Flowchart: Process 125">
            <a:hlinkClick r:id="rId26" action="ppaction://hlinksldjump"/>
            <a:extLst>
              <a:ext uri="{FF2B5EF4-FFF2-40B4-BE49-F238E27FC236}">
                <a16:creationId xmlns:a16="http://schemas.microsoft.com/office/drawing/2014/main" id="{C532D2F1-F32D-5C5E-60B1-0A322D237F55}"/>
              </a:ext>
            </a:extLst>
          </p:cNvPr>
          <p:cNvSpPr/>
          <p:nvPr/>
        </p:nvSpPr>
        <p:spPr>
          <a:xfrm>
            <a:off x="658813" y="52736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hoge groei </a:t>
            </a:r>
            <a:br>
              <a:rPr lang="nl-NL" sz="1000" dirty="0">
                <a:solidFill>
                  <a:srgbClr val="FFFFFF"/>
                </a:solidFill>
              </a:rPr>
            </a:br>
            <a:r>
              <a:rPr lang="nl-NL" sz="1000" dirty="0">
                <a:solidFill>
                  <a:srgbClr val="FFFFFF"/>
                </a:solidFill>
              </a:rPr>
              <a:t>(3% p.j. langjarig)</a:t>
            </a:r>
          </a:p>
        </p:txBody>
      </p:sp>
      <p:sp>
        <p:nvSpPr>
          <p:cNvPr id="127" name="Flowchart: Process 126">
            <a:hlinkClick r:id="rId26" action="ppaction://hlinksldjump"/>
            <a:extLst>
              <a:ext uri="{FF2B5EF4-FFF2-40B4-BE49-F238E27FC236}">
                <a16:creationId xmlns:a16="http://schemas.microsoft.com/office/drawing/2014/main" id="{3C49C78B-478B-9BA1-7721-8B6E6FE62DFE}"/>
              </a:ext>
            </a:extLst>
          </p:cNvPr>
          <p:cNvSpPr/>
          <p:nvPr/>
        </p:nvSpPr>
        <p:spPr>
          <a:xfrm>
            <a:off x="658813" y="57562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Combinatie max afschrijvingen en hoge groei</a:t>
            </a:r>
          </a:p>
        </p:txBody>
      </p:sp>
      <p:sp>
        <p:nvSpPr>
          <p:cNvPr id="128" name="Arrow: Pentagon 127">
            <a:hlinkClick r:id="rId27" action="ppaction://hlinksldjump"/>
            <a:extLst>
              <a:ext uri="{FF2B5EF4-FFF2-40B4-BE49-F238E27FC236}">
                <a16:creationId xmlns:a16="http://schemas.microsoft.com/office/drawing/2014/main" id="{0AD98757-CB2A-2600-D76B-FD356E8AE187}"/>
              </a:ext>
            </a:extLst>
          </p:cNvPr>
          <p:cNvSpPr/>
          <p:nvPr/>
        </p:nvSpPr>
        <p:spPr>
          <a:xfrm>
            <a:off x="658813" y="2874962"/>
            <a:ext cx="1818000" cy="388938"/>
          </a:xfrm>
          <a:prstGeom prst="homePlate">
            <a:avLst/>
          </a:prstGeom>
          <a:solidFill>
            <a:srgbClr val="22777B"/>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alles naar deel investeren</a:t>
            </a:r>
          </a:p>
        </p:txBody>
      </p:sp>
      <p:cxnSp>
        <p:nvCxnSpPr>
          <p:cNvPr id="129" name="Straight Arrow Connector 128">
            <a:extLst>
              <a:ext uri="{FF2B5EF4-FFF2-40B4-BE49-F238E27FC236}">
                <a16:creationId xmlns:a16="http://schemas.microsoft.com/office/drawing/2014/main" id="{C5E7F670-88E9-04B1-1190-F33F11AF8EF5}"/>
              </a:ext>
            </a:extLst>
          </p:cNvPr>
          <p:cNvCxnSpPr>
            <a:cxnSpLocks/>
            <a:stCxn id="130" idx="1"/>
            <a:endCxn id="57" idx="3"/>
          </p:cNvCxnSpPr>
          <p:nvPr/>
        </p:nvCxnSpPr>
        <p:spPr>
          <a:xfrm flipH="1" flipV="1">
            <a:off x="5524499" y="1993900"/>
            <a:ext cx="451099" cy="213460"/>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0398FC95-1C05-9A33-26E7-314AB90016A0}"/>
              </a:ext>
            </a:extLst>
          </p:cNvPr>
          <p:cNvSpPr/>
          <p:nvPr/>
        </p:nvSpPr>
        <p:spPr>
          <a:xfrm>
            <a:off x="5975598" y="2074803"/>
            <a:ext cx="954993" cy="265113"/>
          </a:xfrm>
          <a:prstGeom prst="rect">
            <a:avLst/>
          </a:prstGeom>
          <a:solidFill>
            <a:srgbClr val="FFC000"/>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r"/>
            <a:r>
              <a:rPr lang="nl-NL" sz="700" dirty="0">
                <a:solidFill>
                  <a:srgbClr val="000000"/>
                </a:solidFill>
              </a:rPr>
              <a:t>Bestaande projecten </a:t>
            </a:r>
          </a:p>
          <a:p>
            <a:pPr algn="r"/>
            <a:r>
              <a:rPr lang="nl-NL" sz="700" dirty="0">
                <a:solidFill>
                  <a:srgbClr val="000000"/>
                </a:solidFill>
              </a:rPr>
              <a:t>blijven op de balans</a:t>
            </a:r>
          </a:p>
        </p:txBody>
      </p:sp>
      <p:pic>
        <p:nvPicPr>
          <p:cNvPr id="131" name="Graphic 130" descr="Badge 1 with solid fill">
            <a:extLst>
              <a:ext uri="{FF2B5EF4-FFF2-40B4-BE49-F238E27FC236}">
                <a16:creationId xmlns:a16="http://schemas.microsoft.com/office/drawing/2014/main" id="{5E3754B5-FC24-598F-9616-3337B3E54DC0}"/>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852160" y="2092870"/>
            <a:ext cx="214408" cy="214408"/>
          </a:xfrm>
          <a:prstGeom prst="rect">
            <a:avLst/>
          </a:prstGeom>
        </p:spPr>
      </p:pic>
      <p:sp>
        <p:nvSpPr>
          <p:cNvPr id="70" name="Footer Placeholder 3">
            <a:extLst>
              <a:ext uri="{FF2B5EF4-FFF2-40B4-BE49-F238E27FC236}">
                <a16:creationId xmlns:a16="http://schemas.microsoft.com/office/drawing/2014/main" id="{D57BE67B-9CE2-799B-75C1-7ADFBD5B5B0A}"/>
              </a:ext>
            </a:extLst>
          </p:cNvPr>
          <p:cNvSpPr>
            <a:spLocks noGrp="1"/>
          </p:cNvSpPr>
          <p:nvPr>
            <p:ph type="ftr" sz="quarter" idx="3"/>
          </p:nvPr>
        </p:nvSpPr>
        <p:spPr>
          <a:xfrm>
            <a:off x="661800" y="6686783"/>
            <a:ext cx="10868400" cy="122400"/>
          </a:xfrm>
        </p:spPr>
        <p:txBody>
          <a:bodyPr/>
          <a:lstStyle/>
          <a:p>
            <a:r>
              <a:rPr lang="nl-NL" dirty="0"/>
              <a:t>Bron: It’s Public analyse: </a:t>
            </a:r>
          </a:p>
        </p:txBody>
      </p:sp>
    </p:spTree>
    <p:extLst>
      <p:ext uri="{BB962C8B-B14F-4D97-AF65-F5344CB8AC3E}">
        <p14:creationId xmlns:p14="http://schemas.microsoft.com/office/powerpoint/2010/main" val="1036015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9CFFE5EF-DF87-AC1E-768D-29C4D5E5094B}"/>
              </a:ext>
            </a:extLst>
          </p:cNvPr>
          <p:cNvGraphicFramePr>
            <a:graphicFrameLocks noChangeAspect="1"/>
          </p:cNvGraphicFramePr>
          <p:nvPr>
            <p:custDataLst>
              <p:tags r:id="rId1"/>
            </p:custDataLst>
            <p:extLst>
              <p:ext uri="{D42A27DB-BD31-4B8C-83A1-F6EECF244321}">
                <p14:modId xmlns:p14="http://schemas.microsoft.com/office/powerpoint/2010/main" val="4171583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6" name="Object 35" hidden="1">
                        <a:extLst>
                          <a:ext uri="{FF2B5EF4-FFF2-40B4-BE49-F238E27FC236}">
                            <a16:creationId xmlns:a16="http://schemas.microsoft.com/office/drawing/2014/main" id="{9CFFE5EF-DF87-AC1E-768D-29C4D5E509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6" name="Rectangle 115">
            <a:extLst>
              <a:ext uri="{FF2B5EF4-FFF2-40B4-BE49-F238E27FC236}">
                <a16:creationId xmlns:a16="http://schemas.microsoft.com/office/drawing/2014/main" id="{E7584C74-E7AE-ABB2-4FCB-BB6F67555AEF}"/>
              </a:ext>
            </a:extLst>
          </p:cNvPr>
          <p:cNvSpPr/>
          <p:nvPr/>
        </p:nvSpPr>
        <p:spPr>
          <a:xfrm>
            <a:off x="3230311" y="1879600"/>
            <a:ext cx="2294188" cy="223838"/>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97" name="Rectangle 96">
            <a:extLst>
              <a:ext uri="{FF2B5EF4-FFF2-40B4-BE49-F238E27FC236}">
                <a16:creationId xmlns:a16="http://schemas.microsoft.com/office/drawing/2014/main" id="{3009F491-2EEF-09AE-E69B-047FD09094A2}"/>
              </a:ext>
            </a:extLst>
          </p:cNvPr>
          <p:cNvSpPr/>
          <p:nvPr/>
        </p:nvSpPr>
        <p:spPr>
          <a:xfrm>
            <a:off x="2768837"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98" name="Rectangle 97">
            <a:extLst>
              <a:ext uri="{FF2B5EF4-FFF2-40B4-BE49-F238E27FC236}">
                <a16:creationId xmlns:a16="http://schemas.microsoft.com/office/drawing/2014/main" id="{F7204DED-D136-C366-726E-7F8C27326D12}"/>
              </a:ext>
            </a:extLst>
          </p:cNvPr>
          <p:cNvSpPr/>
          <p:nvPr/>
        </p:nvSpPr>
        <p:spPr>
          <a:xfrm>
            <a:off x="7170864"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3" name="Text Placeholder 2">
            <a:extLst>
              <a:ext uri="{FF2B5EF4-FFF2-40B4-BE49-F238E27FC236}">
                <a16:creationId xmlns:a16="http://schemas.microsoft.com/office/drawing/2014/main" id="{E7DB23A7-2295-C0CF-C4AB-5CEF42C1CA21}"/>
              </a:ext>
            </a:extLst>
          </p:cNvPr>
          <p:cNvSpPr>
            <a:spLocks noGrp="1"/>
          </p:cNvSpPr>
          <p:nvPr>
            <p:ph type="body" sz="quarter" idx="20"/>
          </p:nvPr>
        </p:nvSpPr>
        <p:spPr/>
        <p:txBody>
          <a:bodyPr/>
          <a:lstStyle/>
          <a:p>
            <a:endParaRPr lang="nl-NL" dirty="0"/>
          </a:p>
        </p:txBody>
      </p:sp>
      <p:sp>
        <p:nvSpPr>
          <p:cNvPr id="4" name="Text Placeholder 3">
            <a:extLst>
              <a:ext uri="{FF2B5EF4-FFF2-40B4-BE49-F238E27FC236}">
                <a16:creationId xmlns:a16="http://schemas.microsoft.com/office/drawing/2014/main" id="{26D59C0C-7A79-7224-25B1-C49A35B6C9AC}"/>
              </a:ext>
            </a:extLst>
          </p:cNvPr>
          <p:cNvSpPr>
            <a:spLocks noGrp="1"/>
          </p:cNvSpPr>
          <p:nvPr>
            <p:ph type="body" sz="quarter" idx="14"/>
          </p:nvPr>
        </p:nvSpPr>
        <p:spPr/>
        <p:txBody>
          <a:bodyPr/>
          <a:lstStyle/>
          <a:p>
            <a:endParaRPr lang="nl-NL" dirty="0"/>
          </a:p>
        </p:txBody>
      </p:sp>
      <p:sp>
        <p:nvSpPr>
          <p:cNvPr id="5" name="Title 4">
            <a:extLst>
              <a:ext uri="{FF2B5EF4-FFF2-40B4-BE49-F238E27FC236}">
                <a16:creationId xmlns:a16="http://schemas.microsoft.com/office/drawing/2014/main" id="{DD532B1D-6FC6-4AA7-BD6D-5CC711274154}"/>
              </a:ext>
            </a:extLst>
          </p:cNvPr>
          <p:cNvSpPr>
            <a:spLocks noGrp="1"/>
          </p:cNvSpPr>
          <p:nvPr>
            <p:ph type="title"/>
          </p:nvPr>
        </p:nvSpPr>
        <p:spPr/>
        <p:txBody>
          <a:bodyPr vert="horz"/>
          <a:lstStyle/>
          <a:p>
            <a:r>
              <a:rPr lang="nl-NL" dirty="0"/>
              <a:t>Totale kosten: 4,6%</a:t>
            </a:r>
            <a:br>
              <a:rPr lang="nl-NL" dirty="0"/>
            </a:br>
            <a:r>
              <a:rPr lang="nl-NL" dirty="0"/>
              <a:t>Totale financieringsbehoefte: 39%</a:t>
            </a:r>
          </a:p>
        </p:txBody>
      </p:sp>
      <p:graphicFrame>
        <p:nvGraphicFramePr>
          <p:cNvPr id="87" name="Chart 86">
            <a:extLst>
              <a:ext uri="{FF2B5EF4-FFF2-40B4-BE49-F238E27FC236}">
                <a16:creationId xmlns:a16="http://schemas.microsoft.com/office/drawing/2014/main" id="{6CBA7618-40B1-4FDA-F9B6-8FE43B876E0B}"/>
              </a:ext>
            </a:extLst>
          </p:cNvPr>
          <p:cNvGraphicFramePr/>
          <p:nvPr>
            <p:custDataLst>
              <p:tags r:id="rId2"/>
            </p:custDataLst>
            <p:extLst>
              <p:ext uri="{D42A27DB-BD31-4B8C-83A1-F6EECF244321}">
                <p14:modId xmlns:p14="http://schemas.microsoft.com/office/powerpoint/2010/main" val="3928666545"/>
              </p:ext>
            </p:extLst>
          </p:nvPr>
        </p:nvGraphicFramePr>
        <p:xfrm>
          <a:off x="2624138" y="3286125"/>
          <a:ext cx="4235450" cy="2776538"/>
        </p:xfrm>
        <a:graphic>
          <a:graphicData uri="http://schemas.openxmlformats.org/drawingml/2006/chart">
            <c:chart xmlns:c="http://schemas.openxmlformats.org/drawingml/2006/chart" xmlns:r="http://schemas.openxmlformats.org/officeDocument/2006/relationships" r:id="rId7"/>
          </a:graphicData>
        </a:graphic>
      </p:graphicFrame>
      <p:pic>
        <p:nvPicPr>
          <p:cNvPr id="53" name="Graphic 52" descr="Miscellaneous with solid fill">
            <a:extLst>
              <a:ext uri="{FF2B5EF4-FFF2-40B4-BE49-F238E27FC236}">
                <a16:creationId xmlns:a16="http://schemas.microsoft.com/office/drawing/2014/main" id="{67CC8D4C-9A6E-F14B-4E0E-19531E60CBC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04517" y="2136775"/>
            <a:ext cx="284163" cy="284163"/>
          </a:xfrm>
          <a:prstGeom prst="rect">
            <a:avLst/>
          </a:prstGeom>
        </p:spPr>
      </p:pic>
      <p:pic>
        <p:nvPicPr>
          <p:cNvPr id="54" name="Graphic 53" descr="Road with solid fill">
            <a:extLst>
              <a:ext uri="{FF2B5EF4-FFF2-40B4-BE49-F238E27FC236}">
                <a16:creationId xmlns:a16="http://schemas.microsoft.com/office/drawing/2014/main" id="{F9A217F3-519A-9F82-2E3B-DBBFE254A72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04518" y="1846263"/>
            <a:ext cx="282575" cy="282575"/>
          </a:xfrm>
          <a:prstGeom prst="rect">
            <a:avLst/>
          </a:prstGeom>
        </p:spPr>
      </p:pic>
      <p:pic>
        <p:nvPicPr>
          <p:cNvPr id="55" name="Graphic 54" descr="Home with solid fill">
            <a:extLst>
              <a:ext uri="{FF2B5EF4-FFF2-40B4-BE49-F238E27FC236}">
                <a16:creationId xmlns:a16="http://schemas.microsoft.com/office/drawing/2014/main" id="{49FD1D12-DF85-DBC6-E614-08F8FA3FA55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04517" y="1554163"/>
            <a:ext cx="284163" cy="284163"/>
          </a:xfrm>
          <a:prstGeom prst="rect">
            <a:avLst/>
          </a:prstGeom>
        </p:spPr>
      </p:pic>
      <p:sp>
        <p:nvSpPr>
          <p:cNvPr id="56" name="TextBox 55">
            <a:extLst>
              <a:ext uri="{FF2B5EF4-FFF2-40B4-BE49-F238E27FC236}">
                <a16:creationId xmlns:a16="http://schemas.microsoft.com/office/drawing/2014/main" id="{28A3FDD3-BBCD-8982-37AF-9B886C292909}"/>
              </a:ext>
            </a:extLst>
          </p:cNvPr>
          <p:cNvSpPr txBox="1"/>
          <p:nvPr/>
        </p:nvSpPr>
        <p:spPr>
          <a:xfrm>
            <a:off x="3179035" y="1574800"/>
            <a:ext cx="1666430" cy="254000"/>
          </a:xfrm>
          <a:prstGeom prst="rect">
            <a:avLst/>
          </a:prstGeom>
        </p:spPr>
        <p:txBody>
          <a:bodyPr vert="horz" wrap="none" lIns="91440" tIns="45720" rIns="91440" bIns="45720" rtlCol="0">
            <a:noAutofit/>
          </a:bodyPr>
          <a:lstStyle/>
          <a:p>
            <a:pPr algn="l"/>
            <a:r>
              <a:rPr lang="nl-NL" sz="900" noProof="0" dirty="0"/>
              <a:t>Afschrijven in 40 jaar</a:t>
            </a:r>
          </a:p>
        </p:txBody>
      </p:sp>
      <p:sp>
        <p:nvSpPr>
          <p:cNvPr id="57" name="TextBox 56">
            <a:extLst>
              <a:ext uri="{FF2B5EF4-FFF2-40B4-BE49-F238E27FC236}">
                <a16:creationId xmlns:a16="http://schemas.microsoft.com/office/drawing/2014/main" id="{84853DAB-B791-6816-D21A-FB2DD3F7809A}"/>
              </a:ext>
            </a:extLst>
          </p:cNvPr>
          <p:cNvSpPr txBox="1"/>
          <p:nvPr/>
        </p:nvSpPr>
        <p:spPr>
          <a:xfrm>
            <a:off x="3179034" y="1866900"/>
            <a:ext cx="2345465" cy="254000"/>
          </a:xfrm>
          <a:prstGeom prst="rect">
            <a:avLst/>
          </a:prstGeom>
        </p:spPr>
        <p:txBody>
          <a:bodyPr vert="horz" wrap="none" lIns="91440" tIns="45720" rIns="91440" bIns="45720" rtlCol="0">
            <a:noAutofit/>
          </a:bodyPr>
          <a:lstStyle/>
          <a:p>
            <a:pPr algn="l"/>
            <a:r>
              <a:rPr lang="nl-NL" sz="900" dirty="0"/>
              <a:t>Van afschrijven in 40 jaar naar niet geactiveerd</a:t>
            </a:r>
            <a:endParaRPr lang="nl-NL" sz="900" noProof="0" dirty="0"/>
          </a:p>
        </p:txBody>
      </p:sp>
      <p:sp>
        <p:nvSpPr>
          <p:cNvPr id="58" name="TextBox 57">
            <a:extLst>
              <a:ext uri="{FF2B5EF4-FFF2-40B4-BE49-F238E27FC236}">
                <a16:creationId xmlns:a16="http://schemas.microsoft.com/office/drawing/2014/main" id="{6BF6806F-592F-FCE9-0CF3-D67A64BACD8A}"/>
              </a:ext>
            </a:extLst>
          </p:cNvPr>
          <p:cNvSpPr txBox="1"/>
          <p:nvPr/>
        </p:nvSpPr>
        <p:spPr>
          <a:xfrm>
            <a:off x="3179035" y="2143125"/>
            <a:ext cx="1666430" cy="254000"/>
          </a:xfrm>
          <a:prstGeom prst="rect">
            <a:avLst/>
          </a:prstGeom>
        </p:spPr>
        <p:txBody>
          <a:bodyPr vert="horz" wrap="none" lIns="91440" tIns="45720" rIns="91440" bIns="45720" rtlCol="0">
            <a:noAutofit/>
          </a:bodyPr>
          <a:lstStyle/>
          <a:p>
            <a:pPr algn="l"/>
            <a:r>
              <a:rPr lang="nl-NL" sz="900" noProof="0" dirty="0"/>
              <a:t>Afschrijven in 12 jaar</a:t>
            </a:r>
          </a:p>
        </p:txBody>
      </p:sp>
      <p:sp>
        <p:nvSpPr>
          <p:cNvPr id="68" name="TextBox 67">
            <a:extLst>
              <a:ext uri="{FF2B5EF4-FFF2-40B4-BE49-F238E27FC236}">
                <a16:creationId xmlns:a16="http://schemas.microsoft.com/office/drawing/2014/main" id="{5CA40DB7-9FC2-7887-24C4-6CCDCDF3CAF5}"/>
              </a:ext>
            </a:extLst>
          </p:cNvPr>
          <p:cNvSpPr txBox="1"/>
          <p:nvPr/>
        </p:nvSpPr>
        <p:spPr>
          <a:xfrm>
            <a:off x="2774497" y="2489200"/>
            <a:ext cx="2506802" cy="198438"/>
          </a:xfrm>
          <a:prstGeom prst="rect">
            <a:avLst/>
          </a:prstGeom>
        </p:spPr>
        <p:txBody>
          <a:bodyPr vert="horz" wrap="none" lIns="91440" tIns="45720" rIns="91440" bIns="45720" rtlCol="0">
            <a:noAutofit/>
          </a:bodyPr>
          <a:lstStyle/>
          <a:p>
            <a:pPr algn="l"/>
            <a:r>
              <a:rPr lang="nl-NL" sz="900" b="1" noProof="0" dirty="0"/>
              <a:t>Ontwikkeling kosten van de investeringen</a:t>
            </a:r>
            <a:r>
              <a:rPr lang="nl-NL" sz="900" noProof="0" dirty="0"/>
              <a:t> </a:t>
            </a:r>
            <a:br>
              <a:rPr lang="nl-NL" sz="900" noProof="0" dirty="0"/>
            </a:br>
            <a:r>
              <a:rPr lang="nl-NL" sz="900" noProof="0" dirty="0"/>
              <a:t>Eur mln / % van begroting</a:t>
            </a:r>
          </a:p>
        </p:txBody>
      </p:sp>
      <p:sp>
        <p:nvSpPr>
          <p:cNvPr id="69" name="TextBox 68">
            <a:extLst>
              <a:ext uri="{FF2B5EF4-FFF2-40B4-BE49-F238E27FC236}">
                <a16:creationId xmlns:a16="http://schemas.microsoft.com/office/drawing/2014/main" id="{F6A82D33-241E-891B-87D8-01E578EDE90D}"/>
              </a:ext>
            </a:extLst>
          </p:cNvPr>
          <p:cNvSpPr txBox="1"/>
          <p:nvPr/>
        </p:nvSpPr>
        <p:spPr>
          <a:xfrm>
            <a:off x="7169923" y="2498725"/>
            <a:ext cx="3033062" cy="196850"/>
          </a:xfrm>
          <a:prstGeom prst="rect">
            <a:avLst/>
          </a:prstGeom>
        </p:spPr>
        <p:txBody>
          <a:bodyPr vert="horz" wrap="none" lIns="91440" tIns="45720" rIns="91440" bIns="45720" rtlCol="0">
            <a:noAutofit/>
          </a:bodyPr>
          <a:lstStyle/>
          <a:p>
            <a:pPr algn="l"/>
            <a:r>
              <a:rPr lang="nl-NL" sz="900" b="1" noProof="0" dirty="0"/>
              <a:t>Ontwikkeling van de financieringsbehoefte materiele activa</a:t>
            </a:r>
            <a:br>
              <a:rPr lang="nl-NL" sz="900" b="1" noProof="0" dirty="0"/>
            </a:br>
            <a:r>
              <a:rPr lang="nl-NL" sz="900" noProof="0" dirty="0"/>
              <a:t>Eur mln / % van begroting</a:t>
            </a:r>
          </a:p>
        </p:txBody>
      </p:sp>
      <p:graphicFrame>
        <p:nvGraphicFramePr>
          <p:cNvPr id="89" name="Chart 88">
            <a:extLst>
              <a:ext uri="{FF2B5EF4-FFF2-40B4-BE49-F238E27FC236}">
                <a16:creationId xmlns:a16="http://schemas.microsoft.com/office/drawing/2014/main" id="{BF9EB021-C266-0D22-36B4-FABBEB4F3D1D}"/>
              </a:ext>
            </a:extLst>
          </p:cNvPr>
          <p:cNvGraphicFramePr/>
          <p:nvPr>
            <p:custDataLst>
              <p:tags r:id="rId3"/>
            </p:custDataLst>
            <p:extLst>
              <p:ext uri="{D42A27DB-BD31-4B8C-83A1-F6EECF244321}">
                <p14:modId xmlns:p14="http://schemas.microsoft.com/office/powerpoint/2010/main" val="2942422818"/>
              </p:ext>
            </p:extLst>
          </p:nvPr>
        </p:nvGraphicFramePr>
        <p:xfrm>
          <a:off x="7042150" y="3440113"/>
          <a:ext cx="4179888" cy="2622550"/>
        </p:xfrm>
        <a:graphic>
          <a:graphicData uri="http://schemas.openxmlformats.org/drawingml/2006/chart">
            <c:chart xmlns:c="http://schemas.openxmlformats.org/drawingml/2006/chart" xmlns:r="http://schemas.openxmlformats.org/officeDocument/2006/relationships" r:id="rId14"/>
          </a:graphicData>
        </a:graphic>
      </p:graphicFrame>
      <p:sp>
        <p:nvSpPr>
          <p:cNvPr id="304" name="Rectangle 303">
            <a:extLst>
              <a:ext uri="{FF2B5EF4-FFF2-40B4-BE49-F238E27FC236}">
                <a16:creationId xmlns:a16="http://schemas.microsoft.com/office/drawing/2014/main" id="{4EBFE61E-01AF-F843-7DBE-4B761673D173}"/>
              </a:ext>
            </a:extLst>
          </p:cNvPr>
          <p:cNvSpPr/>
          <p:nvPr/>
        </p:nvSpPr>
        <p:spPr>
          <a:xfrm>
            <a:off x="2768837" y="1503363"/>
            <a:ext cx="4358356" cy="927100"/>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104" name="Rectangle 103">
            <a:extLst>
              <a:ext uri="{FF2B5EF4-FFF2-40B4-BE49-F238E27FC236}">
                <a16:creationId xmlns:a16="http://schemas.microsoft.com/office/drawing/2014/main" id="{8BE4935C-6DC1-2F4F-90C4-679EBC13C1AE}"/>
              </a:ext>
            </a:extLst>
          </p:cNvPr>
          <p:cNvSpPr/>
          <p:nvPr/>
        </p:nvSpPr>
        <p:spPr>
          <a:xfrm>
            <a:off x="5081583" y="5289550"/>
            <a:ext cx="1571625"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kosten</a:t>
            </a:r>
            <a:r>
              <a:rPr lang="nl-NL" sz="700" b="1" dirty="0">
                <a:solidFill>
                  <a:srgbClr val="22777B"/>
                </a:solidFill>
                <a:latin typeface="Corbel" panose="020B0503020204020204" pitchFamily="34" charset="0"/>
              </a:rPr>
              <a:t> 4,6% / </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50 mln / jr</a:t>
            </a:r>
          </a:p>
        </p:txBody>
      </p:sp>
      <p:grpSp>
        <p:nvGrpSpPr>
          <p:cNvPr id="143" name="Group 142">
            <a:extLst>
              <a:ext uri="{FF2B5EF4-FFF2-40B4-BE49-F238E27FC236}">
                <a16:creationId xmlns:a16="http://schemas.microsoft.com/office/drawing/2014/main" id="{19A080E9-2DD0-3B60-B589-C6A3700D762F}"/>
              </a:ext>
            </a:extLst>
          </p:cNvPr>
          <p:cNvGrpSpPr/>
          <p:nvPr/>
        </p:nvGrpSpPr>
        <p:grpSpPr>
          <a:xfrm>
            <a:off x="2722216" y="5989638"/>
            <a:ext cx="802624" cy="203200"/>
            <a:chOff x="6854067" y="5897801"/>
            <a:chExt cx="802624" cy="203200"/>
          </a:xfrm>
        </p:grpSpPr>
        <p:cxnSp>
          <p:nvCxnSpPr>
            <p:cNvPr id="144" name="Straight Arrow Connector 143">
              <a:extLst>
                <a:ext uri="{FF2B5EF4-FFF2-40B4-BE49-F238E27FC236}">
                  <a16:creationId xmlns:a16="http://schemas.microsoft.com/office/drawing/2014/main" id="{3CED1832-7187-1E22-20C9-EA2C6E0385FD}"/>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5D4A7FB5-BBEE-49A0-F9B5-1A7DC4A68567}"/>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sp>
        <p:nvSpPr>
          <p:cNvPr id="160" name="Rectangle 159">
            <a:extLst>
              <a:ext uri="{FF2B5EF4-FFF2-40B4-BE49-F238E27FC236}">
                <a16:creationId xmlns:a16="http://schemas.microsoft.com/office/drawing/2014/main" id="{BFE293E4-E727-A454-AAAB-77F7484A6018}"/>
              </a:ext>
            </a:extLst>
          </p:cNvPr>
          <p:cNvSpPr/>
          <p:nvPr/>
        </p:nvSpPr>
        <p:spPr>
          <a:xfrm>
            <a:off x="8685213" y="5142706"/>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financieringsbehoefte</a:t>
            </a:r>
            <a:r>
              <a:rPr lang="nl-NL" sz="700" b="1" dirty="0">
                <a:solidFill>
                  <a:srgbClr val="22777B"/>
                </a:solidFill>
                <a:latin typeface="Corbel" panose="020B0503020204020204" pitchFamily="34" charset="0"/>
              </a:rPr>
              <a:t> 39% / 390</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 mln / jr</a:t>
            </a:r>
          </a:p>
        </p:txBody>
      </p:sp>
      <p:sp>
        <p:nvSpPr>
          <p:cNvPr id="168" name="Rectangle 167">
            <a:extLst>
              <a:ext uri="{FF2B5EF4-FFF2-40B4-BE49-F238E27FC236}">
                <a16:creationId xmlns:a16="http://schemas.microsoft.com/office/drawing/2014/main" id="{65A6EF13-B234-D5F1-0A30-2BD62282F935}"/>
              </a:ext>
            </a:extLst>
          </p:cNvPr>
          <p:cNvSpPr/>
          <p:nvPr/>
        </p:nvSpPr>
        <p:spPr>
          <a:xfrm>
            <a:off x="8685213" y="5312569"/>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rPr>
              <a:t>Netto schuldquote</a:t>
            </a:r>
            <a:r>
              <a:rPr lang="nl-NL" sz="700" dirty="0">
                <a:solidFill>
                  <a:schemeClr val="bg1">
                    <a:lumMod val="65000"/>
                  </a:schemeClr>
                </a:solidFill>
                <a:latin typeface="Corbel" panose="020B0503020204020204" pitchFamily="34" charset="0"/>
              </a:rPr>
              <a:t> 9%</a:t>
            </a:r>
            <a:endPar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endParaRPr>
          </a:p>
        </p:txBody>
      </p:sp>
      <p:grpSp>
        <p:nvGrpSpPr>
          <p:cNvPr id="46" name="Group 45">
            <a:extLst>
              <a:ext uri="{FF2B5EF4-FFF2-40B4-BE49-F238E27FC236}">
                <a16:creationId xmlns:a16="http://schemas.microsoft.com/office/drawing/2014/main" id="{66BE0C69-0796-61AF-1C11-E04BABF94D1D}"/>
              </a:ext>
            </a:extLst>
          </p:cNvPr>
          <p:cNvGrpSpPr/>
          <p:nvPr/>
        </p:nvGrpSpPr>
        <p:grpSpPr>
          <a:xfrm>
            <a:off x="2768838" y="2909888"/>
            <a:ext cx="4344988" cy="439738"/>
            <a:chOff x="1089025" y="1683241"/>
            <a:chExt cx="10226675" cy="491635"/>
          </a:xfrm>
        </p:grpSpPr>
        <p:sp>
          <p:nvSpPr>
            <p:cNvPr id="47" name="TextBox 46">
              <a:extLst>
                <a:ext uri="{FF2B5EF4-FFF2-40B4-BE49-F238E27FC236}">
                  <a16:creationId xmlns:a16="http://schemas.microsoft.com/office/drawing/2014/main" id="{3572EAAF-77D9-BEA6-7367-818F667C9461}"/>
                </a:ext>
              </a:extLst>
            </p:cNvPr>
            <p:cNvSpPr txBox="1"/>
            <p:nvPr/>
          </p:nvSpPr>
          <p:spPr>
            <a:xfrm>
              <a:off x="2263719" y="1683241"/>
              <a:ext cx="1076325" cy="331789"/>
            </a:xfrm>
            <a:prstGeom prst="rect">
              <a:avLst/>
            </a:prstGeom>
          </p:spPr>
          <p:txBody>
            <a:bodyPr vert="horz" wrap="none" lIns="91440" tIns="45720" rIns="91440" bIns="45720" rtlCol="0" anchor="ctr">
              <a:noAutofit/>
            </a:bodyPr>
            <a:lstStyle/>
            <a:p>
              <a:pPr algn="ctr"/>
              <a:r>
                <a:rPr lang="nl-NL" sz="600" b="1" noProof="0" dirty="0"/>
                <a:t>Overgang – stoppen met activeren</a:t>
              </a:r>
            </a:p>
          </p:txBody>
        </p:sp>
        <p:cxnSp>
          <p:nvCxnSpPr>
            <p:cNvPr id="48" name="Straight Connector 47">
              <a:extLst>
                <a:ext uri="{FF2B5EF4-FFF2-40B4-BE49-F238E27FC236}">
                  <a16:creationId xmlns:a16="http://schemas.microsoft.com/office/drawing/2014/main" id="{291361EB-66D6-70E2-2479-A10A340E661C}"/>
                </a:ext>
              </a:extLst>
            </p:cNvPr>
            <p:cNvCxnSpPr>
              <a:cxnSpLocks/>
            </p:cNvCxnSpPr>
            <p:nvPr/>
          </p:nvCxnSpPr>
          <p:spPr>
            <a:xfrm>
              <a:off x="1089025" y="2060575"/>
              <a:ext cx="1937284"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4967182-CEB7-1C82-F317-8F321BCA9247}"/>
                </a:ext>
              </a:extLst>
            </p:cNvPr>
            <p:cNvCxnSpPr>
              <a:cxnSpLocks/>
            </p:cNvCxnSpPr>
            <p:nvPr/>
          </p:nvCxnSpPr>
          <p:spPr>
            <a:xfrm>
              <a:off x="3140855" y="2060575"/>
              <a:ext cx="8174845"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CC35ABF-E131-6C89-050D-50284C271FE5}"/>
                </a:ext>
              </a:extLst>
            </p:cNvPr>
            <p:cNvCxnSpPr/>
            <p:nvPr/>
          </p:nvCxnSpPr>
          <p:spPr>
            <a:xfrm flipV="1">
              <a:off x="2990749"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72BC3ED-771D-AF85-D1C5-58C1845A75C5}"/>
                </a:ext>
              </a:extLst>
            </p:cNvPr>
            <p:cNvCxnSpPr/>
            <p:nvPr/>
          </p:nvCxnSpPr>
          <p:spPr>
            <a:xfrm flipV="1">
              <a:off x="3105295" y="1935163"/>
              <a:ext cx="71121" cy="239713"/>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05CEA8D5-8693-FD44-E557-0D30DA6FD35D}"/>
              </a:ext>
            </a:extLst>
          </p:cNvPr>
          <p:cNvSpPr/>
          <p:nvPr/>
        </p:nvSpPr>
        <p:spPr>
          <a:xfrm>
            <a:off x="2787938" y="5260184"/>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5,0%</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sp>
        <p:nvSpPr>
          <p:cNvPr id="88" name="Rectangle 87">
            <a:extLst>
              <a:ext uri="{FF2B5EF4-FFF2-40B4-BE49-F238E27FC236}">
                <a16:creationId xmlns:a16="http://schemas.microsoft.com/office/drawing/2014/main" id="{4A533544-6077-D426-995C-11795804D0F0}"/>
              </a:ext>
            </a:extLst>
          </p:cNvPr>
          <p:cNvSpPr/>
          <p:nvPr/>
        </p:nvSpPr>
        <p:spPr>
          <a:xfrm>
            <a:off x="3865974" y="3563938"/>
            <a:ext cx="1658525" cy="512763"/>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Zeer hoge kosten door het direct afschrijven van alle bestaande investeringen. Op termijn lagere totale kosten door afgenomen  rentelasten.</a:t>
            </a:r>
          </a:p>
        </p:txBody>
      </p:sp>
      <p:cxnSp>
        <p:nvCxnSpPr>
          <p:cNvPr id="91" name="Straight Arrow Connector 90">
            <a:extLst>
              <a:ext uri="{FF2B5EF4-FFF2-40B4-BE49-F238E27FC236}">
                <a16:creationId xmlns:a16="http://schemas.microsoft.com/office/drawing/2014/main" id="{83C8CC19-6F83-D519-F58C-ECBDE031E65E}"/>
              </a:ext>
            </a:extLst>
          </p:cNvPr>
          <p:cNvCxnSpPr>
            <a:cxnSpLocks/>
          </p:cNvCxnSpPr>
          <p:nvPr/>
        </p:nvCxnSpPr>
        <p:spPr>
          <a:xfrm flipH="1">
            <a:off x="3725224" y="4041775"/>
            <a:ext cx="651389" cy="184150"/>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3" name="Right Triangle 92">
            <a:extLst>
              <a:ext uri="{FF2B5EF4-FFF2-40B4-BE49-F238E27FC236}">
                <a16:creationId xmlns:a16="http://schemas.microsoft.com/office/drawing/2014/main" id="{9514E56B-CB38-4B69-E99E-DF7F1B55E1EF}"/>
              </a:ext>
            </a:extLst>
          </p:cNvPr>
          <p:cNvSpPr/>
          <p:nvPr/>
        </p:nvSpPr>
        <p:spPr>
          <a:xfrm rot="16200000">
            <a:off x="2806383" y="4603750"/>
            <a:ext cx="1650146" cy="53975"/>
          </a:xfrm>
          <a:custGeom>
            <a:avLst/>
            <a:gdLst>
              <a:gd name="connsiteX0" fmla="*/ 0 w 1634906"/>
              <a:gd name="connsiteY0" fmla="*/ 45719 h 45719"/>
              <a:gd name="connsiteX1" fmla="*/ 0 w 1634906"/>
              <a:gd name="connsiteY1" fmla="*/ 0 h 45719"/>
              <a:gd name="connsiteX2" fmla="*/ 1634906 w 1634906"/>
              <a:gd name="connsiteY2" fmla="*/ 45719 h 45719"/>
              <a:gd name="connsiteX3" fmla="*/ 0 w 1634906"/>
              <a:gd name="connsiteY3" fmla="*/ 45719 h 45719"/>
              <a:gd name="connsiteX0" fmla="*/ 0 w 1647606"/>
              <a:gd name="connsiteY0" fmla="*/ 45719 h 45719"/>
              <a:gd name="connsiteX1" fmla="*/ 0 w 1647606"/>
              <a:gd name="connsiteY1" fmla="*/ 0 h 45719"/>
              <a:gd name="connsiteX2" fmla="*/ 1647606 w 1647606"/>
              <a:gd name="connsiteY2" fmla="*/ 20319 h 45719"/>
              <a:gd name="connsiteX3" fmla="*/ 0 w 1647606"/>
              <a:gd name="connsiteY3" fmla="*/ 45719 h 45719"/>
              <a:gd name="connsiteX0" fmla="*/ 0 w 1647606"/>
              <a:gd name="connsiteY0" fmla="*/ 73657 h 73657"/>
              <a:gd name="connsiteX1" fmla="*/ 7620 w 1647606"/>
              <a:gd name="connsiteY1" fmla="*/ 0 h 73657"/>
              <a:gd name="connsiteX2" fmla="*/ 1647606 w 1647606"/>
              <a:gd name="connsiteY2" fmla="*/ 48257 h 73657"/>
              <a:gd name="connsiteX3" fmla="*/ 0 w 1647606"/>
              <a:gd name="connsiteY3" fmla="*/ 73657 h 73657"/>
              <a:gd name="connsiteX0" fmla="*/ 0 w 1647606"/>
              <a:gd name="connsiteY0" fmla="*/ 48254 h 48254"/>
              <a:gd name="connsiteX1" fmla="*/ 7620 w 1647606"/>
              <a:gd name="connsiteY1" fmla="*/ 0 h 48254"/>
              <a:gd name="connsiteX2" fmla="*/ 1647606 w 1647606"/>
              <a:gd name="connsiteY2" fmla="*/ 22854 h 48254"/>
              <a:gd name="connsiteX3" fmla="*/ 0 w 1647606"/>
              <a:gd name="connsiteY3" fmla="*/ 48254 h 48254"/>
              <a:gd name="connsiteX0" fmla="*/ 0 w 1647606"/>
              <a:gd name="connsiteY0" fmla="*/ 48254 h 48254"/>
              <a:gd name="connsiteX1" fmla="*/ 2540 w 1647606"/>
              <a:gd name="connsiteY1" fmla="*/ 0 h 48254"/>
              <a:gd name="connsiteX2" fmla="*/ 1647606 w 1647606"/>
              <a:gd name="connsiteY2" fmla="*/ 22854 h 48254"/>
              <a:gd name="connsiteX3" fmla="*/ 0 w 1647606"/>
              <a:gd name="connsiteY3" fmla="*/ 48254 h 48254"/>
              <a:gd name="connsiteX0" fmla="*/ 2540 w 1650146"/>
              <a:gd name="connsiteY0" fmla="*/ 53334 h 53334"/>
              <a:gd name="connsiteX1" fmla="*/ 0 w 1650146"/>
              <a:gd name="connsiteY1" fmla="*/ 0 h 53334"/>
              <a:gd name="connsiteX2" fmla="*/ 1650146 w 1650146"/>
              <a:gd name="connsiteY2" fmla="*/ 27934 h 53334"/>
              <a:gd name="connsiteX3" fmla="*/ 2540 w 1650146"/>
              <a:gd name="connsiteY3" fmla="*/ 53334 h 53334"/>
            </a:gdLst>
            <a:ahLst/>
            <a:cxnLst>
              <a:cxn ang="0">
                <a:pos x="connsiteX0" y="connsiteY0"/>
              </a:cxn>
              <a:cxn ang="0">
                <a:pos x="connsiteX1" y="connsiteY1"/>
              </a:cxn>
              <a:cxn ang="0">
                <a:pos x="connsiteX2" y="connsiteY2"/>
              </a:cxn>
              <a:cxn ang="0">
                <a:pos x="connsiteX3" y="connsiteY3"/>
              </a:cxn>
            </a:cxnLst>
            <a:rect l="l" t="t" r="r" b="b"/>
            <a:pathLst>
              <a:path w="1650146" h="53334">
                <a:moveTo>
                  <a:pt x="2540" y="53334"/>
                </a:moveTo>
                <a:lnTo>
                  <a:pt x="0" y="0"/>
                </a:lnTo>
                <a:lnTo>
                  <a:pt x="1650146" y="27934"/>
                </a:lnTo>
                <a:lnTo>
                  <a:pt x="2540" y="53334"/>
                </a:lnTo>
                <a:close/>
              </a:path>
            </a:pathLst>
          </a:custGeom>
          <a:solidFill>
            <a:srgbClr val="FFBD42">
              <a:alpha val="20000"/>
            </a:srgbClr>
          </a:solidFill>
          <a:ln w="9525" cap="flat">
            <a:solidFill>
              <a:srgbClr val="FFBD42"/>
            </a:solidFill>
            <a:prstDash val="dash"/>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95" name="Rectangle 94">
            <a:extLst>
              <a:ext uri="{FF2B5EF4-FFF2-40B4-BE49-F238E27FC236}">
                <a16:creationId xmlns:a16="http://schemas.microsoft.com/office/drawing/2014/main" id="{9BC365CC-039B-9D06-7192-70DBCE2E859D}"/>
              </a:ext>
            </a:extLst>
          </p:cNvPr>
          <p:cNvSpPr/>
          <p:nvPr/>
        </p:nvSpPr>
        <p:spPr>
          <a:xfrm>
            <a:off x="8669253" y="4267200"/>
            <a:ext cx="1971954" cy="644525"/>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Afname van financieringsbehoefte vind in één keer plaats en de financieringsbehoefte stabiliseert zich meteen op een lager niveau.</a:t>
            </a:r>
          </a:p>
        </p:txBody>
      </p:sp>
      <p:cxnSp>
        <p:nvCxnSpPr>
          <p:cNvPr id="96" name="Straight Arrow Connector 95">
            <a:extLst>
              <a:ext uri="{FF2B5EF4-FFF2-40B4-BE49-F238E27FC236}">
                <a16:creationId xmlns:a16="http://schemas.microsoft.com/office/drawing/2014/main" id="{E28D1562-811D-4846-EA6C-2BCE82636685}"/>
              </a:ext>
            </a:extLst>
          </p:cNvPr>
          <p:cNvCxnSpPr>
            <a:cxnSpLocks/>
          </p:cNvCxnSpPr>
          <p:nvPr/>
        </p:nvCxnSpPr>
        <p:spPr>
          <a:xfrm flipH="1">
            <a:off x="8147225" y="4581525"/>
            <a:ext cx="648355" cy="487363"/>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091A8A78-9D2B-F19A-9F1C-432F99CB2895}"/>
              </a:ext>
            </a:extLst>
          </p:cNvPr>
          <p:cNvSpPr/>
          <p:nvPr/>
        </p:nvSpPr>
        <p:spPr>
          <a:xfrm>
            <a:off x="7270851" y="4783139"/>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68%</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grpSp>
        <p:nvGrpSpPr>
          <p:cNvPr id="103" name="Group 102">
            <a:extLst>
              <a:ext uri="{FF2B5EF4-FFF2-40B4-BE49-F238E27FC236}">
                <a16:creationId xmlns:a16="http://schemas.microsoft.com/office/drawing/2014/main" id="{CD45A740-FF67-4150-B62B-7EAE1EFBDAEC}"/>
              </a:ext>
            </a:extLst>
          </p:cNvPr>
          <p:cNvGrpSpPr/>
          <p:nvPr/>
        </p:nvGrpSpPr>
        <p:grpSpPr>
          <a:xfrm>
            <a:off x="7138619" y="5980113"/>
            <a:ext cx="802624" cy="203200"/>
            <a:chOff x="6854067" y="5897801"/>
            <a:chExt cx="802624" cy="203200"/>
          </a:xfrm>
        </p:grpSpPr>
        <p:cxnSp>
          <p:nvCxnSpPr>
            <p:cNvPr id="105" name="Straight Arrow Connector 104">
              <a:extLst>
                <a:ext uri="{FF2B5EF4-FFF2-40B4-BE49-F238E27FC236}">
                  <a16:creationId xmlns:a16="http://schemas.microsoft.com/office/drawing/2014/main" id="{9C22D419-60FC-C27B-0CBD-D9FB43A9E15B}"/>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845A1AD-54DF-150F-1E65-9A014CBBEFE3}"/>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grpSp>
        <p:nvGrpSpPr>
          <p:cNvPr id="108" name="Group 107">
            <a:extLst>
              <a:ext uri="{FF2B5EF4-FFF2-40B4-BE49-F238E27FC236}">
                <a16:creationId xmlns:a16="http://schemas.microsoft.com/office/drawing/2014/main" id="{7EFE090E-34E7-2094-B895-ECE16DD612F0}"/>
              </a:ext>
            </a:extLst>
          </p:cNvPr>
          <p:cNvGrpSpPr/>
          <p:nvPr/>
        </p:nvGrpSpPr>
        <p:grpSpPr>
          <a:xfrm>
            <a:off x="7190839" y="2909888"/>
            <a:ext cx="4344988" cy="439738"/>
            <a:chOff x="1089025" y="1683241"/>
            <a:chExt cx="10226675" cy="491635"/>
          </a:xfrm>
        </p:grpSpPr>
        <p:sp>
          <p:nvSpPr>
            <p:cNvPr id="109" name="TextBox 108">
              <a:extLst>
                <a:ext uri="{FF2B5EF4-FFF2-40B4-BE49-F238E27FC236}">
                  <a16:creationId xmlns:a16="http://schemas.microsoft.com/office/drawing/2014/main" id="{BD0E138F-58EC-B39C-A799-0C7A366FF5EA}"/>
                </a:ext>
              </a:extLst>
            </p:cNvPr>
            <p:cNvSpPr txBox="1"/>
            <p:nvPr/>
          </p:nvSpPr>
          <p:spPr>
            <a:xfrm>
              <a:off x="2263719" y="1683241"/>
              <a:ext cx="1076325" cy="331789"/>
            </a:xfrm>
            <a:prstGeom prst="rect">
              <a:avLst/>
            </a:prstGeom>
          </p:spPr>
          <p:txBody>
            <a:bodyPr vert="horz" wrap="none" lIns="91440" tIns="45720" rIns="91440" bIns="45720" rtlCol="0" anchor="ctr">
              <a:noAutofit/>
            </a:bodyPr>
            <a:lstStyle/>
            <a:p>
              <a:pPr algn="ctr"/>
              <a:r>
                <a:rPr lang="nl-NL" sz="600" b="1" noProof="0" dirty="0"/>
                <a:t>Overgang – stoppen met activeren</a:t>
              </a:r>
            </a:p>
          </p:txBody>
        </p:sp>
        <p:cxnSp>
          <p:nvCxnSpPr>
            <p:cNvPr id="110" name="Straight Connector 109">
              <a:extLst>
                <a:ext uri="{FF2B5EF4-FFF2-40B4-BE49-F238E27FC236}">
                  <a16:creationId xmlns:a16="http://schemas.microsoft.com/office/drawing/2014/main" id="{D8E6D036-85F6-CE72-3730-4C998D67345E}"/>
                </a:ext>
              </a:extLst>
            </p:cNvPr>
            <p:cNvCxnSpPr>
              <a:cxnSpLocks/>
            </p:cNvCxnSpPr>
            <p:nvPr/>
          </p:nvCxnSpPr>
          <p:spPr>
            <a:xfrm>
              <a:off x="1089025" y="2060575"/>
              <a:ext cx="1937284"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5E6CBA9-DCFC-EEAF-AF0C-12F80AA23BAA}"/>
                </a:ext>
              </a:extLst>
            </p:cNvPr>
            <p:cNvCxnSpPr>
              <a:cxnSpLocks/>
            </p:cNvCxnSpPr>
            <p:nvPr/>
          </p:nvCxnSpPr>
          <p:spPr>
            <a:xfrm>
              <a:off x="3140855" y="2060575"/>
              <a:ext cx="8174845"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26557FA-D589-2B49-3A33-6BF56B70A5B1}"/>
                </a:ext>
              </a:extLst>
            </p:cNvPr>
            <p:cNvCxnSpPr/>
            <p:nvPr/>
          </p:nvCxnSpPr>
          <p:spPr>
            <a:xfrm flipV="1">
              <a:off x="2990749"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CC7905-7A22-A237-1FAF-4FB9FD81DD31}"/>
                </a:ext>
              </a:extLst>
            </p:cNvPr>
            <p:cNvCxnSpPr/>
            <p:nvPr/>
          </p:nvCxnSpPr>
          <p:spPr>
            <a:xfrm flipV="1">
              <a:off x="3105295" y="1935163"/>
              <a:ext cx="71121" cy="239713"/>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grpSp>
      <p:pic>
        <p:nvPicPr>
          <p:cNvPr id="114" name="Graphic 113" descr="Linear Graph outline">
            <a:extLst>
              <a:ext uri="{FF2B5EF4-FFF2-40B4-BE49-F238E27FC236}">
                <a16:creationId xmlns:a16="http://schemas.microsoft.com/office/drawing/2014/main" id="{178E73EE-FC5A-0AF3-4013-B97110778D77}"/>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02740" y="1547813"/>
            <a:ext cx="301625" cy="301625"/>
          </a:xfrm>
          <a:prstGeom prst="rect">
            <a:avLst/>
          </a:prstGeom>
        </p:spPr>
      </p:pic>
      <p:sp>
        <p:nvSpPr>
          <p:cNvPr id="115" name="TextBox 114">
            <a:extLst>
              <a:ext uri="{FF2B5EF4-FFF2-40B4-BE49-F238E27FC236}">
                <a16:creationId xmlns:a16="http://schemas.microsoft.com/office/drawing/2014/main" id="{B50F7AB3-DB22-09F9-2259-D5A9DCFA58F7}"/>
              </a:ext>
            </a:extLst>
          </p:cNvPr>
          <p:cNvSpPr txBox="1"/>
          <p:nvPr/>
        </p:nvSpPr>
        <p:spPr>
          <a:xfrm>
            <a:off x="5084750" y="1574800"/>
            <a:ext cx="1666430" cy="254000"/>
          </a:xfrm>
          <a:prstGeom prst="rect">
            <a:avLst/>
          </a:prstGeom>
        </p:spPr>
        <p:txBody>
          <a:bodyPr vert="horz" wrap="none" lIns="91440" tIns="45720" rIns="91440" bIns="45720" rtlCol="0">
            <a:noAutofit/>
          </a:bodyPr>
          <a:lstStyle/>
          <a:p>
            <a:pPr algn="l"/>
            <a:r>
              <a:rPr lang="nl-NL" sz="900" noProof="0" dirty="0"/>
              <a:t>Geen groei</a:t>
            </a:r>
          </a:p>
        </p:txBody>
      </p:sp>
      <p:pic>
        <p:nvPicPr>
          <p:cNvPr id="83" name="Graphic 82" descr="Badge with solid fill">
            <a:extLst>
              <a:ext uri="{FF2B5EF4-FFF2-40B4-BE49-F238E27FC236}">
                <a16:creationId xmlns:a16="http://schemas.microsoft.com/office/drawing/2014/main" id="{3296CA7B-D8C8-42B6-A286-50649B9AC46D}"/>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2451603" y="2962228"/>
            <a:ext cx="214408" cy="214408"/>
          </a:xfrm>
          <a:prstGeom prst="rect">
            <a:avLst/>
          </a:prstGeom>
        </p:spPr>
      </p:pic>
      <p:sp>
        <p:nvSpPr>
          <p:cNvPr id="90" name="Rectangle 89">
            <a:hlinkClick r:id="rId19" action="ppaction://hlinksldjump"/>
            <a:extLst>
              <a:ext uri="{FF2B5EF4-FFF2-40B4-BE49-F238E27FC236}">
                <a16:creationId xmlns:a16="http://schemas.microsoft.com/office/drawing/2014/main" id="{A6595173-4631-5FC9-27C1-11AC58037376}"/>
              </a:ext>
            </a:extLst>
          </p:cNvPr>
          <p:cNvSpPr/>
          <p:nvPr/>
        </p:nvSpPr>
        <p:spPr>
          <a:xfrm>
            <a:off x="658813" y="1919287"/>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a:solidFill>
                  <a:srgbClr val="FFFFFF"/>
                </a:solidFill>
              </a:rPr>
              <a:t>Startgemeente</a:t>
            </a:r>
            <a:br>
              <a:rPr lang="nl-NL" sz="1000">
                <a:solidFill>
                  <a:srgbClr val="FFFFFF"/>
                </a:solidFill>
              </a:rPr>
            </a:br>
            <a:r>
              <a:rPr lang="nl-NL" sz="1000">
                <a:solidFill>
                  <a:srgbClr val="FFFFFF"/>
                </a:solidFill>
              </a:rPr>
              <a:t>Alles investeren</a:t>
            </a:r>
            <a:endParaRPr lang="nl-NL" sz="1000" dirty="0">
              <a:solidFill>
                <a:srgbClr val="FFFFFF"/>
              </a:solidFill>
            </a:endParaRPr>
          </a:p>
        </p:txBody>
      </p:sp>
      <p:sp>
        <p:nvSpPr>
          <p:cNvPr id="92" name="Flowchart: Process 91">
            <a:hlinkClick r:id="rId20" action="ppaction://hlinksldjump"/>
            <a:extLst>
              <a:ext uri="{FF2B5EF4-FFF2-40B4-BE49-F238E27FC236}">
                <a16:creationId xmlns:a16="http://schemas.microsoft.com/office/drawing/2014/main" id="{B5C43F21-0F8E-CA5D-280A-A8A6389BC348}"/>
              </a:ext>
            </a:extLst>
          </p:cNvPr>
          <p:cNvSpPr/>
          <p:nvPr/>
        </p:nvSpPr>
        <p:spPr>
          <a:xfrm>
            <a:off x="658813" y="23971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deel </a:t>
            </a:r>
            <a:br>
              <a:rPr lang="nl-NL" sz="1000" dirty="0">
                <a:solidFill>
                  <a:srgbClr val="FFFFFF"/>
                </a:solidFill>
              </a:rPr>
            </a:br>
            <a:r>
              <a:rPr lang="nl-NL" sz="1000" dirty="0">
                <a:solidFill>
                  <a:srgbClr val="FFFFFF"/>
                </a:solidFill>
              </a:rPr>
              <a:t>naar alles investeren</a:t>
            </a:r>
          </a:p>
        </p:txBody>
      </p:sp>
      <p:sp>
        <p:nvSpPr>
          <p:cNvPr id="94" name="Flowchart: Process 93">
            <a:hlinkClick r:id="rId21" action="ppaction://hlinksldjump"/>
            <a:extLst>
              <a:ext uri="{FF2B5EF4-FFF2-40B4-BE49-F238E27FC236}">
                <a16:creationId xmlns:a16="http://schemas.microsoft.com/office/drawing/2014/main" id="{398EC66D-0C86-8500-8121-8691DF9F8C41}"/>
              </a:ext>
            </a:extLst>
          </p:cNvPr>
          <p:cNvSpPr/>
          <p:nvPr/>
        </p:nvSpPr>
        <p:spPr>
          <a:xfrm>
            <a:off x="658813" y="33575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Verlengen van de afschrijvingstermijn</a:t>
            </a:r>
          </a:p>
        </p:txBody>
      </p:sp>
      <p:sp>
        <p:nvSpPr>
          <p:cNvPr id="100" name="Rectangle 99">
            <a:hlinkClick r:id="rId22" action="ppaction://hlinksldjump"/>
            <a:extLst>
              <a:ext uri="{FF2B5EF4-FFF2-40B4-BE49-F238E27FC236}">
                <a16:creationId xmlns:a16="http://schemas.microsoft.com/office/drawing/2014/main" id="{41724F6E-B392-8A82-D57A-8B5C671A90F4}"/>
              </a:ext>
            </a:extLst>
          </p:cNvPr>
          <p:cNvSpPr/>
          <p:nvPr/>
        </p:nvSpPr>
        <p:spPr>
          <a:xfrm>
            <a:off x="658812" y="1438274"/>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Startgemeente</a:t>
            </a:r>
            <a:br>
              <a:rPr lang="nl-NL" sz="1000" dirty="0">
                <a:solidFill>
                  <a:srgbClr val="FFFFFF"/>
                </a:solidFill>
              </a:rPr>
            </a:br>
            <a:r>
              <a:rPr lang="nl-NL" sz="1000" dirty="0">
                <a:solidFill>
                  <a:srgbClr val="FFFFFF"/>
                </a:solidFill>
              </a:rPr>
              <a:t>Deel investeren / deel direct</a:t>
            </a:r>
          </a:p>
        </p:txBody>
      </p:sp>
      <p:sp>
        <p:nvSpPr>
          <p:cNvPr id="101" name="Flowchart: Process 100">
            <a:hlinkClick r:id="rId23" action="ppaction://hlinksldjump"/>
            <a:extLst>
              <a:ext uri="{FF2B5EF4-FFF2-40B4-BE49-F238E27FC236}">
                <a16:creationId xmlns:a16="http://schemas.microsoft.com/office/drawing/2014/main" id="{B25152AC-5102-65DE-96E1-6A014B887D97}"/>
              </a:ext>
            </a:extLst>
          </p:cNvPr>
          <p:cNvSpPr/>
          <p:nvPr/>
        </p:nvSpPr>
        <p:spPr>
          <a:xfrm>
            <a:off x="658813" y="3836987"/>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Gematigde groeispurt </a:t>
            </a:r>
            <a:br>
              <a:rPr lang="nl-NL" sz="1000" dirty="0">
                <a:solidFill>
                  <a:srgbClr val="FFFFFF"/>
                </a:solidFill>
              </a:rPr>
            </a:br>
            <a:r>
              <a:rPr lang="nl-NL" sz="1000" dirty="0">
                <a:solidFill>
                  <a:srgbClr val="FFFFFF"/>
                </a:solidFill>
              </a:rPr>
              <a:t>(1% p.j. 20 jaar lang)</a:t>
            </a:r>
          </a:p>
        </p:txBody>
      </p:sp>
      <p:sp>
        <p:nvSpPr>
          <p:cNvPr id="102" name="Flowchart: Process 101">
            <a:hlinkClick r:id="rId24" action="ppaction://hlinksldjump"/>
            <a:extLst>
              <a:ext uri="{FF2B5EF4-FFF2-40B4-BE49-F238E27FC236}">
                <a16:creationId xmlns:a16="http://schemas.microsoft.com/office/drawing/2014/main" id="{3CAD1AFC-49A5-BEAE-ECBD-6477EC60FB94}"/>
              </a:ext>
            </a:extLst>
          </p:cNvPr>
          <p:cNvSpPr/>
          <p:nvPr/>
        </p:nvSpPr>
        <p:spPr>
          <a:xfrm>
            <a:off x="658813" y="43148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Hoge groeispurt </a:t>
            </a:r>
            <a:br>
              <a:rPr lang="nl-NL" sz="1000" dirty="0">
                <a:solidFill>
                  <a:srgbClr val="FFFFFF"/>
                </a:solidFill>
              </a:rPr>
            </a:br>
            <a:r>
              <a:rPr lang="nl-NL" sz="1000" dirty="0">
                <a:solidFill>
                  <a:srgbClr val="FFFFFF"/>
                </a:solidFill>
              </a:rPr>
              <a:t>(3% p.j. 20 jaar lang)</a:t>
            </a:r>
          </a:p>
        </p:txBody>
      </p:sp>
      <p:sp>
        <p:nvSpPr>
          <p:cNvPr id="107" name="Flowchart: Process 106">
            <a:hlinkClick r:id="rId25" action="ppaction://hlinksldjump"/>
            <a:extLst>
              <a:ext uri="{FF2B5EF4-FFF2-40B4-BE49-F238E27FC236}">
                <a16:creationId xmlns:a16="http://schemas.microsoft.com/office/drawing/2014/main" id="{F1CDCF79-6DA5-DEAF-DE25-91757C708118}"/>
              </a:ext>
            </a:extLst>
          </p:cNvPr>
          <p:cNvSpPr/>
          <p:nvPr/>
        </p:nvSpPr>
        <p:spPr>
          <a:xfrm>
            <a:off x="658813" y="4794249"/>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groei </a:t>
            </a:r>
            <a:br>
              <a:rPr lang="nl-NL" sz="1000" dirty="0">
                <a:solidFill>
                  <a:srgbClr val="FFFFFF"/>
                </a:solidFill>
              </a:rPr>
            </a:br>
            <a:r>
              <a:rPr lang="nl-NL" sz="1000" dirty="0">
                <a:solidFill>
                  <a:srgbClr val="FFFFFF"/>
                </a:solidFill>
              </a:rPr>
              <a:t>(1% p.j. langjarig)</a:t>
            </a:r>
          </a:p>
        </p:txBody>
      </p:sp>
      <p:sp>
        <p:nvSpPr>
          <p:cNvPr id="117" name="Flowchart: Process 116">
            <a:hlinkClick r:id="rId26" action="ppaction://hlinksldjump"/>
            <a:extLst>
              <a:ext uri="{FF2B5EF4-FFF2-40B4-BE49-F238E27FC236}">
                <a16:creationId xmlns:a16="http://schemas.microsoft.com/office/drawing/2014/main" id="{226E5ED7-4161-F0AF-CB5A-B9C952465C29}"/>
              </a:ext>
            </a:extLst>
          </p:cNvPr>
          <p:cNvSpPr/>
          <p:nvPr/>
        </p:nvSpPr>
        <p:spPr>
          <a:xfrm>
            <a:off x="658813" y="52736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hoge groei </a:t>
            </a:r>
            <a:br>
              <a:rPr lang="nl-NL" sz="1000" dirty="0">
                <a:solidFill>
                  <a:srgbClr val="FFFFFF"/>
                </a:solidFill>
              </a:rPr>
            </a:br>
            <a:r>
              <a:rPr lang="nl-NL" sz="1000" dirty="0">
                <a:solidFill>
                  <a:srgbClr val="FFFFFF"/>
                </a:solidFill>
              </a:rPr>
              <a:t>(3% p.j. langjarig)</a:t>
            </a:r>
          </a:p>
        </p:txBody>
      </p:sp>
      <p:sp>
        <p:nvSpPr>
          <p:cNvPr id="118" name="Flowchart: Process 117">
            <a:hlinkClick r:id="rId26" action="ppaction://hlinksldjump"/>
            <a:extLst>
              <a:ext uri="{FF2B5EF4-FFF2-40B4-BE49-F238E27FC236}">
                <a16:creationId xmlns:a16="http://schemas.microsoft.com/office/drawing/2014/main" id="{386E1B11-ABAC-4F9A-CBBF-2B20482D18C8}"/>
              </a:ext>
            </a:extLst>
          </p:cNvPr>
          <p:cNvSpPr/>
          <p:nvPr/>
        </p:nvSpPr>
        <p:spPr>
          <a:xfrm>
            <a:off x="658813" y="57562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Combinatie max afschrijvingen en hoge groei</a:t>
            </a:r>
          </a:p>
        </p:txBody>
      </p:sp>
      <p:sp>
        <p:nvSpPr>
          <p:cNvPr id="119" name="Arrow: Pentagon 118">
            <a:hlinkClick r:id="rId27" action="ppaction://hlinksldjump"/>
            <a:extLst>
              <a:ext uri="{FF2B5EF4-FFF2-40B4-BE49-F238E27FC236}">
                <a16:creationId xmlns:a16="http://schemas.microsoft.com/office/drawing/2014/main" id="{C02BD7B3-1371-F9BB-1721-BDA4CDBD013D}"/>
              </a:ext>
            </a:extLst>
          </p:cNvPr>
          <p:cNvSpPr/>
          <p:nvPr/>
        </p:nvSpPr>
        <p:spPr>
          <a:xfrm>
            <a:off x="658813" y="2874962"/>
            <a:ext cx="1818000" cy="388938"/>
          </a:xfrm>
          <a:prstGeom prst="homePlate">
            <a:avLst/>
          </a:prstGeom>
          <a:solidFill>
            <a:srgbClr val="22777B"/>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alles naar deel investeren</a:t>
            </a:r>
          </a:p>
        </p:txBody>
      </p:sp>
      <p:cxnSp>
        <p:nvCxnSpPr>
          <p:cNvPr id="120" name="Straight Arrow Connector 119">
            <a:extLst>
              <a:ext uri="{FF2B5EF4-FFF2-40B4-BE49-F238E27FC236}">
                <a16:creationId xmlns:a16="http://schemas.microsoft.com/office/drawing/2014/main" id="{C0FEF241-DD18-C04C-FD73-77E762579656}"/>
              </a:ext>
            </a:extLst>
          </p:cNvPr>
          <p:cNvCxnSpPr>
            <a:cxnSpLocks/>
          </p:cNvCxnSpPr>
          <p:nvPr/>
        </p:nvCxnSpPr>
        <p:spPr>
          <a:xfrm flipH="1" flipV="1">
            <a:off x="5440108" y="1993900"/>
            <a:ext cx="571501" cy="186909"/>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3A09287F-BDE1-19B9-6FA2-7DDA23CDD9AA}"/>
              </a:ext>
            </a:extLst>
          </p:cNvPr>
          <p:cNvSpPr/>
          <p:nvPr/>
        </p:nvSpPr>
        <p:spPr>
          <a:xfrm>
            <a:off x="5975598" y="2017595"/>
            <a:ext cx="954993" cy="379530"/>
          </a:xfrm>
          <a:prstGeom prst="rect">
            <a:avLst/>
          </a:prstGeom>
          <a:solidFill>
            <a:srgbClr val="FFC000"/>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r"/>
            <a:r>
              <a:rPr lang="nl-NL" sz="700" dirty="0">
                <a:solidFill>
                  <a:srgbClr val="000000"/>
                </a:solidFill>
              </a:rPr>
              <a:t>Bestaande projecten </a:t>
            </a:r>
          </a:p>
          <a:p>
            <a:pPr algn="r"/>
            <a:r>
              <a:rPr lang="nl-NL" sz="700" dirty="0">
                <a:solidFill>
                  <a:srgbClr val="000000"/>
                </a:solidFill>
              </a:rPr>
              <a:t>worden afbetaald en gedeactiveerd</a:t>
            </a:r>
          </a:p>
        </p:txBody>
      </p:sp>
      <p:pic>
        <p:nvPicPr>
          <p:cNvPr id="124" name="Graphic 123" descr="Badge with solid fill">
            <a:extLst>
              <a:ext uri="{FF2B5EF4-FFF2-40B4-BE49-F238E27FC236}">
                <a16:creationId xmlns:a16="http://schemas.microsoft.com/office/drawing/2014/main" id="{D8494DF9-428E-1F68-8B53-08C22CA95CBF}"/>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5852160" y="2092870"/>
            <a:ext cx="214408" cy="214408"/>
          </a:xfrm>
          <a:prstGeom prst="rect">
            <a:avLst/>
          </a:prstGeom>
        </p:spPr>
      </p:pic>
      <p:sp>
        <p:nvSpPr>
          <p:cNvPr id="64" name="Footer Placeholder 3">
            <a:extLst>
              <a:ext uri="{FF2B5EF4-FFF2-40B4-BE49-F238E27FC236}">
                <a16:creationId xmlns:a16="http://schemas.microsoft.com/office/drawing/2014/main" id="{DF877A63-5259-1989-74C7-067B6BA0210B}"/>
              </a:ext>
            </a:extLst>
          </p:cNvPr>
          <p:cNvSpPr>
            <a:spLocks noGrp="1"/>
          </p:cNvSpPr>
          <p:nvPr>
            <p:ph type="ftr" sz="quarter" idx="3"/>
          </p:nvPr>
        </p:nvSpPr>
        <p:spPr>
          <a:xfrm>
            <a:off x="661800" y="6686783"/>
            <a:ext cx="10868400" cy="122400"/>
          </a:xfrm>
        </p:spPr>
        <p:txBody>
          <a:bodyPr/>
          <a:lstStyle/>
          <a:p>
            <a:r>
              <a:rPr lang="nl-NL" dirty="0"/>
              <a:t>Bron: It’s Public analyse: </a:t>
            </a:r>
          </a:p>
        </p:txBody>
      </p:sp>
    </p:spTree>
    <p:extLst>
      <p:ext uri="{BB962C8B-B14F-4D97-AF65-F5344CB8AC3E}">
        <p14:creationId xmlns:p14="http://schemas.microsoft.com/office/powerpoint/2010/main" val="185542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9CFFE5EF-DF87-AC1E-768D-29C4D5E5094B}"/>
              </a:ext>
            </a:extLst>
          </p:cNvPr>
          <p:cNvGraphicFramePr>
            <a:graphicFrameLocks noChangeAspect="1"/>
          </p:cNvGraphicFramePr>
          <p:nvPr>
            <p:custDataLst>
              <p:tags r:id="rId1"/>
            </p:custDataLst>
            <p:extLst>
              <p:ext uri="{D42A27DB-BD31-4B8C-83A1-F6EECF244321}">
                <p14:modId xmlns:p14="http://schemas.microsoft.com/office/powerpoint/2010/main" val="1777802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6" name="Object 35" hidden="1">
                        <a:extLst>
                          <a:ext uri="{FF2B5EF4-FFF2-40B4-BE49-F238E27FC236}">
                            <a16:creationId xmlns:a16="http://schemas.microsoft.com/office/drawing/2014/main" id="{9CFFE5EF-DF87-AC1E-768D-29C4D5E509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21" name="Chart 120">
            <a:extLst>
              <a:ext uri="{FF2B5EF4-FFF2-40B4-BE49-F238E27FC236}">
                <a16:creationId xmlns:a16="http://schemas.microsoft.com/office/drawing/2014/main" id="{4952C2E4-A49A-F8D0-8A6F-57C44BF83AF1}"/>
              </a:ext>
            </a:extLst>
          </p:cNvPr>
          <p:cNvGraphicFramePr/>
          <p:nvPr>
            <p:custDataLst>
              <p:tags r:id="rId2"/>
            </p:custDataLst>
            <p:extLst>
              <p:ext uri="{D42A27DB-BD31-4B8C-83A1-F6EECF244321}">
                <p14:modId xmlns:p14="http://schemas.microsoft.com/office/powerpoint/2010/main" val="3136391317"/>
              </p:ext>
            </p:extLst>
          </p:nvPr>
        </p:nvGraphicFramePr>
        <p:xfrm>
          <a:off x="2624138" y="3286125"/>
          <a:ext cx="4235450" cy="2776538"/>
        </p:xfrm>
        <a:graphic>
          <a:graphicData uri="http://schemas.openxmlformats.org/drawingml/2006/chart">
            <c:chart xmlns:c="http://schemas.openxmlformats.org/drawingml/2006/chart" xmlns:r="http://schemas.openxmlformats.org/officeDocument/2006/relationships" r:id="rId7"/>
          </a:graphicData>
        </a:graphic>
      </p:graphicFrame>
      <p:sp>
        <p:nvSpPr>
          <p:cNvPr id="88" name="Rectangle 87">
            <a:extLst>
              <a:ext uri="{FF2B5EF4-FFF2-40B4-BE49-F238E27FC236}">
                <a16:creationId xmlns:a16="http://schemas.microsoft.com/office/drawing/2014/main" id="{4A533544-6077-D426-995C-11795804D0F0}"/>
              </a:ext>
            </a:extLst>
          </p:cNvPr>
          <p:cNvSpPr/>
          <p:nvPr/>
        </p:nvSpPr>
        <p:spPr>
          <a:xfrm>
            <a:off x="4225530" y="3689350"/>
            <a:ext cx="1870470" cy="501650"/>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Tijdens transitie tijdelijk kostenvoordeel doordat afschrijvingen direct lager worden. Op termijn hogere totale kosten door toegenomen rentelasten.</a:t>
            </a:r>
          </a:p>
        </p:txBody>
      </p:sp>
      <p:sp>
        <p:nvSpPr>
          <p:cNvPr id="107" name="Rectangle 106">
            <a:extLst>
              <a:ext uri="{FF2B5EF4-FFF2-40B4-BE49-F238E27FC236}">
                <a16:creationId xmlns:a16="http://schemas.microsoft.com/office/drawing/2014/main" id="{68DC908A-7B1B-8A39-CFB2-206028664B31}"/>
              </a:ext>
            </a:extLst>
          </p:cNvPr>
          <p:cNvSpPr/>
          <p:nvPr/>
        </p:nvSpPr>
        <p:spPr>
          <a:xfrm>
            <a:off x="3230311" y="1879600"/>
            <a:ext cx="1556900" cy="223838"/>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108" name="Rectangle 107">
            <a:extLst>
              <a:ext uri="{FF2B5EF4-FFF2-40B4-BE49-F238E27FC236}">
                <a16:creationId xmlns:a16="http://schemas.microsoft.com/office/drawing/2014/main" id="{0A57BF51-5DE3-53AA-16CC-3A2BCB360AE2}"/>
              </a:ext>
            </a:extLst>
          </p:cNvPr>
          <p:cNvSpPr/>
          <p:nvPr/>
        </p:nvSpPr>
        <p:spPr>
          <a:xfrm>
            <a:off x="3230311" y="1581150"/>
            <a:ext cx="1556900" cy="223838"/>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97" name="Rectangle 96">
            <a:extLst>
              <a:ext uri="{FF2B5EF4-FFF2-40B4-BE49-F238E27FC236}">
                <a16:creationId xmlns:a16="http://schemas.microsoft.com/office/drawing/2014/main" id="{3009F491-2EEF-09AE-E69B-047FD09094A2}"/>
              </a:ext>
            </a:extLst>
          </p:cNvPr>
          <p:cNvSpPr/>
          <p:nvPr/>
        </p:nvSpPr>
        <p:spPr>
          <a:xfrm>
            <a:off x="2768837"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98" name="Rectangle 97">
            <a:extLst>
              <a:ext uri="{FF2B5EF4-FFF2-40B4-BE49-F238E27FC236}">
                <a16:creationId xmlns:a16="http://schemas.microsoft.com/office/drawing/2014/main" id="{F7204DED-D136-C366-726E-7F8C27326D12}"/>
              </a:ext>
            </a:extLst>
          </p:cNvPr>
          <p:cNvSpPr/>
          <p:nvPr/>
        </p:nvSpPr>
        <p:spPr>
          <a:xfrm>
            <a:off x="7170864"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3" name="Text Placeholder 2">
            <a:extLst>
              <a:ext uri="{FF2B5EF4-FFF2-40B4-BE49-F238E27FC236}">
                <a16:creationId xmlns:a16="http://schemas.microsoft.com/office/drawing/2014/main" id="{E7DB23A7-2295-C0CF-C4AB-5CEF42C1CA21}"/>
              </a:ext>
            </a:extLst>
          </p:cNvPr>
          <p:cNvSpPr>
            <a:spLocks noGrp="1"/>
          </p:cNvSpPr>
          <p:nvPr>
            <p:ph type="body" sz="quarter" idx="20"/>
          </p:nvPr>
        </p:nvSpPr>
        <p:spPr/>
        <p:txBody>
          <a:bodyPr/>
          <a:lstStyle/>
          <a:p>
            <a:endParaRPr lang="nl-NL" dirty="0"/>
          </a:p>
        </p:txBody>
      </p:sp>
      <p:sp>
        <p:nvSpPr>
          <p:cNvPr id="4" name="Text Placeholder 3">
            <a:extLst>
              <a:ext uri="{FF2B5EF4-FFF2-40B4-BE49-F238E27FC236}">
                <a16:creationId xmlns:a16="http://schemas.microsoft.com/office/drawing/2014/main" id="{26D59C0C-7A79-7224-25B1-C49A35B6C9AC}"/>
              </a:ext>
            </a:extLst>
          </p:cNvPr>
          <p:cNvSpPr>
            <a:spLocks noGrp="1"/>
          </p:cNvSpPr>
          <p:nvPr>
            <p:ph type="body" sz="quarter" idx="14"/>
          </p:nvPr>
        </p:nvSpPr>
        <p:spPr/>
        <p:txBody>
          <a:bodyPr/>
          <a:lstStyle/>
          <a:p>
            <a:endParaRPr lang="nl-NL" dirty="0"/>
          </a:p>
        </p:txBody>
      </p:sp>
      <p:sp>
        <p:nvSpPr>
          <p:cNvPr id="5" name="Title 4">
            <a:extLst>
              <a:ext uri="{FF2B5EF4-FFF2-40B4-BE49-F238E27FC236}">
                <a16:creationId xmlns:a16="http://schemas.microsoft.com/office/drawing/2014/main" id="{DD532B1D-6FC6-4AA7-BD6D-5CC711274154}"/>
              </a:ext>
            </a:extLst>
          </p:cNvPr>
          <p:cNvSpPr>
            <a:spLocks noGrp="1"/>
          </p:cNvSpPr>
          <p:nvPr>
            <p:ph type="title"/>
          </p:nvPr>
        </p:nvSpPr>
        <p:spPr/>
        <p:txBody>
          <a:bodyPr vert="horz"/>
          <a:lstStyle/>
          <a:p>
            <a:r>
              <a:rPr lang="nl-NL" dirty="0"/>
              <a:t>Totale kosten: 5,5%</a:t>
            </a:r>
            <a:br>
              <a:rPr lang="nl-NL" dirty="0"/>
            </a:br>
            <a:r>
              <a:rPr lang="nl-NL" dirty="0"/>
              <a:t>Totale financieringsbehoefte: 98%</a:t>
            </a:r>
          </a:p>
        </p:txBody>
      </p:sp>
      <p:pic>
        <p:nvPicPr>
          <p:cNvPr id="53" name="Graphic 52" descr="Miscellaneous with solid fill">
            <a:extLst>
              <a:ext uri="{FF2B5EF4-FFF2-40B4-BE49-F238E27FC236}">
                <a16:creationId xmlns:a16="http://schemas.microsoft.com/office/drawing/2014/main" id="{67CC8D4C-9A6E-F14B-4E0E-19531E60CBC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04517" y="2136775"/>
            <a:ext cx="284163" cy="284163"/>
          </a:xfrm>
          <a:prstGeom prst="rect">
            <a:avLst/>
          </a:prstGeom>
        </p:spPr>
      </p:pic>
      <p:pic>
        <p:nvPicPr>
          <p:cNvPr id="54" name="Graphic 53" descr="Road with solid fill">
            <a:extLst>
              <a:ext uri="{FF2B5EF4-FFF2-40B4-BE49-F238E27FC236}">
                <a16:creationId xmlns:a16="http://schemas.microsoft.com/office/drawing/2014/main" id="{F9A217F3-519A-9F82-2E3B-DBBFE254A72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04518" y="1846264"/>
            <a:ext cx="282575" cy="282575"/>
          </a:xfrm>
          <a:prstGeom prst="rect">
            <a:avLst/>
          </a:prstGeom>
        </p:spPr>
      </p:pic>
      <p:pic>
        <p:nvPicPr>
          <p:cNvPr id="55" name="Graphic 54" descr="Home with solid fill">
            <a:extLst>
              <a:ext uri="{FF2B5EF4-FFF2-40B4-BE49-F238E27FC236}">
                <a16:creationId xmlns:a16="http://schemas.microsoft.com/office/drawing/2014/main" id="{49FD1D12-DF85-DBC6-E614-08F8FA3FA55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04517" y="1554163"/>
            <a:ext cx="284163" cy="284163"/>
          </a:xfrm>
          <a:prstGeom prst="rect">
            <a:avLst/>
          </a:prstGeom>
        </p:spPr>
      </p:pic>
      <p:sp>
        <p:nvSpPr>
          <p:cNvPr id="56" name="TextBox 55">
            <a:extLst>
              <a:ext uri="{FF2B5EF4-FFF2-40B4-BE49-F238E27FC236}">
                <a16:creationId xmlns:a16="http://schemas.microsoft.com/office/drawing/2014/main" id="{28A3FDD3-BBCD-8982-37AF-9B886C292909}"/>
              </a:ext>
            </a:extLst>
          </p:cNvPr>
          <p:cNvSpPr txBox="1"/>
          <p:nvPr/>
        </p:nvSpPr>
        <p:spPr>
          <a:xfrm>
            <a:off x="3179035" y="1574799"/>
            <a:ext cx="1666430" cy="254000"/>
          </a:xfrm>
          <a:prstGeom prst="rect">
            <a:avLst/>
          </a:prstGeom>
        </p:spPr>
        <p:txBody>
          <a:bodyPr vert="horz" wrap="none" lIns="91440" tIns="45720" rIns="91440" bIns="45720" rtlCol="0">
            <a:noAutofit/>
          </a:bodyPr>
          <a:lstStyle/>
          <a:p>
            <a:pPr algn="l"/>
            <a:r>
              <a:rPr lang="nl-NL" sz="900" noProof="0" dirty="0"/>
              <a:t>Van 40 naar 60 jaar afschrijven</a:t>
            </a:r>
          </a:p>
        </p:txBody>
      </p:sp>
      <p:sp>
        <p:nvSpPr>
          <p:cNvPr id="57" name="TextBox 56">
            <a:extLst>
              <a:ext uri="{FF2B5EF4-FFF2-40B4-BE49-F238E27FC236}">
                <a16:creationId xmlns:a16="http://schemas.microsoft.com/office/drawing/2014/main" id="{84853DAB-B791-6816-D21A-FB2DD3F7809A}"/>
              </a:ext>
            </a:extLst>
          </p:cNvPr>
          <p:cNvSpPr txBox="1"/>
          <p:nvPr/>
        </p:nvSpPr>
        <p:spPr>
          <a:xfrm>
            <a:off x="3179035" y="1866899"/>
            <a:ext cx="1666430" cy="254000"/>
          </a:xfrm>
          <a:prstGeom prst="rect">
            <a:avLst/>
          </a:prstGeom>
        </p:spPr>
        <p:txBody>
          <a:bodyPr vert="horz" wrap="none" lIns="91440" tIns="45720" rIns="91440" bIns="45720" rtlCol="0">
            <a:noAutofit/>
          </a:bodyPr>
          <a:lstStyle/>
          <a:p>
            <a:pPr algn="l"/>
            <a:r>
              <a:rPr lang="nl-NL" sz="900" noProof="0" dirty="0"/>
              <a:t>Van 40 naar 60 jaar afschrijven</a:t>
            </a:r>
          </a:p>
        </p:txBody>
      </p:sp>
      <p:sp>
        <p:nvSpPr>
          <p:cNvPr id="58" name="TextBox 57">
            <a:extLst>
              <a:ext uri="{FF2B5EF4-FFF2-40B4-BE49-F238E27FC236}">
                <a16:creationId xmlns:a16="http://schemas.microsoft.com/office/drawing/2014/main" id="{6BF6806F-592F-FCE9-0CF3-D67A64BACD8A}"/>
              </a:ext>
            </a:extLst>
          </p:cNvPr>
          <p:cNvSpPr txBox="1"/>
          <p:nvPr/>
        </p:nvSpPr>
        <p:spPr>
          <a:xfrm>
            <a:off x="3179035" y="2143124"/>
            <a:ext cx="1666430" cy="254000"/>
          </a:xfrm>
          <a:prstGeom prst="rect">
            <a:avLst/>
          </a:prstGeom>
        </p:spPr>
        <p:txBody>
          <a:bodyPr vert="horz" wrap="none" lIns="91440" tIns="45720" rIns="91440" bIns="45720" rtlCol="0">
            <a:noAutofit/>
          </a:bodyPr>
          <a:lstStyle/>
          <a:p>
            <a:pPr algn="l"/>
            <a:r>
              <a:rPr lang="nl-NL" sz="900" noProof="0" dirty="0"/>
              <a:t>Afschrijven in 12 jaar</a:t>
            </a:r>
          </a:p>
        </p:txBody>
      </p:sp>
      <p:sp>
        <p:nvSpPr>
          <p:cNvPr id="68" name="TextBox 67">
            <a:extLst>
              <a:ext uri="{FF2B5EF4-FFF2-40B4-BE49-F238E27FC236}">
                <a16:creationId xmlns:a16="http://schemas.microsoft.com/office/drawing/2014/main" id="{5CA40DB7-9FC2-7887-24C4-6CCDCDF3CAF5}"/>
              </a:ext>
            </a:extLst>
          </p:cNvPr>
          <p:cNvSpPr txBox="1"/>
          <p:nvPr/>
        </p:nvSpPr>
        <p:spPr>
          <a:xfrm>
            <a:off x="2774497" y="2489200"/>
            <a:ext cx="2506802" cy="198438"/>
          </a:xfrm>
          <a:prstGeom prst="rect">
            <a:avLst/>
          </a:prstGeom>
        </p:spPr>
        <p:txBody>
          <a:bodyPr vert="horz" wrap="none" lIns="91440" tIns="45720" rIns="91440" bIns="45720" rtlCol="0">
            <a:noAutofit/>
          </a:bodyPr>
          <a:lstStyle/>
          <a:p>
            <a:pPr algn="l"/>
            <a:r>
              <a:rPr lang="nl-NL" sz="900" b="1" noProof="0" dirty="0"/>
              <a:t>Ontwikkeling kosten van de investeringen</a:t>
            </a:r>
            <a:r>
              <a:rPr lang="nl-NL" sz="900" noProof="0" dirty="0"/>
              <a:t> </a:t>
            </a:r>
            <a:br>
              <a:rPr lang="nl-NL" sz="900" noProof="0" dirty="0"/>
            </a:br>
            <a:r>
              <a:rPr lang="nl-NL" sz="900" noProof="0" dirty="0"/>
              <a:t>Eur mln / % van begroting</a:t>
            </a:r>
          </a:p>
        </p:txBody>
      </p:sp>
      <p:sp>
        <p:nvSpPr>
          <p:cNvPr id="69" name="TextBox 68">
            <a:extLst>
              <a:ext uri="{FF2B5EF4-FFF2-40B4-BE49-F238E27FC236}">
                <a16:creationId xmlns:a16="http://schemas.microsoft.com/office/drawing/2014/main" id="{F6A82D33-241E-891B-87D8-01E578EDE90D}"/>
              </a:ext>
            </a:extLst>
          </p:cNvPr>
          <p:cNvSpPr txBox="1"/>
          <p:nvPr/>
        </p:nvSpPr>
        <p:spPr>
          <a:xfrm>
            <a:off x="7169923" y="2498725"/>
            <a:ext cx="3033062" cy="196850"/>
          </a:xfrm>
          <a:prstGeom prst="rect">
            <a:avLst/>
          </a:prstGeom>
        </p:spPr>
        <p:txBody>
          <a:bodyPr vert="horz" wrap="none" lIns="91440" tIns="45720" rIns="91440" bIns="45720" rtlCol="0">
            <a:noAutofit/>
          </a:bodyPr>
          <a:lstStyle/>
          <a:p>
            <a:pPr algn="l"/>
            <a:r>
              <a:rPr lang="nl-NL" sz="900" b="1" noProof="0" dirty="0"/>
              <a:t>Ontwikkeling van de financieringsbehoefte materiele activa</a:t>
            </a:r>
            <a:br>
              <a:rPr lang="nl-NL" sz="900" b="1" noProof="0" dirty="0"/>
            </a:br>
            <a:r>
              <a:rPr lang="nl-NL" sz="900" noProof="0" dirty="0"/>
              <a:t>Eur mln / % van begroting</a:t>
            </a:r>
          </a:p>
        </p:txBody>
      </p:sp>
      <p:graphicFrame>
        <p:nvGraphicFramePr>
          <p:cNvPr id="122" name="Chart 121">
            <a:extLst>
              <a:ext uri="{FF2B5EF4-FFF2-40B4-BE49-F238E27FC236}">
                <a16:creationId xmlns:a16="http://schemas.microsoft.com/office/drawing/2014/main" id="{63557AFB-A5D5-E91F-1CAA-B105A575571D}"/>
              </a:ext>
            </a:extLst>
          </p:cNvPr>
          <p:cNvGraphicFramePr/>
          <p:nvPr>
            <p:custDataLst>
              <p:tags r:id="rId3"/>
            </p:custDataLst>
            <p:extLst>
              <p:ext uri="{D42A27DB-BD31-4B8C-83A1-F6EECF244321}">
                <p14:modId xmlns:p14="http://schemas.microsoft.com/office/powerpoint/2010/main" val="230841562"/>
              </p:ext>
            </p:extLst>
          </p:nvPr>
        </p:nvGraphicFramePr>
        <p:xfrm>
          <a:off x="7042150" y="3440113"/>
          <a:ext cx="4179888" cy="2622550"/>
        </p:xfrm>
        <a:graphic>
          <a:graphicData uri="http://schemas.openxmlformats.org/drawingml/2006/chart">
            <c:chart xmlns:c="http://schemas.openxmlformats.org/drawingml/2006/chart" xmlns:r="http://schemas.openxmlformats.org/officeDocument/2006/relationships" r:id="rId14"/>
          </a:graphicData>
        </a:graphic>
      </p:graphicFrame>
      <p:sp>
        <p:nvSpPr>
          <p:cNvPr id="304" name="Rectangle 303">
            <a:extLst>
              <a:ext uri="{FF2B5EF4-FFF2-40B4-BE49-F238E27FC236}">
                <a16:creationId xmlns:a16="http://schemas.microsoft.com/office/drawing/2014/main" id="{4EBFE61E-01AF-F843-7DBE-4B761673D173}"/>
              </a:ext>
            </a:extLst>
          </p:cNvPr>
          <p:cNvSpPr/>
          <p:nvPr/>
        </p:nvSpPr>
        <p:spPr>
          <a:xfrm>
            <a:off x="2768837" y="1503363"/>
            <a:ext cx="4358356" cy="927100"/>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104" name="Rectangle 103">
            <a:extLst>
              <a:ext uri="{FF2B5EF4-FFF2-40B4-BE49-F238E27FC236}">
                <a16:creationId xmlns:a16="http://schemas.microsoft.com/office/drawing/2014/main" id="{8BE4935C-6DC1-2F4F-90C4-679EBC13C1AE}"/>
              </a:ext>
            </a:extLst>
          </p:cNvPr>
          <p:cNvSpPr/>
          <p:nvPr/>
        </p:nvSpPr>
        <p:spPr>
          <a:xfrm>
            <a:off x="5081583" y="4288633"/>
            <a:ext cx="1571625"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kosten</a:t>
            </a:r>
            <a:r>
              <a:rPr lang="nl-NL" sz="700" b="1" dirty="0">
                <a:solidFill>
                  <a:srgbClr val="22777B"/>
                </a:solidFill>
                <a:latin typeface="Corbel" panose="020B0503020204020204" pitchFamily="34" charset="0"/>
              </a:rPr>
              <a:t> 5,5% / </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55 mln / jr</a:t>
            </a:r>
          </a:p>
        </p:txBody>
      </p:sp>
      <p:sp>
        <p:nvSpPr>
          <p:cNvPr id="118" name="Rectangle 117">
            <a:extLst>
              <a:ext uri="{FF2B5EF4-FFF2-40B4-BE49-F238E27FC236}">
                <a16:creationId xmlns:a16="http://schemas.microsoft.com/office/drawing/2014/main" id="{84BF7871-3719-25E7-AD3D-74D433DC57B1}"/>
              </a:ext>
            </a:extLst>
          </p:cNvPr>
          <p:cNvSpPr/>
          <p:nvPr/>
        </p:nvSpPr>
        <p:spPr>
          <a:xfrm>
            <a:off x="5081583" y="4656140"/>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Afschrijvingslasten</a:t>
            </a:r>
            <a:r>
              <a:rPr lang="nl-NL" sz="700" dirty="0">
                <a:solidFill>
                  <a:schemeClr val="tx1">
                    <a:lumMod val="65000"/>
                    <a:lumOff val="35000"/>
                  </a:schemeClr>
                </a:solidFill>
                <a:latin typeface="Corbel" panose="020B0503020204020204" pitchFamily="34" charset="0"/>
              </a:rPr>
              <a:t> 4,0% /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40 mln / jr</a:t>
            </a:r>
          </a:p>
        </p:txBody>
      </p:sp>
      <p:sp>
        <p:nvSpPr>
          <p:cNvPr id="119" name="Rectangle 118">
            <a:extLst>
              <a:ext uri="{FF2B5EF4-FFF2-40B4-BE49-F238E27FC236}">
                <a16:creationId xmlns:a16="http://schemas.microsoft.com/office/drawing/2014/main" id="{C6241060-DA80-A08A-4032-2EDDCDD7C0C5}"/>
              </a:ext>
            </a:extLst>
          </p:cNvPr>
          <p:cNvSpPr/>
          <p:nvPr/>
        </p:nvSpPr>
        <p:spPr>
          <a:xfrm>
            <a:off x="5081583" y="5271295"/>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Rentelasten 1,5% / </a:t>
            </a:r>
            <a:r>
              <a:rPr lang="nl-NL" sz="700" dirty="0">
                <a:solidFill>
                  <a:schemeClr val="tx1">
                    <a:lumMod val="65000"/>
                    <a:lumOff val="35000"/>
                  </a:schemeClr>
                </a:solidFill>
                <a:latin typeface="Corbel" panose="020B0503020204020204" pitchFamily="34" charset="0"/>
              </a:rPr>
              <a:t>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10 mln / jr</a:t>
            </a:r>
          </a:p>
        </p:txBody>
      </p:sp>
      <p:grpSp>
        <p:nvGrpSpPr>
          <p:cNvPr id="143" name="Group 142">
            <a:extLst>
              <a:ext uri="{FF2B5EF4-FFF2-40B4-BE49-F238E27FC236}">
                <a16:creationId xmlns:a16="http://schemas.microsoft.com/office/drawing/2014/main" id="{19A080E9-2DD0-3B60-B589-C6A3700D762F}"/>
              </a:ext>
            </a:extLst>
          </p:cNvPr>
          <p:cNvGrpSpPr/>
          <p:nvPr/>
        </p:nvGrpSpPr>
        <p:grpSpPr>
          <a:xfrm>
            <a:off x="2722216" y="5989638"/>
            <a:ext cx="802624" cy="203200"/>
            <a:chOff x="6854067" y="5897801"/>
            <a:chExt cx="802624" cy="203200"/>
          </a:xfrm>
        </p:grpSpPr>
        <p:cxnSp>
          <p:nvCxnSpPr>
            <p:cNvPr id="144" name="Straight Arrow Connector 143">
              <a:extLst>
                <a:ext uri="{FF2B5EF4-FFF2-40B4-BE49-F238E27FC236}">
                  <a16:creationId xmlns:a16="http://schemas.microsoft.com/office/drawing/2014/main" id="{3CED1832-7187-1E22-20C9-EA2C6E0385FD}"/>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5D4A7FB5-BBEE-49A0-F9B5-1A7DC4A68567}"/>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sp>
        <p:nvSpPr>
          <p:cNvPr id="160" name="Rectangle 159">
            <a:extLst>
              <a:ext uri="{FF2B5EF4-FFF2-40B4-BE49-F238E27FC236}">
                <a16:creationId xmlns:a16="http://schemas.microsoft.com/office/drawing/2014/main" id="{BFE293E4-E727-A454-AAAB-77F7484A6018}"/>
              </a:ext>
            </a:extLst>
          </p:cNvPr>
          <p:cNvSpPr/>
          <p:nvPr/>
        </p:nvSpPr>
        <p:spPr>
          <a:xfrm>
            <a:off x="8685213" y="4412456"/>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financieringsbehoefte</a:t>
            </a:r>
            <a:r>
              <a:rPr lang="nl-NL" sz="700" b="1" dirty="0">
                <a:solidFill>
                  <a:srgbClr val="22777B"/>
                </a:solidFill>
                <a:latin typeface="Corbel" panose="020B0503020204020204" pitchFamily="34" charset="0"/>
              </a:rPr>
              <a:t> 98% / 980</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 mln / jr</a:t>
            </a:r>
          </a:p>
        </p:txBody>
      </p:sp>
      <p:sp>
        <p:nvSpPr>
          <p:cNvPr id="168" name="Rectangle 167">
            <a:extLst>
              <a:ext uri="{FF2B5EF4-FFF2-40B4-BE49-F238E27FC236}">
                <a16:creationId xmlns:a16="http://schemas.microsoft.com/office/drawing/2014/main" id="{65A6EF13-B234-D5F1-0A30-2BD62282F935}"/>
              </a:ext>
            </a:extLst>
          </p:cNvPr>
          <p:cNvSpPr/>
          <p:nvPr/>
        </p:nvSpPr>
        <p:spPr>
          <a:xfrm>
            <a:off x="8685213" y="4582318"/>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rPr>
              <a:t>Netto schuldquote</a:t>
            </a:r>
            <a:r>
              <a:rPr lang="nl-NL" sz="700" dirty="0">
                <a:solidFill>
                  <a:schemeClr val="bg1">
                    <a:lumMod val="65000"/>
                  </a:schemeClr>
                </a:solidFill>
                <a:latin typeface="Corbel" panose="020B0503020204020204" pitchFamily="34" charset="0"/>
              </a:rPr>
              <a:t> 68%</a:t>
            </a:r>
            <a:endPar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endParaRPr>
          </a:p>
        </p:txBody>
      </p:sp>
      <p:cxnSp>
        <p:nvCxnSpPr>
          <p:cNvPr id="204" name="Straight Arrow Connector 203">
            <a:extLst>
              <a:ext uri="{FF2B5EF4-FFF2-40B4-BE49-F238E27FC236}">
                <a16:creationId xmlns:a16="http://schemas.microsoft.com/office/drawing/2014/main" id="{94C8BE85-B9F4-5B69-E1B3-DC52DBCB3EE4}"/>
              </a:ext>
            </a:extLst>
          </p:cNvPr>
          <p:cNvCxnSpPr>
            <a:cxnSpLocks/>
          </p:cNvCxnSpPr>
          <p:nvPr/>
        </p:nvCxnSpPr>
        <p:spPr>
          <a:xfrm flipV="1">
            <a:off x="3397194" y="5010151"/>
            <a:ext cx="136192" cy="142875"/>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205" name="Rectangle 204">
            <a:extLst>
              <a:ext uri="{FF2B5EF4-FFF2-40B4-BE49-F238E27FC236}">
                <a16:creationId xmlns:a16="http://schemas.microsoft.com/office/drawing/2014/main" id="{2853ECFD-F1F6-C7FD-2B46-EE52FCF89D69}"/>
              </a:ext>
            </a:extLst>
          </p:cNvPr>
          <p:cNvSpPr/>
          <p:nvPr/>
        </p:nvSpPr>
        <p:spPr>
          <a:xfrm>
            <a:off x="3056306" y="5145088"/>
            <a:ext cx="1267203" cy="314325"/>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Afschrijvingslasten nemen af door hanteren langere termijn</a:t>
            </a:r>
          </a:p>
        </p:txBody>
      </p:sp>
      <p:sp>
        <p:nvSpPr>
          <p:cNvPr id="76" name="Rectangle 75">
            <a:extLst>
              <a:ext uri="{FF2B5EF4-FFF2-40B4-BE49-F238E27FC236}">
                <a16:creationId xmlns:a16="http://schemas.microsoft.com/office/drawing/2014/main" id="{05CEA8D5-8693-FD44-E557-0D30DA6FD35D}"/>
              </a:ext>
            </a:extLst>
          </p:cNvPr>
          <p:cNvSpPr/>
          <p:nvPr/>
        </p:nvSpPr>
        <p:spPr>
          <a:xfrm>
            <a:off x="2787938" y="4398170"/>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5,0%</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cxnSp>
        <p:nvCxnSpPr>
          <p:cNvPr id="87" name="Straight Arrow Connector 86">
            <a:extLst>
              <a:ext uri="{FF2B5EF4-FFF2-40B4-BE49-F238E27FC236}">
                <a16:creationId xmlns:a16="http://schemas.microsoft.com/office/drawing/2014/main" id="{E6345644-0E47-6F92-2132-3DE42CF5F193}"/>
              </a:ext>
            </a:extLst>
          </p:cNvPr>
          <p:cNvCxnSpPr>
            <a:cxnSpLocks/>
            <a:stCxn id="88" idx="2"/>
          </p:cNvCxnSpPr>
          <p:nvPr/>
        </p:nvCxnSpPr>
        <p:spPr>
          <a:xfrm>
            <a:off x="5160765" y="4191000"/>
            <a:ext cx="183395" cy="207170"/>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83C8CC19-6F83-D519-F58C-ECBDE031E65E}"/>
              </a:ext>
            </a:extLst>
          </p:cNvPr>
          <p:cNvCxnSpPr>
            <a:cxnSpLocks/>
          </p:cNvCxnSpPr>
          <p:nvPr/>
        </p:nvCxnSpPr>
        <p:spPr>
          <a:xfrm flipH="1">
            <a:off x="4178284" y="4202113"/>
            <a:ext cx="198329" cy="301625"/>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3" name="Right Triangle 92">
            <a:extLst>
              <a:ext uri="{FF2B5EF4-FFF2-40B4-BE49-F238E27FC236}">
                <a16:creationId xmlns:a16="http://schemas.microsoft.com/office/drawing/2014/main" id="{9514E56B-CB38-4B69-E99E-DF7F1B55E1EF}"/>
              </a:ext>
            </a:extLst>
          </p:cNvPr>
          <p:cNvSpPr/>
          <p:nvPr/>
        </p:nvSpPr>
        <p:spPr>
          <a:xfrm rot="5400000">
            <a:off x="4162742" y="4021456"/>
            <a:ext cx="208923" cy="1306830"/>
          </a:xfrm>
          <a:custGeom>
            <a:avLst/>
            <a:gdLst>
              <a:gd name="connsiteX0" fmla="*/ 0 w 214638"/>
              <a:gd name="connsiteY0" fmla="*/ 1143000 h 1143000"/>
              <a:gd name="connsiteX1" fmla="*/ 0 w 214638"/>
              <a:gd name="connsiteY1" fmla="*/ 0 h 1143000"/>
              <a:gd name="connsiteX2" fmla="*/ 214638 w 214638"/>
              <a:gd name="connsiteY2" fmla="*/ 1143000 h 1143000"/>
              <a:gd name="connsiteX3" fmla="*/ 0 w 214638"/>
              <a:gd name="connsiteY3" fmla="*/ 1143000 h 1143000"/>
              <a:gd name="connsiteX0" fmla="*/ 5715 w 214638"/>
              <a:gd name="connsiteY0" fmla="*/ 1181100 h 1181100"/>
              <a:gd name="connsiteX1" fmla="*/ 0 w 214638"/>
              <a:gd name="connsiteY1" fmla="*/ 0 h 1181100"/>
              <a:gd name="connsiteX2" fmla="*/ 214638 w 214638"/>
              <a:gd name="connsiteY2" fmla="*/ 1143000 h 1181100"/>
              <a:gd name="connsiteX3" fmla="*/ 5715 w 214638"/>
              <a:gd name="connsiteY3" fmla="*/ 1181100 h 1181100"/>
              <a:gd name="connsiteX0" fmla="*/ 0 w 208923"/>
              <a:gd name="connsiteY0" fmla="*/ 1306830 h 1306830"/>
              <a:gd name="connsiteX1" fmla="*/ 0 w 208923"/>
              <a:gd name="connsiteY1" fmla="*/ 0 h 1306830"/>
              <a:gd name="connsiteX2" fmla="*/ 208923 w 208923"/>
              <a:gd name="connsiteY2" fmla="*/ 1268730 h 1306830"/>
              <a:gd name="connsiteX3" fmla="*/ 0 w 208923"/>
              <a:gd name="connsiteY3" fmla="*/ 1306830 h 1306830"/>
            </a:gdLst>
            <a:ahLst/>
            <a:cxnLst>
              <a:cxn ang="0">
                <a:pos x="connsiteX0" y="connsiteY0"/>
              </a:cxn>
              <a:cxn ang="0">
                <a:pos x="connsiteX1" y="connsiteY1"/>
              </a:cxn>
              <a:cxn ang="0">
                <a:pos x="connsiteX2" y="connsiteY2"/>
              </a:cxn>
              <a:cxn ang="0">
                <a:pos x="connsiteX3" y="connsiteY3"/>
              </a:cxn>
            </a:cxnLst>
            <a:rect l="l" t="t" r="r" b="b"/>
            <a:pathLst>
              <a:path w="208923" h="1306830">
                <a:moveTo>
                  <a:pt x="0" y="1306830"/>
                </a:moveTo>
                <a:lnTo>
                  <a:pt x="0" y="0"/>
                </a:lnTo>
                <a:lnTo>
                  <a:pt x="208923" y="1268730"/>
                </a:lnTo>
                <a:lnTo>
                  <a:pt x="0" y="1306830"/>
                </a:lnTo>
                <a:close/>
              </a:path>
            </a:pathLst>
          </a:custGeom>
          <a:solidFill>
            <a:srgbClr val="FFBD42">
              <a:alpha val="20000"/>
            </a:srgbClr>
          </a:solidFill>
          <a:ln w="9525" cap="flat">
            <a:solidFill>
              <a:srgbClr val="FFBD42"/>
            </a:solidFill>
            <a:prstDash val="dash"/>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95" name="Rectangle 94">
            <a:extLst>
              <a:ext uri="{FF2B5EF4-FFF2-40B4-BE49-F238E27FC236}">
                <a16:creationId xmlns:a16="http://schemas.microsoft.com/office/drawing/2014/main" id="{9BC365CC-039B-9D06-7192-70DBCE2E859D}"/>
              </a:ext>
            </a:extLst>
          </p:cNvPr>
          <p:cNvSpPr/>
          <p:nvPr/>
        </p:nvSpPr>
        <p:spPr>
          <a:xfrm>
            <a:off x="8437186" y="3584073"/>
            <a:ext cx="1971954" cy="642938"/>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Toename van financieringsbehoefte. Toename is in het begin sterk maar wordt steeds meer gecompenseerd door toenemende afscrhrijvingslasten. Op termijn stabiliseert de financieringsbehoefte zich op een hoger niveau.</a:t>
            </a:r>
          </a:p>
        </p:txBody>
      </p:sp>
      <p:cxnSp>
        <p:nvCxnSpPr>
          <p:cNvPr id="96" name="Straight Arrow Connector 95">
            <a:extLst>
              <a:ext uri="{FF2B5EF4-FFF2-40B4-BE49-F238E27FC236}">
                <a16:creationId xmlns:a16="http://schemas.microsoft.com/office/drawing/2014/main" id="{E28D1562-811D-4846-EA6C-2BCE82636685}"/>
              </a:ext>
            </a:extLst>
          </p:cNvPr>
          <p:cNvCxnSpPr>
            <a:cxnSpLocks/>
          </p:cNvCxnSpPr>
          <p:nvPr/>
        </p:nvCxnSpPr>
        <p:spPr>
          <a:xfrm flipH="1">
            <a:off x="8684150" y="4210236"/>
            <a:ext cx="296325" cy="458788"/>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091A8A78-9D2B-F19A-9F1C-432F99CB2895}"/>
              </a:ext>
            </a:extLst>
          </p:cNvPr>
          <p:cNvSpPr/>
          <p:nvPr/>
        </p:nvSpPr>
        <p:spPr>
          <a:xfrm>
            <a:off x="7270851" y="4784602"/>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68%</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grpSp>
        <p:nvGrpSpPr>
          <p:cNvPr id="103" name="Group 102">
            <a:extLst>
              <a:ext uri="{FF2B5EF4-FFF2-40B4-BE49-F238E27FC236}">
                <a16:creationId xmlns:a16="http://schemas.microsoft.com/office/drawing/2014/main" id="{CD45A740-FF67-4150-B62B-7EAE1EFBDAEC}"/>
              </a:ext>
            </a:extLst>
          </p:cNvPr>
          <p:cNvGrpSpPr/>
          <p:nvPr/>
        </p:nvGrpSpPr>
        <p:grpSpPr>
          <a:xfrm>
            <a:off x="7138619" y="5980113"/>
            <a:ext cx="802624" cy="203200"/>
            <a:chOff x="6854067" y="5897801"/>
            <a:chExt cx="802624" cy="203200"/>
          </a:xfrm>
        </p:grpSpPr>
        <p:cxnSp>
          <p:nvCxnSpPr>
            <p:cNvPr id="105" name="Straight Arrow Connector 104">
              <a:extLst>
                <a:ext uri="{FF2B5EF4-FFF2-40B4-BE49-F238E27FC236}">
                  <a16:creationId xmlns:a16="http://schemas.microsoft.com/office/drawing/2014/main" id="{9C22D419-60FC-C27B-0CBD-D9FB43A9E15B}"/>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845A1AD-54DF-150F-1E65-9A014CBBEFE3}"/>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grpSp>
        <p:nvGrpSpPr>
          <p:cNvPr id="67" name="Group 66">
            <a:extLst>
              <a:ext uri="{FF2B5EF4-FFF2-40B4-BE49-F238E27FC236}">
                <a16:creationId xmlns:a16="http://schemas.microsoft.com/office/drawing/2014/main" id="{A0DFC45E-F9FF-6752-FE2E-385FF3B9837F}"/>
              </a:ext>
            </a:extLst>
          </p:cNvPr>
          <p:cNvGrpSpPr/>
          <p:nvPr/>
        </p:nvGrpSpPr>
        <p:grpSpPr>
          <a:xfrm>
            <a:off x="2768838" y="2909888"/>
            <a:ext cx="4344988" cy="439738"/>
            <a:chOff x="1089025" y="1683241"/>
            <a:chExt cx="10226675" cy="491635"/>
          </a:xfrm>
        </p:grpSpPr>
        <p:sp>
          <p:nvSpPr>
            <p:cNvPr id="70" name="TextBox 69">
              <a:extLst>
                <a:ext uri="{FF2B5EF4-FFF2-40B4-BE49-F238E27FC236}">
                  <a16:creationId xmlns:a16="http://schemas.microsoft.com/office/drawing/2014/main" id="{6B50EEC9-82D4-64CB-C6D8-578715647055}"/>
                </a:ext>
              </a:extLst>
            </p:cNvPr>
            <p:cNvSpPr txBox="1"/>
            <p:nvPr/>
          </p:nvSpPr>
          <p:spPr>
            <a:xfrm>
              <a:off x="2263719" y="1683241"/>
              <a:ext cx="1076325" cy="331789"/>
            </a:xfrm>
            <a:prstGeom prst="rect">
              <a:avLst/>
            </a:prstGeom>
          </p:spPr>
          <p:txBody>
            <a:bodyPr vert="horz" wrap="none" lIns="91440" tIns="45720" rIns="91440" bIns="45720" rtlCol="0" anchor="ctr">
              <a:noAutofit/>
            </a:bodyPr>
            <a:lstStyle/>
            <a:p>
              <a:pPr algn="ctr"/>
              <a:r>
                <a:rPr lang="nl-NL" sz="600" b="1" noProof="0" dirty="0"/>
                <a:t>Overgang –verlengen afschrijvingstermijn</a:t>
              </a:r>
            </a:p>
          </p:txBody>
        </p:sp>
        <p:cxnSp>
          <p:nvCxnSpPr>
            <p:cNvPr id="71" name="Straight Connector 70">
              <a:extLst>
                <a:ext uri="{FF2B5EF4-FFF2-40B4-BE49-F238E27FC236}">
                  <a16:creationId xmlns:a16="http://schemas.microsoft.com/office/drawing/2014/main" id="{2D2AF8FB-D52A-568D-30E3-0B54344A197E}"/>
                </a:ext>
              </a:extLst>
            </p:cNvPr>
            <p:cNvCxnSpPr>
              <a:cxnSpLocks/>
            </p:cNvCxnSpPr>
            <p:nvPr/>
          </p:nvCxnSpPr>
          <p:spPr>
            <a:xfrm>
              <a:off x="1089025" y="2060575"/>
              <a:ext cx="193728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33DEA1C-E245-A3D3-CBF3-F1D6B7B157A2}"/>
                </a:ext>
              </a:extLst>
            </p:cNvPr>
            <p:cNvCxnSpPr>
              <a:cxnSpLocks/>
            </p:cNvCxnSpPr>
            <p:nvPr/>
          </p:nvCxnSpPr>
          <p:spPr>
            <a:xfrm>
              <a:off x="3140855" y="2060575"/>
              <a:ext cx="8174845"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8144B15-72F9-5133-A04A-7385535E220F}"/>
                </a:ext>
              </a:extLst>
            </p:cNvPr>
            <p:cNvCxnSpPr/>
            <p:nvPr/>
          </p:nvCxnSpPr>
          <p:spPr>
            <a:xfrm flipV="1">
              <a:off x="2990749"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25AA749-4FEC-B233-D3FD-C5617E36FFC9}"/>
                </a:ext>
              </a:extLst>
            </p:cNvPr>
            <p:cNvCxnSpPr/>
            <p:nvPr/>
          </p:nvCxnSpPr>
          <p:spPr>
            <a:xfrm flipV="1">
              <a:off x="3105295"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5B0530EC-EE10-5215-B808-3C2B19DBA640}"/>
              </a:ext>
            </a:extLst>
          </p:cNvPr>
          <p:cNvGrpSpPr/>
          <p:nvPr/>
        </p:nvGrpSpPr>
        <p:grpSpPr>
          <a:xfrm>
            <a:off x="7190839" y="2909888"/>
            <a:ext cx="4344988" cy="439738"/>
            <a:chOff x="1089025" y="1683241"/>
            <a:chExt cx="10226675" cy="491635"/>
          </a:xfrm>
        </p:grpSpPr>
        <p:sp>
          <p:nvSpPr>
            <p:cNvPr id="77" name="TextBox 76">
              <a:extLst>
                <a:ext uri="{FF2B5EF4-FFF2-40B4-BE49-F238E27FC236}">
                  <a16:creationId xmlns:a16="http://schemas.microsoft.com/office/drawing/2014/main" id="{B31B62CA-854F-E302-3751-C841D5259ACA}"/>
                </a:ext>
              </a:extLst>
            </p:cNvPr>
            <p:cNvSpPr txBox="1"/>
            <p:nvPr/>
          </p:nvSpPr>
          <p:spPr>
            <a:xfrm>
              <a:off x="2263719" y="1683241"/>
              <a:ext cx="1076325" cy="331789"/>
            </a:xfrm>
            <a:prstGeom prst="rect">
              <a:avLst/>
            </a:prstGeom>
          </p:spPr>
          <p:txBody>
            <a:bodyPr vert="horz" wrap="none" lIns="91440" tIns="45720" rIns="91440" bIns="45720" rtlCol="0" anchor="ctr">
              <a:noAutofit/>
            </a:bodyPr>
            <a:lstStyle/>
            <a:p>
              <a:pPr algn="ctr"/>
              <a:r>
                <a:rPr lang="nl-NL" sz="600" b="1" noProof="0" dirty="0"/>
                <a:t>Overgang –verlengen afschrijvingstermijn</a:t>
              </a:r>
            </a:p>
          </p:txBody>
        </p:sp>
        <p:cxnSp>
          <p:nvCxnSpPr>
            <p:cNvPr id="84" name="Straight Connector 83">
              <a:extLst>
                <a:ext uri="{FF2B5EF4-FFF2-40B4-BE49-F238E27FC236}">
                  <a16:creationId xmlns:a16="http://schemas.microsoft.com/office/drawing/2014/main" id="{80BD324A-0784-BA05-C6C7-02D40F96B595}"/>
                </a:ext>
              </a:extLst>
            </p:cNvPr>
            <p:cNvCxnSpPr>
              <a:cxnSpLocks/>
            </p:cNvCxnSpPr>
            <p:nvPr/>
          </p:nvCxnSpPr>
          <p:spPr>
            <a:xfrm>
              <a:off x="1089025" y="2060575"/>
              <a:ext cx="193728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72A1B00-7A71-0C49-578C-085D6F743684}"/>
                </a:ext>
              </a:extLst>
            </p:cNvPr>
            <p:cNvCxnSpPr>
              <a:cxnSpLocks/>
            </p:cNvCxnSpPr>
            <p:nvPr/>
          </p:nvCxnSpPr>
          <p:spPr>
            <a:xfrm>
              <a:off x="3140855" y="2060575"/>
              <a:ext cx="8174845"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E658E44-369E-6521-346D-2E97215B249A}"/>
                </a:ext>
              </a:extLst>
            </p:cNvPr>
            <p:cNvCxnSpPr/>
            <p:nvPr/>
          </p:nvCxnSpPr>
          <p:spPr>
            <a:xfrm flipV="1">
              <a:off x="2990749"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A459423-9076-3174-911A-DB03A33F8D04}"/>
                </a:ext>
              </a:extLst>
            </p:cNvPr>
            <p:cNvCxnSpPr/>
            <p:nvPr/>
          </p:nvCxnSpPr>
          <p:spPr>
            <a:xfrm flipV="1">
              <a:off x="3105295"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grpSp>
      <p:pic>
        <p:nvPicPr>
          <p:cNvPr id="94" name="Graphic 93" descr="Linear Graph outline">
            <a:extLst>
              <a:ext uri="{FF2B5EF4-FFF2-40B4-BE49-F238E27FC236}">
                <a16:creationId xmlns:a16="http://schemas.microsoft.com/office/drawing/2014/main" id="{894BD2C9-6470-067B-D80D-F224BB96ABC1}"/>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02740" y="1547814"/>
            <a:ext cx="301625" cy="301625"/>
          </a:xfrm>
          <a:prstGeom prst="rect">
            <a:avLst/>
          </a:prstGeom>
        </p:spPr>
      </p:pic>
      <p:sp>
        <p:nvSpPr>
          <p:cNvPr id="102" name="TextBox 101">
            <a:extLst>
              <a:ext uri="{FF2B5EF4-FFF2-40B4-BE49-F238E27FC236}">
                <a16:creationId xmlns:a16="http://schemas.microsoft.com/office/drawing/2014/main" id="{BA96D065-12EF-0794-98B7-84F1020AA30C}"/>
              </a:ext>
            </a:extLst>
          </p:cNvPr>
          <p:cNvSpPr txBox="1"/>
          <p:nvPr/>
        </p:nvSpPr>
        <p:spPr>
          <a:xfrm>
            <a:off x="5084750" y="1574799"/>
            <a:ext cx="1666430" cy="254000"/>
          </a:xfrm>
          <a:prstGeom prst="rect">
            <a:avLst/>
          </a:prstGeom>
        </p:spPr>
        <p:txBody>
          <a:bodyPr vert="horz" wrap="none" lIns="91440" tIns="45720" rIns="91440" bIns="45720" rtlCol="0">
            <a:noAutofit/>
          </a:bodyPr>
          <a:lstStyle/>
          <a:p>
            <a:pPr algn="l"/>
            <a:r>
              <a:rPr lang="nl-NL" sz="900" noProof="0" dirty="0"/>
              <a:t>Geen groei</a:t>
            </a:r>
          </a:p>
        </p:txBody>
      </p:sp>
      <p:sp>
        <p:nvSpPr>
          <p:cNvPr id="123" name="Rectangle 122">
            <a:hlinkClick r:id="rId17" action="ppaction://hlinksldjump"/>
            <a:extLst>
              <a:ext uri="{FF2B5EF4-FFF2-40B4-BE49-F238E27FC236}">
                <a16:creationId xmlns:a16="http://schemas.microsoft.com/office/drawing/2014/main" id="{DE187633-5962-870E-9974-CAAEC89544A8}"/>
              </a:ext>
            </a:extLst>
          </p:cNvPr>
          <p:cNvSpPr/>
          <p:nvPr/>
        </p:nvSpPr>
        <p:spPr>
          <a:xfrm>
            <a:off x="658813" y="1919287"/>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a:solidFill>
                  <a:srgbClr val="FFFFFF"/>
                </a:solidFill>
              </a:rPr>
              <a:t>Startgemeente</a:t>
            </a:r>
            <a:br>
              <a:rPr lang="nl-NL" sz="1000">
                <a:solidFill>
                  <a:srgbClr val="FFFFFF"/>
                </a:solidFill>
              </a:rPr>
            </a:br>
            <a:r>
              <a:rPr lang="nl-NL" sz="1000">
                <a:solidFill>
                  <a:srgbClr val="FFFFFF"/>
                </a:solidFill>
              </a:rPr>
              <a:t>Alles investeren</a:t>
            </a:r>
            <a:endParaRPr lang="nl-NL" sz="1000" dirty="0">
              <a:solidFill>
                <a:srgbClr val="FFFFFF"/>
              </a:solidFill>
            </a:endParaRPr>
          </a:p>
        </p:txBody>
      </p:sp>
      <p:sp>
        <p:nvSpPr>
          <p:cNvPr id="124" name="Flowchart: Process 123">
            <a:hlinkClick r:id="rId18" action="ppaction://hlinksldjump"/>
            <a:extLst>
              <a:ext uri="{FF2B5EF4-FFF2-40B4-BE49-F238E27FC236}">
                <a16:creationId xmlns:a16="http://schemas.microsoft.com/office/drawing/2014/main" id="{04EDE24C-6BDE-C009-7E8E-461DBEA5D425}"/>
              </a:ext>
            </a:extLst>
          </p:cNvPr>
          <p:cNvSpPr/>
          <p:nvPr/>
        </p:nvSpPr>
        <p:spPr>
          <a:xfrm>
            <a:off x="658813" y="23971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deel </a:t>
            </a:r>
            <a:br>
              <a:rPr lang="nl-NL" sz="1000" dirty="0">
                <a:solidFill>
                  <a:srgbClr val="FFFFFF"/>
                </a:solidFill>
              </a:rPr>
            </a:br>
            <a:r>
              <a:rPr lang="nl-NL" sz="1000" dirty="0">
                <a:solidFill>
                  <a:srgbClr val="FFFFFF"/>
                </a:solidFill>
              </a:rPr>
              <a:t>naar alles investeren</a:t>
            </a:r>
          </a:p>
        </p:txBody>
      </p:sp>
      <p:sp>
        <p:nvSpPr>
          <p:cNvPr id="125" name="Arrow: Pentagon 124">
            <a:hlinkClick r:id="rId19" action="ppaction://hlinksldjump"/>
            <a:extLst>
              <a:ext uri="{FF2B5EF4-FFF2-40B4-BE49-F238E27FC236}">
                <a16:creationId xmlns:a16="http://schemas.microsoft.com/office/drawing/2014/main" id="{23522C89-A54D-B140-0862-B3ED21F521EF}"/>
              </a:ext>
            </a:extLst>
          </p:cNvPr>
          <p:cNvSpPr/>
          <p:nvPr/>
        </p:nvSpPr>
        <p:spPr>
          <a:xfrm>
            <a:off x="658813" y="3357562"/>
            <a:ext cx="1818000" cy="388938"/>
          </a:xfrm>
          <a:prstGeom prst="homePlate">
            <a:avLst/>
          </a:prstGeom>
          <a:solidFill>
            <a:srgbClr val="22777B"/>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Verlengen van de afschrijvingstermijn</a:t>
            </a:r>
          </a:p>
        </p:txBody>
      </p:sp>
      <p:sp>
        <p:nvSpPr>
          <p:cNvPr id="126" name="Rectangle 125">
            <a:hlinkClick r:id="rId20" action="ppaction://hlinksldjump"/>
            <a:extLst>
              <a:ext uri="{FF2B5EF4-FFF2-40B4-BE49-F238E27FC236}">
                <a16:creationId xmlns:a16="http://schemas.microsoft.com/office/drawing/2014/main" id="{BFC11569-226B-C4E5-1AB0-B3628BF41BD3}"/>
              </a:ext>
            </a:extLst>
          </p:cNvPr>
          <p:cNvSpPr/>
          <p:nvPr/>
        </p:nvSpPr>
        <p:spPr>
          <a:xfrm>
            <a:off x="658812" y="1438274"/>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Startgemeente</a:t>
            </a:r>
            <a:br>
              <a:rPr lang="nl-NL" sz="1000" dirty="0">
                <a:solidFill>
                  <a:srgbClr val="FFFFFF"/>
                </a:solidFill>
              </a:rPr>
            </a:br>
            <a:r>
              <a:rPr lang="nl-NL" sz="1000" dirty="0">
                <a:solidFill>
                  <a:srgbClr val="FFFFFF"/>
                </a:solidFill>
              </a:rPr>
              <a:t>Deel investeren / </a:t>
            </a:r>
            <a:r>
              <a:rPr lang="nl-NL" sz="1000">
                <a:solidFill>
                  <a:srgbClr val="FFFFFF"/>
                </a:solidFill>
              </a:rPr>
              <a:t>deel direct</a:t>
            </a:r>
            <a:endParaRPr lang="nl-NL" sz="1000" dirty="0">
              <a:solidFill>
                <a:srgbClr val="FFFFFF"/>
              </a:solidFill>
            </a:endParaRPr>
          </a:p>
        </p:txBody>
      </p:sp>
      <p:sp>
        <p:nvSpPr>
          <p:cNvPr id="127" name="Flowchart: Process 126">
            <a:hlinkClick r:id="rId21" action="ppaction://hlinksldjump"/>
            <a:extLst>
              <a:ext uri="{FF2B5EF4-FFF2-40B4-BE49-F238E27FC236}">
                <a16:creationId xmlns:a16="http://schemas.microsoft.com/office/drawing/2014/main" id="{3234B4A5-0449-46E1-2476-B676016D27B1}"/>
              </a:ext>
            </a:extLst>
          </p:cNvPr>
          <p:cNvSpPr/>
          <p:nvPr/>
        </p:nvSpPr>
        <p:spPr>
          <a:xfrm>
            <a:off x="658813" y="3836987"/>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Gematigde groeispurt </a:t>
            </a:r>
            <a:br>
              <a:rPr lang="nl-NL" sz="1000" dirty="0">
                <a:solidFill>
                  <a:srgbClr val="FFFFFF"/>
                </a:solidFill>
              </a:rPr>
            </a:br>
            <a:r>
              <a:rPr lang="nl-NL" sz="1000" dirty="0">
                <a:solidFill>
                  <a:srgbClr val="FFFFFF"/>
                </a:solidFill>
              </a:rPr>
              <a:t>(1% p.j. 20 jaar lang)</a:t>
            </a:r>
          </a:p>
        </p:txBody>
      </p:sp>
      <p:sp>
        <p:nvSpPr>
          <p:cNvPr id="128" name="Flowchart: Process 127">
            <a:hlinkClick r:id="rId22" action="ppaction://hlinksldjump"/>
            <a:extLst>
              <a:ext uri="{FF2B5EF4-FFF2-40B4-BE49-F238E27FC236}">
                <a16:creationId xmlns:a16="http://schemas.microsoft.com/office/drawing/2014/main" id="{52067613-77CB-9FF7-CDC2-4ECD7C0C4893}"/>
              </a:ext>
            </a:extLst>
          </p:cNvPr>
          <p:cNvSpPr/>
          <p:nvPr/>
        </p:nvSpPr>
        <p:spPr>
          <a:xfrm>
            <a:off x="658813" y="43148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Hoge groeispurt </a:t>
            </a:r>
            <a:br>
              <a:rPr lang="nl-NL" sz="1000" dirty="0">
                <a:solidFill>
                  <a:srgbClr val="FFFFFF"/>
                </a:solidFill>
              </a:rPr>
            </a:br>
            <a:r>
              <a:rPr lang="nl-NL" sz="1000" dirty="0">
                <a:solidFill>
                  <a:srgbClr val="FFFFFF"/>
                </a:solidFill>
              </a:rPr>
              <a:t>(3% p.j. 20 jaar lang)</a:t>
            </a:r>
          </a:p>
        </p:txBody>
      </p:sp>
      <p:sp>
        <p:nvSpPr>
          <p:cNvPr id="129" name="Flowchart: Process 128">
            <a:hlinkClick r:id="rId23" action="ppaction://hlinksldjump"/>
            <a:extLst>
              <a:ext uri="{FF2B5EF4-FFF2-40B4-BE49-F238E27FC236}">
                <a16:creationId xmlns:a16="http://schemas.microsoft.com/office/drawing/2014/main" id="{C55174F3-34C3-356F-2EAF-D16843CD509A}"/>
              </a:ext>
            </a:extLst>
          </p:cNvPr>
          <p:cNvSpPr/>
          <p:nvPr/>
        </p:nvSpPr>
        <p:spPr>
          <a:xfrm>
            <a:off x="658813" y="4794249"/>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groei </a:t>
            </a:r>
            <a:br>
              <a:rPr lang="nl-NL" sz="1000" dirty="0">
                <a:solidFill>
                  <a:srgbClr val="FFFFFF"/>
                </a:solidFill>
              </a:rPr>
            </a:br>
            <a:r>
              <a:rPr lang="nl-NL" sz="1000" dirty="0">
                <a:solidFill>
                  <a:srgbClr val="FFFFFF"/>
                </a:solidFill>
              </a:rPr>
              <a:t>(1% p.j. langjarig)</a:t>
            </a:r>
          </a:p>
        </p:txBody>
      </p:sp>
      <p:sp>
        <p:nvSpPr>
          <p:cNvPr id="130" name="Flowchart: Process 129">
            <a:hlinkClick r:id="rId24" action="ppaction://hlinksldjump"/>
            <a:extLst>
              <a:ext uri="{FF2B5EF4-FFF2-40B4-BE49-F238E27FC236}">
                <a16:creationId xmlns:a16="http://schemas.microsoft.com/office/drawing/2014/main" id="{3F181EE3-9590-14E0-4E2C-BB2D71A9C8EE}"/>
              </a:ext>
            </a:extLst>
          </p:cNvPr>
          <p:cNvSpPr/>
          <p:nvPr/>
        </p:nvSpPr>
        <p:spPr>
          <a:xfrm>
            <a:off x="658813" y="52736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hoge groei </a:t>
            </a:r>
            <a:br>
              <a:rPr lang="nl-NL" sz="1000" dirty="0">
                <a:solidFill>
                  <a:srgbClr val="FFFFFF"/>
                </a:solidFill>
              </a:rPr>
            </a:br>
            <a:r>
              <a:rPr lang="nl-NL" sz="1000" dirty="0">
                <a:solidFill>
                  <a:srgbClr val="FFFFFF"/>
                </a:solidFill>
              </a:rPr>
              <a:t>(3% p.j. langjarig)</a:t>
            </a:r>
          </a:p>
        </p:txBody>
      </p:sp>
      <p:sp>
        <p:nvSpPr>
          <p:cNvPr id="131" name="Flowchart: Process 130">
            <a:hlinkClick r:id="rId24" action="ppaction://hlinksldjump"/>
            <a:extLst>
              <a:ext uri="{FF2B5EF4-FFF2-40B4-BE49-F238E27FC236}">
                <a16:creationId xmlns:a16="http://schemas.microsoft.com/office/drawing/2014/main" id="{8B0AE9CE-EAF3-2487-3BFB-1326618B5AFB}"/>
              </a:ext>
            </a:extLst>
          </p:cNvPr>
          <p:cNvSpPr/>
          <p:nvPr/>
        </p:nvSpPr>
        <p:spPr>
          <a:xfrm>
            <a:off x="658813" y="57562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Combinatie max afschrijvingen en hoge groei</a:t>
            </a:r>
          </a:p>
        </p:txBody>
      </p:sp>
      <p:sp>
        <p:nvSpPr>
          <p:cNvPr id="132" name="Flowchart: Process 131">
            <a:hlinkClick r:id="rId25" action="ppaction://hlinksldjump"/>
            <a:extLst>
              <a:ext uri="{FF2B5EF4-FFF2-40B4-BE49-F238E27FC236}">
                <a16:creationId xmlns:a16="http://schemas.microsoft.com/office/drawing/2014/main" id="{294972C2-D953-7215-63CF-EC1522FE094C}"/>
              </a:ext>
            </a:extLst>
          </p:cNvPr>
          <p:cNvSpPr/>
          <p:nvPr/>
        </p:nvSpPr>
        <p:spPr>
          <a:xfrm>
            <a:off x="658813" y="28749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alles naar deel investeren</a:t>
            </a:r>
          </a:p>
        </p:txBody>
      </p:sp>
      <p:sp>
        <p:nvSpPr>
          <p:cNvPr id="66" name="Footer Placeholder 3">
            <a:extLst>
              <a:ext uri="{FF2B5EF4-FFF2-40B4-BE49-F238E27FC236}">
                <a16:creationId xmlns:a16="http://schemas.microsoft.com/office/drawing/2014/main" id="{B1247F0E-F12B-86FA-8E29-49A6F881BAEA}"/>
              </a:ext>
            </a:extLst>
          </p:cNvPr>
          <p:cNvSpPr>
            <a:spLocks noGrp="1"/>
          </p:cNvSpPr>
          <p:nvPr>
            <p:ph type="ftr" sz="quarter" idx="3"/>
          </p:nvPr>
        </p:nvSpPr>
        <p:spPr>
          <a:xfrm>
            <a:off x="661800" y="6686783"/>
            <a:ext cx="10868400" cy="122400"/>
          </a:xfrm>
        </p:spPr>
        <p:txBody>
          <a:bodyPr/>
          <a:lstStyle/>
          <a:p>
            <a:r>
              <a:rPr lang="nl-NL" dirty="0"/>
              <a:t>Bron: It’s Public analyse: </a:t>
            </a:r>
          </a:p>
        </p:txBody>
      </p:sp>
    </p:spTree>
    <p:extLst>
      <p:ext uri="{BB962C8B-B14F-4D97-AF65-F5344CB8AC3E}">
        <p14:creationId xmlns:p14="http://schemas.microsoft.com/office/powerpoint/2010/main" val="425041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9CFFE5EF-DF87-AC1E-768D-29C4D5E5094B}"/>
              </a:ext>
            </a:extLst>
          </p:cNvPr>
          <p:cNvGraphicFramePr>
            <a:graphicFrameLocks noChangeAspect="1"/>
          </p:cNvGraphicFramePr>
          <p:nvPr>
            <p:custDataLst>
              <p:tags r:id="rId1"/>
            </p:custDataLst>
            <p:extLst>
              <p:ext uri="{D42A27DB-BD31-4B8C-83A1-F6EECF244321}">
                <p14:modId xmlns:p14="http://schemas.microsoft.com/office/powerpoint/2010/main" val="2759319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6" name="Object 35" hidden="1">
                        <a:extLst>
                          <a:ext uri="{FF2B5EF4-FFF2-40B4-BE49-F238E27FC236}">
                            <a16:creationId xmlns:a16="http://schemas.microsoft.com/office/drawing/2014/main" id="{9CFFE5EF-DF87-AC1E-768D-29C4D5E509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38" name="Chart 137">
            <a:extLst>
              <a:ext uri="{FF2B5EF4-FFF2-40B4-BE49-F238E27FC236}">
                <a16:creationId xmlns:a16="http://schemas.microsoft.com/office/drawing/2014/main" id="{D1047C66-2C58-64C1-377D-2A4F45890CAD}"/>
              </a:ext>
            </a:extLst>
          </p:cNvPr>
          <p:cNvGraphicFramePr/>
          <p:nvPr>
            <p:custDataLst>
              <p:tags r:id="rId2"/>
            </p:custDataLst>
            <p:extLst>
              <p:ext uri="{D42A27DB-BD31-4B8C-83A1-F6EECF244321}">
                <p14:modId xmlns:p14="http://schemas.microsoft.com/office/powerpoint/2010/main" val="3574713288"/>
              </p:ext>
            </p:extLst>
          </p:nvPr>
        </p:nvGraphicFramePr>
        <p:xfrm>
          <a:off x="2630488" y="3286125"/>
          <a:ext cx="4235450" cy="2776538"/>
        </p:xfrm>
        <a:graphic>
          <a:graphicData uri="http://schemas.openxmlformats.org/drawingml/2006/chart">
            <c:chart xmlns:c="http://schemas.openxmlformats.org/drawingml/2006/chart" xmlns:r="http://schemas.openxmlformats.org/officeDocument/2006/relationships" r:id="rId7"/>
          </a:graphicData>
        </a:graphic>
      </p:graphicFrame>
      <p:sp>
        <p:nvSpPr>
          <p:cNvPr id="132" name="Rectangle 131">
            <a:extLst>
              <a:ext uri="{FF2B5EF4-FFF2-40B4-BE49-F238E27FC236}">
                <a16:creationId xmlns:a16="http://schemas.microsoft.com/office/drawing/2014/main" id="{857902C0-6293-CA00-641F-30109A650371}"/>
              </a:ext>
            </a:extLst>
          </p:cNvPr>
          <p:cNvSpPr/>
          <p:nvPr/>
        </p:nvSpPr>
        <p:spPr>
          <a:xfrm>
            <a:off x="5358527" y="4421980"/>
            <a:ext cx="1301036" cy="130173"/>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108" name="Rectangle 107">
            <a:extLst>
              <a:ext uri="{FF2B5EF4-FFF2-40B4-BE49-F238E27FC236}">
                <a16:creationId xmlns:a16="http://schemas.microsoft.com/office/drawing/2014/main" id="{0A57BF51-5DE3-53AA-16CC-3A2BCB360AE2}"/>
              </a:ext>
            </a:extLst>
          </p:cNvPr>
          <p:cNvSpPr/>
          <p:nvPr/>
        </p:nvSpPr>
        <p:spPr>
          <a:xfrm>
            <a:off x="5119983" y="1581150"/>
            <a:ext cx="1556900" cy="265113"/>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97" name="Rectangle 96">
            <a:extLst>
              <a:ext uri="{FF2B5EF4-FFF2-40B4-BE49-F238E27FC236}">
                <a16:creationId xmlns:a16="http://schemas.microsoft.com/office/drawing/2014/main" id="{3009F491-2EEF-09AE-E69B-047FD09094A2}"/>
              </a:ext>
            </a:extLst>
          </p:cNvPr>
          <p:cNvSpPr/>
          <p:nvPr/>
        </p:nvSpPr>
        <p:spPr>
          <a:xfrm>
            <a:off x="2768837"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98" name="Rectangle 97">
            <a:extLst>
              <a:ext uri="{FF2B5EF4-FFF2-40B4-BE49-F238E27FC236}">
                <a16:creationId xmlns:a16="http://schemas.microsoft.com/office/drawing/2014/main" id="{F7204DED-D136-C366-726E-7F8C27326D12}"/>
              </a:ext>
            </a:extLst>
          </p:cNvPr>
          <p:cNvSpPr/>
          <p:nvPr/>
        </p:nvSpPr>
        <p:spPr>
          <a:xfrm>
            <a:off x="7170864"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3" name="Text Placeholder 2">
            <a:extLst>
              <a:ext uri="{FF2B5EF4-FFF2-40B4-BE49-F238E27FC236}">
                <a16:creationId xmlns:a16="http://schemas.microsoft.com/office/drawing/2014/main" id="{E7DB23A7-2295-C0CF-C4AB-5CEF42C1CA21}"/>
              </a:ext>
            </a:extLst>
          </p:cNvPr>
          <p:cNvSpPr>
            <a:spLocks noGrp="1"/>
          </p:cNvSpPr>
          <p:nvPr>
            <p:ph type="body" sz="quarter" idx="20"/>
          </p:nvPr>
        </p:nvSpPr>
        <p:spPr/>
        <p:txBody>
          <a:bodyPr/>
          <a:lstStyle/>
          <a:p>
            <a:endParaRPr lang="nl-NL" dirty="0"/>
          </a:p>
        </p:txBody>
      </p:sp>
      <p:sp>
        <p:nvSpPr>
          <p:cNvPr id="4" name="Text Placeholder 3">
            <a:extLst>
              <a:ext uri="{FF2B5EF4-FFF2-40B4-BE49-F238E27FC236}">
                <a16:creationId xmlns:a16="http://schemas.microsoft.com/office/drawing/2014/main" id="{26D59C0C-7A79-7224-25B1-C49A35B6C9AC}"/>
              </a:ext>
            </a:extLst>
          </p:cNvPr>
          <p:cNvSpPr>
            <a:spLocks noGrp="1"/>
          </p:cNvSpPr>
          <p:nvPr>
            <p:ph type="body" sz="quarter" idx="14"/>
          </p:nvPr>
        </p:nvSpPr>
        <p:spPr/>
        <p:txBody>
          <a:bodyPr/>
          <a:lstStyle/>
          <a:p>
            <a:endParaRPr lang="nl-NL" dirty="0"/>
          </a:p>
        </p:txBody>
      </p:sp>
      <p:sp>
        <p:nvSpPr>
          <p:cNvPr id="5" name="Title 4">
            <a:extLst>
              <a:ext uri="{FF2B5EF4-FFF2-40B4-BE49-F238E27FC236}">
                <a16:creationId xmlns:a16="http://schemas.microsoft.com/office/drawing/2014/main" id="{DD532B1D-6FC6-4AA7-BD6D-5CC711274154}"/>
              </a:ext>
            </a:extLst>
          </p:cNvPr>
          <p:cNvSpPr>
            <a:spLocks noGrp="1"/>
          </p:cNvSpPr>
          <p:nvPr>
            <p:ph type="title"/>
          </p:nvPr>
        </p:nvSpPr>
        <p:spPr/>
        <p:txBody>
          <a:bodyPr vert="horz"/>
          <a:lstStyle/>
          <a:p>
            <a:r>
              <a:rPr lang="nl-NL" dirty="0"/>
              <a:t>Totale kosten: 5,0%</a:t>
            </a:r>
            <a:br>
              <a:rPr lang="nl-NL" dirty="0"/>
            </a:br>
            <a:r>
              <a:rPr lang="nl-NL" dirty="0"/>
              <a:t>Totale financieringsbehoefte: 68%</a:t>
            </a:r>
          </a:p>
        </p:txBody>
      </p:sp>
      <p:pic>
        <p:nvPicPr>
          <p:cNvPr id="53" name="Graphic 52" descr="Miscellaneous with solid fill">
            <a:extLst>
              <a:ext uri="{FF2B5EF4-FFF2-40B4-BE49-F238E27FC236}">
                <a16:creationId xmlns:a16="http://schemas.microsoft.com/office/drawing/2014/main" id="{67CC8D4C-9A6E-F14B-4E0E-19531E60CBC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04517" y="2136775"/>
            <a:ext cx="284163" cy="284163"/>
          </a:xfrm>
          <a:prstGeom prst="rect">
            <a:avLst/>
          </a:prstGeom>
        </p:spPr>
      </p:pic>
      <p:pic>
        <p:nvPicPr>
          <p:cNvPr id="54" name="Graphic 53" descr="Road with solid fill">
            <a:extLst>
              <a:ext uri="{FF2B5EF4-FFF2-40B4-BE49-F238E27FC236}">
                <a16:creationId xmlns:a16="http://schemas.microsoft.com/office/drawing/2014/main" id="{F9A217F3-519A-9F82-2E3B-DBBFE254A72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04518" y="1846264"/>
            <a:ext cx="282575" cy="282575"/>
          </a:xfrm>
          <a:prstGeom prst="rect">
            <a:avLst/>
          </a:prstGeom>
        </p:spPr>
      </p:pic>
      <p:pic>
        <p:nvPicPr>
          <p:cNvPr id="55" name="Graphic 54" descr="Home with solid fill">
            <a:extLst>
              <a:ext uri="{FF2B5EF4-FFF2-40B4-BE49-F238E27FC236}">
                <a16:creationId xmlns:a16="http://schemas.microsoft.com/office/drawing/2014/main" id="{49FD1D12-DF85-DBC6-E614-08F8FA3FA55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04517" y="1554163"/>
            <a:ext cx="284163" cy="284163"/>
          </a:xfrm>
          <a:prstGeom prst="rect">
            <a:avLst/>
          </a:prstGeom>
        </p:spPr>
      </p:pic>
      <p:sp>
        <p:nvSpPr>
          <p:cNvPr id="56" name="TextBox 55">
            <a:extLst>
              <a:ext uri="{FF2B5EF4-FFF2-40B4-BE49-F238E27FC236}">
                <a16:creationId xmlns:a16="http://schemas.microsoft.com/office/drawing/2014/main" id="{28A3FDD3-BBCD-8982-37AF-9B886C292909}"/>
              </a:ext>
            </a:extLst>
          </p:cNvPr>
          <p:cNvSpPr txBox="1"/>
          <p:nvPr/>
        </p:nvSpPr>
        <p:spPr>
          <a:xfrm>
            <a:off x="3179035" y="1574799"/>
            <a:ext cx="1666430" cy="254000"/>
          </a:xfrm>
          <a:prstGeom prst="rect">
            <a:avLst/>
          </a:prstGeom>
        </p:spPr>
        <p:txBody>
          <a:bodyPr vert="horz" wrap="none" lIns="91440" tIns="45720" rIns="91440" bIns="45720" rtlCol="0">
            <a:noAutofit/>
          </a:bodyPr>
          <a:lstStyle/>
          <a:p>
            <a:pPr algn="l"/>
            <a:r>
              <a:rPr lang="nl-NL" sz="900" noProof="0" dirty="0"/>
              <a:t>Afschrijven in 40 jaar</a:t>
            </a:r>
          </a:p>
        </p:txBody>
      </p:sp>
      <p:sp>
        <p:nvSpPr>
          <p:cNvPr id="57" name="TextBox 56">
            <a:extLst>
              <a:ext uri="{FF2B5EF4-FFF2-40B4-BE49-F238E27FC236}">
                <a16:creationId xmlns:a16="http://schemas.microsoft.com/office/drawing/2014/main" id="{84853DAB-B791-6816-D21A-FB2DD3F7809A}"/>
              </a:ext>
            </a:extLst>
          </p:cNvPr>
          <p:cNvSpPr txBox="1"/>
          <p:nvPr/>
        </p:nvSpPr>
        <p:spPr>
          <a:xfrm>
            <a:off x="3179035" y="1866899"/>
            <a:ext cx="1666430" cy="254000"/>
          </a:xfrm>
          <a:prstGeom prst="rect">
            <a:avLst/>
          </a:prstGeom>
        </p:spPr>
        <p:txBody>
          <a:bodyPr vert="horz" wrap="none" lIns="91440" tIns="45720" rIns="91440" bIns="45720" rtlCol="0">
            <a:noAutofit/>
          </a:bodyPr>
          <a:lstStyle/>
          <a:p>
            <a:pPr algn="l"/>
            <a:r>
              <a:rPr lang="nl-NL" sz="900" noProof="0" dirty="0"/>
              <a:t>Afschrijven in 40 jaar</a:t>
            </a:r>
          </a:p>
        </p:txBody>
      </p:sp>
      <p:sp>
        <p:nvSpPr>
          <p:cNvPr id="58" name="TextBox 57">
            <a:extLst>
              <a:ext uri="{FF2B5EF4-FFF2-40B4-BE49-F238E27FC236}">
                <a16:creationId xmlns:a16="http://schemas.microsoft.com/office/drawing/2014/main" id="{6BF6806F-592F-FCE9-0CF3-D67A64BACD8A}"/>
              </a:ext>
            </a:extLst>
          </p:cNvPr>
          <p:cNvSpPr txBox="1"/>
          <p:nvPr/>
        </p:nvSpPr>
        <p:spPr>
          <a:xfrm>
            <a:off x="3179035" y="2143124"/>
            <a:ext cx="1666430" cy="254000"/>
          </a:xfrm>
          <a:prstGeom prst="rect">
            <a:avLst/>
          </a:prstGeom>
        </p:spPr>
        <p:txBody>
          <a:bodyPr vert="horz" wrap="none" lIns="91440" tIns="45720" rIns="91440" bIns="45720" rtlCol="0">
            <a:noAutofit/>
          </a:bodyPr>
          <a:lstStyle/>
          <a:p>
            <a:pPr algn="l"/>
            <a:r>
              <a:rPr lang="nl-NL" sz="900" noProof="0" dirty="0"/>
              <a:t>Afschrijven in 12 jaar</a:t>
            </a:r>
          </a:p>
        </p:txBody>
      </p:sp>
      <p:sp>
        <p:nvSpPr>
          <p:cNvPr id="68" name="TextBox 67">
            <a:extLst>
              <a:ext uri="{FF2B5EF4-FFF2-40B4-BE49-F238E27FC236}">
                <a16:creationId xmlns:a16="http://schemas.microsoft.com/office/drawing/2014/main" id="{5CA40DB7-9FC2-7887-24C4-6CCDCDF3CAF5}"/>
              </a:ext>
            </a:extLst>
          </p:cNvPr>
          <p:cNvSpPr txBox="1"/>
          <p:nvPr/>
        </p:nvSpPr>
        <p:spPr>
          <a:xfrm>
            <a:off x="2774497" y="2489200"/>
            <a:ext cx="2506802" cy="198438"/>
          </a:xfrm>
          <a:prstGeom prst="rect">
            <a:avLst/>
          </a:prstGeom>
        </p:spPr>
        <p:txBody>
          <a:bodyPr vert="horz" wrap="none" lIns="91440" tIns="45720" rIns="91440" bIns="45720" rtlCol="0">
            <a:noAutofit/>
          </a:bodyPr>
          <a:lstStyle/>
          <a:p>
            <a:pPr algn="l"/>
            <a:r>
              <a:rPr lang="nl-NL" sz="900" b="1" noProof="0" dirty="0"/>
              <a:t>Ontwikkeling kosten van de investeringen</a:t>
            </a:r>
            <a:r>
              <a:rPr lang="nl-NL" sz="900" noProof="0" dirty="0"/>
              <a:t> </a:t>
            </a:r>
            <a:br>
              <a:rPr lang="nl-NL" sz="900" noProof="0" dirty="0"/>
            </a:br>
            <a:r>
              <a:rPr lang="nl-NL" sz="900" noProof="0" dirty="0"/>
              <a:t>Eur mln / % van begroting</a:t>
            </a:r>
          </a:p>
        </p:txBody>
      </p:sp>
      <p:sp>
        <p:nvSpPr>
          <p:cNvPr id="69" name="TextBox 68">
            <a:extLst>
              <a:ext uri="{FF2B5EF4-FFF2-40B4-BE49-F238E27FC236}">
                <a16:creationId xmlns:a16="http://schemas.microsoft.com/office/drawing/2014/main" id="{F6A82D33-241E-891B-87D8-01E578EDE90D}"/>
              </a:ext>
            </a:extLst>
          </p:cNvPr>
          <p:cNvSpPr txBox="1"/>
          <p:nvPr/>
        </p:nvSpPr>
        <p:spPr>
          <a:xfrm>
            <a:off x="7169923" y="2498725"/>
            <a:ext cx="3033062" cy="196850"/>
          </a:xfrm>
          <a:prstGeom prst="rect">
            <a:avLst/>
          </a:prstGeom>
        </p:spPr>
        <p:txBody>
          <a:bodyPr vert="horz" wrap="none" lIns="91440" tIns="45720" rIns="91440" bIns="45720" rtlCol="0">
            <a:noAutofit/>
          </a:bodyPr>
          <a:lstStyle/>
          <a:p>
            <a:pPr algn="l"/>
            <a:r>
              <a:rPr lang="nl-NL" sz="900" b="1" noProof="0" dirty="0"/>
              <a:t>Ontwikkeling van de financieringsbehoefte materiele activa</a:t>
            </a:r>
            <a:br>
              <a:rPr lang="nl-NL" sz="900" b="1" noProof="0" dirty="0"/>
            </a:br>
            <a:r>
              <a:rPr lang="nl-NL" sz="900" noProof="0" dirty="0"/>
              <a:t>Eur mln / % van begroting</a:t>
            </a:r>
          </a:p>
        </p:txBody>
      </p:sp>
      <p:graphicFrame>
        <p:nvGraphicFramePr>
          <p:cNvPr id="153" name="Chart 152">
            <a:extLst>
              <a:ext uri="{FF2B5EF4-FFF2-40B4-BE49-F238E27FC236}">
                <a16:creationId xmlns:a16="http://schemas.microsoft.com/office/drawing/2014/main" id="{C6D12A9B-EB50-4420-CCBC-49D9B2C85A3B}"/>
              </a:ext>
            </a:extLst>
          </p:cNvPr>
          <p:cNvGraphicFramePr/>
          <p:nvPr>
            <p:custDataLst>
              <p:tags r:id="rId3"/>
            </p:custDataLst>
            <p:extLst>
              <p:ext uri="{D42A27DB-BD31-4B8C-83A1-F6EECF244321}">
                <p14:modId xmlns:p14="http://schemas.microsoft.com/office/powerpoint/2010/main" val="3103648694"/>
              </p:ext>
            </p:extLst>
          </p:nvPr>
        </p:nvGraphicFramePr>
        <p:xfrm>
          <a:off x="7042150" y="3440113"/>
          <a:ext cx="4179888" cy="2622550"/>
        </p:xfrm>
        <a:graphic>
          <a:graphicData uri="http://schemas.openxmlformats.org/drawingml/2006/chart">
            <c:chart xmlns:c="http://schemas.openxmlformats.org/drawingml/2006/chart" xmlns:r="http://schemas.openxmlformats.org/officeDocument/2006/relationships" r:id="rId14"/>
          </a:graphicData>
        </a:graphic>
      </p:graphicFrame>
      <p:sp>
        <p:nvSpPr>
          <p:cNvPr id="304" name="Rectangle 303">
            <a:extLst>
              <a:ext uri="{FF2B5EF4-FFF2-40B4-BE49-F238E27FC236}">
                <a16:creationId xmlns:a16="http://schemas.microsoft.com/office/drawing/2014/main" id="{4EBFE61E-01AF-F843-7DBE-4B761673D173}"/>
              </a:ext>
            </a:extLst>
          </p:cNvPr>
          <p:cNvSpPr/>
          <p:nvPr/>
        </p:nvSpPr>
        <p:spPr>
          <a:xfrm>
            <a:off x="2768837" y="1503363"/>
            <a:ext cx="4358356" cy="927100"/>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104" name="Rectangle 103">
            <a:extLst>
              <a:ext uri="{FF2B5EF4-FFF2-40B4-BE49-F238E27FC236}">
                <a16:creationId xmlns:a16="http://schemas.microsoft.com/office/drawing/2014/main" id="{8BE4935C-6DC1-2F4F-90C4-679EBC13C1AE}"/>
              </a:ext>
            </a:extLst>
          </p:cNvPr>
          <p:cNvSpPr/>
          <p:nvPr/>
        </p:nvSpPr>
        <p:spPr>
          <a:xfrm>
            <a:off x="5237933" y="4396920"/>
            <a:ext cx="141268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kosten</a:t>
            </a:r>
            <a:r>
              <a:rPr lang="nl-NL" sz="700" b="1" dirty="0">
                <a:solidFill>
                  <a:srgbClr val="22777B"/>
                </a:solidFill>
                <a:latin typeface="Corbel" panose="020B0503020204020204" pitchFamily="34" charset="0"/>
              </a:rPr>
              <a:t> 5,0% / </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60 mln / jr</a:t>
            </a:r>
          </a:p>
        </p:txBody>
      </p:sp>
      <p:sp>
        <p:nvSpPr>
          <p:cNvPr id="118" name="Rectangle 117">
            <a:extLst>
              <a:ext uri="{FF2B5EF4-FFF2-40B4-BE49-F238E27FC236}">
                <a16:creationId xmlns:a16="http://schemas.microsoft.com/office/drawing/2014/main" id="{84BF7871-3719-25E7-AD3D-74D433DC57B1}"/>
              </a:ext>
            </a:extLst>
          </p:cNvPr>
          <p:cNvSpPr/>
          <p:nvPr/>
        </p:nvSpPr>
        <p:spPr>
          <a:xfrm>
            <a:off x="5087938" y="4811261"/>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Afschrijvingslasten</a:t>
            </a:r>
            <a:r>
              <a:rPr lang="nl-NL" sz="700" dirty="0">
                <a:solidFill>
                  <a:schemeClr val="tx1">
                    <a:lumMod val="65000"/>
                    <a:lumOff val="35000"/>
                  </a:schemeClr>
                </a:solidFill>
                <a:latin typeface="Corbel" panose="020B0503020204020204" pitchFamily="34" charset="0"/>
              </a:rPr>
              <a:t> 4,0% /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48 mln / jr</a:t>
            </a:r>
          </a:p>
        </p:txBody>
      </p:sp>
      <p:sp>
        <p:nvSpPr>
          <p:cNvPr id="119" name="Rectangle 118">
            <a:extLst>
              <a:ext uri="{FF2B5EF4-FFF2-40B4-BE49-F238E27FC236}">
                <a16:creationId xmlns:a16="http://schemas.microsoft.com/office/drawing/2014/main" id="{C6241060-DA80-A08A-4032-2EDDCDD7C0C5}"/>
              </a:ext>
            </a:extLst>
          </p:cNvPr>
          <p:cNvSpPr/>
          <p:nvPr/>
        </p:nvSpPr>
        <p:spPr>
          <a:xfrm>
            <a:off x="5087938" y="5381175"/>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Rentelasten 1,0% / </a:t>
            </a:r>
            <a:r>
              <a:rPr lang="nl-NL" sz="700" dirty="0">
                <a:solidFill>
                  <a:schemeClr val="tx1">
                    <a:lumMod val="65000"/>
                    <a:lumOff val="35000"/>
                  </a:schemeClr>
                </a:solidFill>
                <a:latin typeface="Corbel" panose="020B0503020204020204" pitchFamily="34" charset="0"/>
              </a:rPr>
              <a:t>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12 mln / jr</a:t>
            </a:r>
          </a:p>
        </p:txBody>
      </p:sp>
      <p:grpSp>
        <p:nvGrpSpPr>
          <p:cNvPr id="143" name="Group 142">
            <a:extLst>
              <a:ext uri="{FF2B5EF4-FFF2-40B4-BE49-F238E27FC236}">
                <a16:creationId xmlns:a16="http://schemas.microsoft.com/office/drawing/2014/main" id="{19A080E9-2DD0-3B60-B589-C6A3700D762F}"/>
              </a:ext>
            </a:extLst>
          </p:cNvPr>
          <p:cNvGrpSpPr/>
          <p:nvPr/>
        </p:nvGrpSpPr>
        <p:grpSpPr>
          <a:xfrm>
            <a:off x="2722216" y="5989638"/>
            <a:ext cx="802624" cy="203200"/>
            <a:chOff x="6854067" y="5897801"/>
            <a:chExt cx="802624" cy="203200"/>
          </a:xfrm>
        </p:grpSpPr>
        <p:cxnSp>
          <p:nvCxnSpPr>
            <p:cNvPr id="144" name="Straight Arrow Connector 143">
              <a:extLst>
                <a:ext uri="{FF2B5EF4-FFF2-40B4-BE49-F238E27FC236}">
                  <a16:creationId xmlns:a16="http://schemas.microsoft.com/office/drawing/2014/main" id="{3CED1832-7187-1E22-20C9-EA2C6E0385FD}"/>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5D4A7FB5-BBEE-49A0-F9B5-1A7DC4A68567}"/>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sp>
        <p:nvSpPr>
          <p:cNvPr id="160" name="Rectangle 159">
            <a:extLst>
              <a:ext uri="{FF2B5EF4-FFF2-40B4-BE49-F238E27FC236}">
                <a16:creationId xmlns:a16="http://schemas.microsoft.com/office/drawing/2014/main" id="{BFE293E4-E727-A454-AAAB-77F7484A6018}"/>
              </a:ext>
            </a:extLst>
          </p:cNvPr>
          <p:cNvSpPr/>
          <p:nvPr/>
        </p:nvSpPr>
        <p:spPr>
          <a:xfrm>
            <a:off x="8685213" y="4742818"/>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financieringsbehoefte</a:t>
            </a:r>
            <a:r>
              <a:rPr lang="nl-NL" sz="700" b="1" dirty="0">
                <a:solidFill>
                  <a:srgbClr val="22777B"/>
                </a:solidFill>
                <a:latin typeface="Corbel" panose="020B0503020204020204" pitchFamily="34" charset="0"/>
              </a:rPr>
              <a:t> </a:t>
            </a:r>
            <a:br>
              <a:rPr lang="nl-NL" sz="700" b="1" dirty="0">
                <a:solidFill>
                  <a:srgbClr val="22777B"/>
                </a:solidFill>
                <a:latin typeface="Corbel" panose="020B0503020204020204" pitchFamily="34" charset="0"/>
              </a:rPr>
            </a:br>
            <a:r>
              <a:rPr lang="nl-NL" sz="700" b="1" dirty="0">
                <a:solidFill>
                  <a:srgbClr val="22777B"/>
                </a:solidFill>
                <a:latin typeface="Corbel" panose="020B0503020204020204" pitchFamily="34" charset="0"/>
              </a:rPr>
              <a:t>68% / </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816 mln / jr</a:t>
            </a:r>
          </a:p>
        </p:txBody>
      </p:sp>
      <p:sp>
        <p:nvSpPr>
          <p:cNvPr id="168" name="Rectangle 167">
            <a:extLst>
              <a:ext uri="{FF2B5EF4-FFF2-40B4-BE49-F238E27FC236}">
                <a16:creationId xmlns:a16="http://schemas.microsoft.com/office/drawing/2014/main" id="{65A6EF13-B234-D5F1-0A30-2BD62282F935}"/>
              </a:ext>
            </a:extLst>
          </p:cNvPr>
          <p:cNvSpPr/>
          <p:nvPr/>
        </p:nvSpPr>
        <p:spPr>
          <a:xfrm>
            <a:off x="8685213" y="4952207"/>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rPr>
              <a:t>Netto schuldquote</a:t>
            </a:r>
            <a:r>
              <a:rPr lang="nl-NL" sz="700" dirty="0">
                <a:solidFill>
                  <a:schemeClr val="bg1">
                    <a:lumMod val="65000"/>
                  </a:schemeClr>
                </a:solidFill>
                <a:latin typeface="Corbel" panose="020B0503020204020204" pitchFamily="34" charset="0"/>
              </a:rPr>
              <a:t> 38%</a:t>
            </a:r>
            <a:endPar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endParaRPr>
          </a:p>
        </p:txBody>
      </p:sp>
      <p:sp>
        <p:nvSpPr>
          <p:cNvPr id="76" name="Rectangle 75">
            <a:extLst>
              <a:ext uri="{FF2B5EF4-FFF2-40B4-BE49-F238E27FC236}">
                <a16:creationId xmlns:a16="http://schemas.microsoft.com/office/drawing/2014/main" id="{05CEA8D5-8693-FD44-E557-0D30DA6FD35D}"/>
              </a:ext>
            </a:extLst>
          </p:cNvPr>
          <p:cNvSpPr/>
          <p:nvPr/>
        </p:nvSpPr>
        <p:spPr>
          <a:xfrm>
            <a:off x="2787938" y="4398170"/>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5,0%</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sp>
        <p:nvSpPr>
          <p:cNvPr id="88" name="Rectangle 87">
            <a:extLst>
              <a:ext uri="{FF2B5EF4-FFF2-40B4-BE49-F238E27FC236}">
                <a16:creationId xmlns:a16="http://schemas.microsoft.com/office/drawing/2014/main" id="{4A533544-6077-D426-995C-11795804D0F0}"/>
              </a:ext>
            </a:extLst>
          </p:cNvPr>
          <p:cNvSpPr/>
          <p:nvPr/>
        </p:nvSpPr>
        <p:spPr>
          <a:xfrm>
            <a:off x="3357252" y="3835400"/>
            <a:ext cx="1388346" cy="314325"/>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Tijdens groeifase nemen de totale lasten toe vanwege de investeringen in de nieuwe stad. </a:t>
            </a:r>
          </a:p>
        </p:txBody>
      </p:sp>
      <p:cxnSp>
        <p:nvCxnSpPr>
          <p:cNvPr id="91" name="Straight Arrow Connector 90">
            <a:extLst>
              <a:ext uri="{FF2B5EF4-FFF2-40B4-BE49-F238E27FC236}">
                <a16:creationId xmlns:a16="http://schemas.microsoft.com/office/drawing/2014/main" id="{83C8CC19-6F83-D519-F58C-ECBDE031E65E}"/>
              </a:ext>
            </a:extLst>
          </p:cNvPr>
          <p:cNvCxnSpPr>
            <a:cxnSpLocks/>
          </p:cNvCxnSpPr>
          <p:nvPr/>
        </p:nvCxnSpPr>
        <p:spPr>
          <a:xfrm flipH="1">
            <a:off x="3889087" y="4119563"/>
            <a:ext cx="198329" cy="303213"/>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28D1562-811D-4846-EA6C-2BCE82636685}"/>
              </a:ext>
            </a:extLst>
          </p:cNvPr>
          <p:cNvCxnSpPr>
            <a:cxnSpLocks/>
          </p:cNvCxnSpPr>
          <p:nvPr/>
        </p:nvCxnSpPr>
        <p:spPr>
          <a:xfrm flipH="1">
            <a:off x="8793565" y="4056063"/>
            <a:ext cx="296325" cy="458788"/>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091A8A78-9D2B-F19A-9F1C-432F99CB2895}"/>
              </a:ext>
            </a:extLst>
          </p:cNvPr>
          <p:cNvSpPr/>
          <p:nvPr/>
        </p:nvSpPr>
        <p:spPr>
          <a:xfrm>
            <a:off x="7270851" y="4784725"/>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68%</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grpSp>
        <p:nvGrpSpPr>
          <p:cNvPr id="103" name="Group 102">
            <a:extLst>
              <a:ext uri="{FF2B5EF4-FFF2-40B4-BE49-F238E27FC236}">
                <a16:creationId xmlns:a16="http://schemas.microsoft.com/office/drawing/2014/main" id="{CD45A740-FF67-4150-B62B-7EAE1EFBDAEC}"/>
              </a:ext>
            </a:extLst>
          </p:cNvPr>
          <p:cNvGrpSpPr/>
          <p:nvPr/>
        </p:nvGrpSpPr>
        <p:grpSpPr>
          <a:xfrm>
            <a:off x="7138619" y="5980113"/>
            <a:ext cx="802624" cy="203200"/>
            <a:chOff x="6854067" y="5897801"/>
            <a:chExt cx="802624" cy="203200"/>
          </a:xfrm>
        </p:grpSpPr>
        <p:cxnSp>
          <p:nvCxnSpPr>
            <p:cNvPr id="105" name="Straight Arrow Connector 104">
              <a:extLst>
                <a:ext uri="{FF2B5EF4-FFF2-40B4-BE49-F238E27FC236}">
                  <a16:creationId xmlns:a16="http://schemas.microsoft.com/office/drawing/2014/main" id="{9C22D419-60FC-C27B-0CBD-D9FB43A9E15B}"/>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845A1AD-54DF-150F-1E65-9A014CBBEFE3}"/>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grpSp>
        <p:nvGrpSpPr>
          <p:cNvPr id="67" name="Group 66">
            <a:extLst>
              <a:ext uri="{FF2B5EF4-FFF2-40B4-BE49-F238E27FC236}">
                <a16:creationId xmlns:a16="http://schemas.microsoft.com/office/drawing/2014/main" id="{A0DFC45E-F9FF-6752-FE2E-385FF3B9837F}"/>
              </a:ext>
            </a:extLst>
          </p:cNvPr>
          <p:cNvGrpSpPr/>
          <p:nvPr/>
        </p:nvGrpSpPr>
        <p:grpSpPr>
          <a:xfrm>
            <a:off x="2768838" y="2909888"/>
            <a:ext cx="4344988" cy="439738"/>
            <a:chOff x="1089025" y="1683241"/>
            <a:chExt cx="10226675" cy="491635"/>
          </a:xfrm>
        </p:grpSpPr>
        <p:sp>
          <p:nvSpPr>
            <p:cNvPr id="70" name="TextBox 69">
              <a:extLst>
                <a:ext uri="{FF2B5EF4-FFF2-40B4-BE49-F238E27FC236}">
                  <a16:creationId xmlns:a16="http://schemas.microsoft.com/office/drawing/2014/main" id="{6B50EEC9-82D4-64CB-C6D8-578715647055}"/>
                </a:ext>
              </a:extLst>
            </p:cNvPr>
            <p:cNvSpPr txBox="1"/>
            <p:nvPr/>
          </p:nvSpPr>
          <p:spPr>
            <a:xfrm>
              <a:off x="2525207" y="1683241"/>
              <a:ext cx="1076325" cy="331789"/>
            </a:xfrm>
            <a:prstGeom prst="rect">
              <a:avLst/>
            </a:prstGeom>
          </p:spPr>
          <p:txBody>
            <a:bodyPr vert="horz" wrap="none" lIns="91440" tIns="45720" rIns="91440" bIns="45720" rtlCol="0" anchor="ctr">
              <a:noAutofit/>
            </a:bodyPr>
            <a:lstStyle/>
            <a:p>
              <a:pPr algn="ctr"/>
              <a:r>
                <a:rPr lang="nl-NL" sz="600" b="1" noProof="0" dirty="0"/>
                <a:t>Start groei 1%</a:t>
              </a:r>
            </a:p>
          </p:txBody>
        </p:sp>
        <p:cxnSp>
          <p:nvCxnSpPr>
            <p:cNvPr id="71" name="Straight Connector 70">
              <a:extLst>
                <a:ext uri="{FF2B5EF4-FFF2-40B4-BE49-F238E27FC236}">
                  <a16:creationId xmlns:a16="http://schemas.microsoft.com/office/drawing/2014/main" id="{2D2AF8FB-D52A-568D-30E3-0B54344A197E}"/>
                </a:ext>
              </a:extLst>
            </p:cNvPr>
            <p:cNvCxnSpPr>
              <a:cxnSpLocks/>
            </p:cNvCxnSpPr>
            <p:nvPr/>
          </p:nvCxnSpPr>
          <p:spPr>
            <a:xfrm>
              <a:off x="1089025" y="2060575"/>
              <a:ext cx="193728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33DEA1C-E245-A3D3-CBF3-F1D6B7B157A2}"/>
                </a:ext>
              </a:extLst>
            </p:cNvPr>
            <p:cNvCxnSpPr>
              <a:cxnSpLocks/>
            </p:cNvCxnSpPr>
            <p:nvPr/>
          </p:nvCxnSpPr>
          <p:spPr>
            <a:xfrm>
              <a:off x="4907121" y="2060575"/>
              <a:ext cx="6408579"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8144B15-72F9-5133-A04A-7385535E220F}"/>
                </a:ext>
              </a:extLst>
            </p:cNvPr>
            <p:cNvCxnSpPr/>
            <p:nvPr/>
          </p:nvCxnSpPr>
          <p:spPr>
            <a:xfrm flipV="1">
              <a:off x="2990749"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25AA749-4FEC-B233-D3FD-C5617E36FFC9}"/>
                </a:ext>
              </a:extLst>
            </p:cNvPr>
            <p:cNvCxnSpPr/>
            <p:nvPr/>
          </p:nvCxnSpPr>
          <p:spPr>
            <a:xfrm flipV="1">
              <a:off x="3105295"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CFF61C2-456F-AFCE-D2CE-F014E74AC99E}"/>
                </a:ext>
              </a:extLst>
            </p:cNvPr>
            <p:cNvSpPr txBox="1"/>
            <p:nvPr/>
          </p:nvSpPr>
          <p:spPr>
            <a:xfrm>
              <a:off x="4285975" y="1683241"/>
              <a:ext cx="1076325" cy="331789"/>
            </a:xfrm>
            <a:prstGeom prst="rect">
              <a:avLst/>
            </a:prstGeom>
          </p:spPr>
          <p:txBody>
            <a:bodyPr vert="horz" wrap="none" lIns="91440" tIns="45720" rIns="91440" bIns="45720" rtlCol="0" anchor="ctr">
              <a:noAutofit/>
            </a:bodyPr>
            <a:lstStyle/>
            <a:p>
              <a:pPr algn="ctr"/>
              <a:r>
                <a:rPr lang="nl-NL" sz="600" b="1" noProof="0" dirty="0"/>
                <a:t>Stop groei 1%</a:t>
              </a:r>
            </a:p>
          </p:txBody>
        </p:sp>
        <p:cxnSp>
          <p:nvCxnSpPr>
            <p:cNvPr id="92" name="Straight Connector 91">
              <a:extLst>
                <a:ext uri="{FF2B5EF4-FFF2-40B4-BE49-F238E27FC236}">
                  <a16:creationId xmlns:a16="http://schemas.microsoft.com/office/drawing/2014/main" id="{9D7C3125-0A91-D5C9-C6B4-6912AF6237C5}"/>
                </a:ext>
              </a:extLst>
            </p:cNvPr>
            <p:cNvCxnSpPr/>
            <p:nvPr/>
          </p:nvCxnSpPr>
          <p:spPr>
            <a:xfrm flipV="1">
              <a:off x="4855587"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BD1887D-C209-0F5E-F403-7563663C5FA0}"/>
                </a:ext>
              </a:extLst>
            </p:cNvPr>
            <p:cNvCxnSpPr/>
            <p:nvPr/>
          </p:nvCxnSpPr>
          <p:spPr>
            <a:xfrm flipV="1">
              <a:off x="4754977"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2CF9877-5AD4-86A8-FE34-60DFA8F4EA8A}"/>
                </a:ext>
              </a:extLst>
            </p:cNvPr>
            <p:cNvCxnSpPr>
              <a:cxnSpLocks/>
            </p:cNvCxnSpPr>
            <p:nvPr/>
          </p:nvCxnSpPr>
          <p:spPr>
            <a:xfrm>
              <a:off x="3116506" y="2060575"/>
              <a:ext cx="1685241"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grpSp>
      <p:pic>
        <p:nvPicPr>
          <p:cNvPr id="94" name="Graphic 93" descr="Linear Graph outline">
            <a:extLst>
              <a:ext uri="{FF2B5EF4-FFF2-40B4-BE49-F238E27FC236}">
                <a16:creationId xmlns:a16="http://schemas.microsoft.com/office/drawing/2014/main" id="{894BD2C9-6470-067B-D80D-F224BB96ABC1}"/>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02740" y="1547814"/>
            <a:ext cx="301625" cy="301625"/>
          </a:xfrm>
          <a:prstGeom prst="rect">
            <a:avLst/>
          </a:prstGeom>
        </p:spPr>
      </p:pic>
      <p:sp>
        <p:nvSpPr>
          <p:cNvPr id="102" name="TextBox 101">
            <a:extLst>
              <a:ext uri="{FF2B5EF4-FFF2-40B4-BE49-F238E27FC236}">
                <a16:creationId xmlns:a16="http://schemas.microsoft.com/office/drawing/2014/main" id="{BA96D065-12EF-0794-98B7-84F1020AA30C}"/>
              </a:ext>
            </a:extLst>
          </p:cNvPr>
          <p:cNvSpPr txBox="1"/>
          <p:nvPr/>
        </p:nvSpPr>
        <p:spPr>
          <a:xfrm>
            <a:off x="5084750" y="1531937"/>
            <a:ext cx="1666430" cy="254000"/>
          </a:xfrm>
          <a:prstGeom prst="rect">
            <a:avLst/>
          </a:prstGeom>
        </p:spPr>
        <p:txBody>
          <a:bodyPr vert="horz" wrap="none" lIns="91440" tIns="45720" rIns="91440" bIns="45720" rtlCol="0">
            <a:noAutofit/>
          </a:bodyPr>
          <a:lstStyle/>
          <a:p>
            <a:pPr algn="l"/>
            <a:r>
              <a:rPr lang="nl-NL" sz="900" noProof="0" dirty="0"/>
              <a:t>Gematigde groeifase </a:t>
            </a:r>
            <a:br>
              <a:rPr lang="nl-NL" sz="900" noProof="0" dirty="0"/>
            </a:br>
            <a:r>
              <a:rPr lang="nl-NL" sz="900" noProof="0" dirty="0"/>
              <a:t>(1% p.j. </a:t>
            </a:r>
            <a:r>
              <a:rPr lang="nl-NL" sz="900" dirty="0"/>
              <a:t>20 </a:t>
            </a:r>
            <a:r>
              <a:rPr lang="nl-NL" sz="900" noProof="0" dirty="0"/>
              <a:t>jaar lang)</a:t>
            </a:r>
          </a:p>
        </p:txBody>
      </p:sp>
      <p:sp>
        <p:nvSpPr>
          <p:cNvPr id="81" name="Rectangle 80">
            <a:extLst>
              <a:ext uri="{FF2B5EF4-FFF2-40B4-BE49-F238E27FC236}">
                <a16:creationId xmlns:a16="http://schemas.microsoft.com/office/drawing/2014/main" id="{773EE2D0-90E8-2C16-B9CF-F8C94AD9DA37}"/>
              </a:ext>
            </a:extLst>
          </p:cNvPr>
          <p:cNvSpPr/>
          <p:nvPr/>
        </p:nvSpPr>
        <p:spPr>
          <a:xfrm>
            <a:off x="7998821" y="4530725"/>
            <a:ext cx="1313778" cy="1778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financieringsbehoefte</a:t>
            </a:r>
            <a:r>
              <a:rPr lang="nl-NL" sz="700" b="1" dirty="0">
                <a:solidFill>
                  <a:srgbClr val="22777B"/>
                </a:solidFill>
                <a:latin typeface="Corbel" panose="020B0503020204020204" pitchFamily="34" charset="0"/>
              </a:rPr>
              <a:t> </a:t>
            </a:r>
            <a:br>
              <a:rPr lang="nl-NL" sz="700" b="1" dirty="0">
                <a:solidFill>
                  <a:srgbClr val="22777B"/>
                </a:solidFill>
                <a:latin typeface="Corbel" panose="020B0503020204020204" pitchFamily="34" charset="0"/>
              </a:rPr>
            </a:br>
            <a:r>
              <a:rPr lang="nl-NL" sz="700" b="1" dirty="0">
                <a:solidFill>
                  <a:srgbClr val="22777B"/>
                </a:solidFill>
                <a:latin typeface="Corbel" panose="020B0503020204020204" pitchFamily="34" charset="0"/>
              </a:rPr>
              <a:t>86 % / </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865 mln / jr</a:t>
            </a:r>
          </a:p>
        </p:txBody>
      </p:sp>
      <p:sp>
        <p:nvSpPr>
          <p:cNvPr id="111" name="Rectangle 110">
            <a:extLst>
              <a:ext uri="{FF2B5EF4-FFF2-40B4-BE49-F238E27FC236}">
                <a16:creationId xmlns:a16="http://schemas.microsoft.com/office/drawing/2014/main" id="{8BF59AD6-7B21-B2EC-273C-E8F90C2B18C8}"/>
              </a:ext>
            </a:extLst>
          </p:cNvPr>
          <p:cNvSpPr/>
          <p:nvPr/>
        </p:nvSpPr>
        <p:spPr>
          <a:xfrm>
            <a:off x="3591928" y="4929188"/>
            <a:ext cx="1608370" cy="349250"/>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Na de eerste afscrhijvingscyclus worden de investeringen onderdeel van de reguliere vervangingen</a:t>
            </a:r>
          </a:p>
        </p:txBody>
      </p:sp>
      <p:cxnSp>
        <p:nvCxnSpPr>
          <p:cNvPr id="112" name="Straight Arrow Connector 111">
            <a:extLst>
              <a:ext uri="{FF2B5EF4-FFF2-40B4-BE49-F238E27FC236}">
                <a16:creationId xmlns:a16="http://schemas.microsoft.com/office/drawing/2014/main" id="{59CB7D05-8F3F-63DA-CA1C-FC0869912794}"/>
              </a:ext>
            </a:extLst>
          </p:cNvPr>
          <p:cNvCxnSpPr>
            <a:cxnSpLocks/>
          </p:cNvCxnSpPr>
          <p:nvPr/>
        </p:nvCxnSpPr>
        <p:spPr>
          <a:xfrm flipV="1">
            <a:off x="4996375" y="4725988"/>
            <a:ext cx="140700" cy="230188"/>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9DCAF347-A03E-E092-F87B-E36D885E64A1}"/>
              </a:ext>
            </a:extLst>
          </p:cNvPr>
          <p:cNvGrpSpPr/>
          <p:nvPr/>
        </p:nvGrpSpPr>
        <p:grpSpPr>
          <a:xfrm>
            <a:off x="7169923" y="2909888"/>
            <a:ext cx="4344988" cy="439738"/>
            <a:chOff x="1089025" y="1683241"/>
            <a:chExt cx="10226675" cy="491635"/>
          </a:xfrm>
        </p:grpSpPr>
        <p:sp>
          <p:nvSpPr>
            <p:cNvPr id="114" name="TextBox 113">
              <a:extLst>
                <a:ext uri="{FF2B5EF4-FFF2-40B4-BE49-F238E27FC236}">
                  <a16:creationId xmlns:a16="http://schemas.microsoft.com/office/drawing/2014/main" id="{932C44A8-A9C3-7350-A978-9725B3E87A62}"/>
                </a:ext>
              </a:extLst>
            </p:cNvPr>
            <p:cNvSpPr txBox="1"/>
            <p:nvPr/>
          </p:nvSpPr>
          <p:spPr>
            <a:xfrm>
              <a:off x="2525207" y="1683241"/>
              <a:ext cx="1076325" cy="331789"/>
            </a:xfrm>
            <a:prstGeom prst="rect">
              <a:avLst/>
            </a:prstGeom>
          </p:spPr>
          <p:txBody>
            <a:bodyPr vert="horz" wrap="none" lIns="91440" tIns="45720" rIns="91440" bIns="45720" rtlCol="0" anchor="ctr">
              <a:noAutofit/>
            </a:bodyPr>
            <a:lstStyle/>
            <a:p>
              <a:pPr algn="ctr"/>
              <a:r>
                <a:rPr lang="nl-NL" sz="600" b="1" noProof="0" dirty="0"/>
                <a:t>Start groei 1%</a:t>
              </a:r>
            </a:p>
          </p:txBody>
        </p:sp>
        <p:cxnSp>
          <p:nvCxnSpPr>
            <p:cNvPr id="115" name="Straight Connector 114">
              <a:extLst>
                <a:ext uri="{FF2B5EF4-FFF2-40B4-BE49-F238E27FC236}">
                  <a16:creationId xmlns:a16="http://schemas.microsoft.com/office/drawing/2014/main" id="{ADC84972-1311-A1AD-0093-2F66008348AF}"/>
                </a:ext>
              </a:extLst>
            </p:cNvPr>
            <p:cNvCxnSpPr>
              <a:cxnSpLocks/>
            </p:cNvCxnSpPr>
            <p:nvPr/>
          </p:nvCxnSpPr>
          <p:spPr>
            <a:xfrm>
              <a:off x="1089025" y="2060575"/>
              <a:ext cx="193728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B146C0E-94A6-74DE-7F6D-D5FA7B2F95CE}"/>
                </a:ext>
              </a:extLst>
            </p:cNvPr>
            <p:cNvCxnSpPr>
              <a:cxnSpLocks/>
            </p:cNvCxnSpPr>
            <p:nvPr/>
          </p:nvCxnSpPr>
          <p:spPr>
            <a:xfrm>
              <a:off x="4907121" y="2060575"/>
              <a:ext cx="6408579"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ED904AA-F7AB-B829-188D-42BE97800164}"/>
                </a:ext>
              </a:extLst>
            </p:cNvPr>
            <p:cNvCxnSpPr/>
            <p:nvPr/>
          </p:nvCxnSpPr>
          <p:spPr>
            <a:xfrm flipV="1">
              <a:off x="2990749"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92DB12C-3D5F-D032-753D-0683D6435609}"/>
                </a:ext>
              </a:extLst>
            </p:cNvPr>
            <p:cNvCxnSpPr/>
            <p:nvPr/>
          </p:nvCxnSpPr>
          <p:spPr>
            <a:xfrm flipV="1">
              <a:off x="3105295"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D085945-B9C8-7014-5C02-88372751FCDF}"/>
                </a:ext>
              </a:extLst>
            </p:cNvPr>
            <p:cNvSpPr txBox="1"/>
            <p:nvPr/>
          </p:nvSpPr>
          <p:spPr>
            <a:xfrm>
              <a:off x="4285975" y="1683241"/>
              <a:ext cx="1076325" cy="331789"/>
            </a:xfrm>
            <a:prstGeom prst="rect">
              <a:avLst/>
            </a:prstGeom>
          </p:spPr>
          <p:txBody>
            <a:bodyPr vert="horz" wrap="none" lIns="91440" tIns="45720" rIns="91440" bIns="45720" rtlCol="0" anchor="ctr">
              <a:noAutofit/>
            </a:bodyPr>
            <a:lstStyle/>
            <a:p>
              <a:pPr algn="ctr"/>
              <a:r>
                <a:rPr lang="nl-NL" sz="600" b="1" noProof="0" dirty="0"/>
                <a:t>Stop groei 1%</a:t>
              </a:r>
            </a:p>
          </p:txBody>
        </p:sp>
        <p:cxnSp>
          <p:nvCxnSpPr>
            <p:cNvPr id="122" name="Straight Connector 121">
              <a:extLst>
                <a:ext uri="{FF2B5EF4-FFF2-40B4-BE49-F238E27FC236}">
                  <a16:creationId xmlns:a16="http://schemas.microsoft.com/office/drawing/2014/main" id="{A2002754-0CB4-EC56-28BA-B418A90C0A49}"/>
                </a:ext>
              </a:extLst>
            </p:cNvPr>
            <p:cNvCxnSpPr/>
            <p:nvPr/>
          </p:nvCxnSpPr>
          <p:spPr>
            <a:xfrm flipV="1">
              <a:off x="4855587"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BDE6645-CF29-5D66-619C-D9549B200CA5}"/>
                </a:ext>
              </a:extLst>
            </p:cNvPr>
            <p:cNvCxnSpPr/>
            <p:nvPr/>
          </p:nvCxnSpPr>
          <p:spPr>
            <a:xfrm flipV="1">
              <a:off x="4754977"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41D7892-F233-F5CF-F7C2-C795EDCA685A}"/>
                </a:ext>
              </a:extLst>
            </p:cNvPr>
            <p:cNvCxnSpPr>
              <a:cxnSpLocks/>
            </p:cNvCxnSpPr>
            <p:nvPr/>
          </p:nvCxnSpPr>
          <p:spPr>
            <a:xfrm>
              <a:off x="3116506" y="2060575"/>
              <a:ext cx="1685241"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grpSp>
      <p:sp>
        <p:nvSpPr>
          <p:cNvPr id="125" name="Rectangle 124">
            <a:extLst>
              <a:ext uri="{FF2B5EF4-FFF2-40B4-BE49-F238E27FC236}">
                <a16:creationId xmlns:a16="http://schemas.microsoft.com/office/drawing/2014/main" id="{DCA1201F-1A26-08D9-5006-35D1905FBB55}"/>
              </a:ext>
            </a:extLst>
          </p:cNvPr>
          <p:cNvSpPr/>
          <p:nvPr/>
        </p:nvSpPr>
        <p:spPr>
          <a:xfrm>
            <a:off x="5214754" y="3827463"/>
            <a:ext cx="1608370" cy="349250"/>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Op termijn zijn de kosten % weer gelijk aan voor de groei, echter in absolute zin hoger.</a:t>
            </a:r>
          </a:p>
        </p:txBody>
      </p:sp>
      <p:cxnSp>
        <p:nvCxnSpPr>
          <p:cNvPr id="126" name="Straight Arrow Connector 125">
            <a:extLst>
              <a:ext uri="{FF2B5EF4-FFF2-40B4-BE49-F238E27FC236}">
                <a16:creationId xmlns:a16="http://schemas.microsoft.com/office/drawing/2014/main" id="{581667E0-F1EB-128C-A967-EC0648AED01A}"/>
              </a:ext>
            </a:extLst>
          </p:cNvPr>
          <p:cNvCxnSpPr>
            <a:cxnSpLocks/>
          </p:cNvCxnSpPr>
          <p:nvPr/>
        </p:nvCxnSpPr>
        <p:spPr>
          <a:xfrm flipH="1">
            <a:off x="6246039" y="4025900"/>
            <a:ext cx="45107" cy="288925"/>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9BC365CC-039B-9D06-7192-70DBCE2E859D}"/>
              </a:ext>
            </a:extLst>
          </p:cNvPr>
          <p:cNvSpPr/>
          <p:nvPr/>
        </p:nvSpPr>
        <p:spPr>
          <a:xfrm>
            <a:off x="8669253" y="3863975"/>
            <a:ext cx="1313778" cy="390525"/>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Gedurende de groeifase heeft de gemeente tijdelijk hogere financieringsbehoefte</a:t>
            </a:r>
          </a:p>
        </p:txBody>
      </p:sp>
      <p:sp>
        <p:nvSpPr>
          <p:cNvPr id="127" name="Rectangle 126">
            <a:extLst>
              <a:ext uri="{FF2B5EF4-FFF2-40B4-BE49-F238E27FC236}">
                <a16:creationId xmlns:a16="http://schemas.microsoft.com/office/drawing/2014/main" id="{30317462-089C-09F5-71A3-FD0631A572E9}"/>
              </a:ext>
            </a:extLst>
          </p:cNvPr>
          <p:cNvSpPr/>
          <p:nvPr/>
        </p:nvSpPr>
        <p:spPr>
          <a:xfrm>
            <a:off x="4190584" y="4173538"/>
            <a:ext cx="383477" cy="1778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a:solidFill>
                  <a:srgbClr val="22777B"/>
                </a:solidFill>
                <a:latin typeface="Corbel" panose="020B0503020204020204" pitchFamily="34" charset="0"/>
              </a:rPr>
              <a:t>5,9%</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sp>
        <p:nvSpPr>
          <p:cNvPr id="128" name="Rectangle 127">
            <a:extLst>
              <a:ext uri="{FF2B5EF4-FFF2-40B4-BE49-F238E27FC236}">
                <a16:creationId xmlns:a16="http://schemas.microsoft.com/office/drawing/2014/main" id="{A51428F2-32AA-AADC-419F-BB04E01B1C3B}"/>
              </a:ext>
            </a:extLst>
          </p:cNvPr>
          <p:cNvSpPr/>
          <p:nvPr/>
        </p:nvSpPr>
        <p:spPr>
          <a:xfrm>
            <a:off x="4071364" y="4512468"/>
            <a:ext cx="1216631" cy="192088"/>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Afschrijvingslasten</a:t>
            </a:r>
            <a:r>
              <a:rPr lang="nl-NL" sz="700" dirty="0">
                <a:solidFill>
                  <a:schemeClr val="tx1">
                    <a:lumMod val="65000"/>
                    <a:lumOff val="35000"/>
                  </a:schemeClr>
                </a:solidFill>
                <a:latin typeface="Corbel" panose="020B0503020204020204" pitchFamily="34" charset="0"/>
              </a:rPr>
              <a:t> 4,6%</a:t>
            </a:r>
            <a:endPar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endParaRPr>
          </a:p>
        </p:txBody>
      </p:sp>
      <p:sp>
        <p:nvSpPr>
          <p:cNvPr id="140" name="Rectangle 139">
            <a:hlinkClick r:id="rId17" action="ppaction://hlinksldjump"/>
            <a:extLst>
              <a:ext uri="{FF2B5EF4-FFF2-40B4-BE49-F238E27FC236}">
                <a16:creationId xmlns:a16="http://schemas.microsoft.com/office/drawing/2014/main" id="{8E2111E7-0A2E-703C-0E26-5AA9438A551E}"/>
              </a:ext>
            </a:extLst>
          </p:cNvPr>
          <p:cNvSpPr/>
          <p:nvPr/>
        </p:nvSpPr>
        <p:spPr>
          <a:xfrm>
            <a:off x="658813" y="1919287"/>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a:solidFill>
                  <a:srgbClr val="FFFFFF"/>
                </a:solidFill>
              </a:rPr>
              <a:t>Startgemeente</a:t>
            </a:r>
            <a:br>
              <a:rPr lang="nl-NL" sz="1000">
                <a:solidFill>
                  <a:srgbClr val="FFFFFF"/>
                </a:solidFill>
              </a:rPr>
            </a:br>
            <a:r>
              <a:rPr lang="nl-NL" sz="1000">
                <a:solidFill>
                  <a:srgbClr val="FFFFFF"/>
                </a:solidFill>
              </a:rPr>
              <a:t>Alles investeren</a:t>
            </a:r>
            <a:endParaRPr lang="nl-NL" sz="1000" dirty="0">
              <a:solidFill>
                <a:srgbClr val="FFFFFF"/>
              </a:solidFill>
            </a:endParaRPr>
          </a:p>
        </p:txBody>
      </p:sp>
      <p:sp>
        <p:nvSpPr>
          <p:cNvPr id="141" name="Flowchart: Process 140">
            <a:hlinkClick r:id="rId18" action="ppaction://hlinksldjump"/>
            <a:extLst>
              <a:ext uri="{FF2B5EF4-FFF2-40B4-BE49-F238E27FC236}">
                <a16:creationId xmlns:a16="http://schemas.microsoft.com/office/drawing/2014/main" id="{E08241FE-92E3-0DFA-5A6B-FDF6930553BD}"/>
              </a:ext>
            </a:extLst>
          </p:cNvPr>
          <p:cNvSpPr/>
          <p:nvPr/>
        </p:nvSpPr>
        <p:spPr>
          <a:xfrm>
            <a:off x="658813" y="23971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deel </a:t>
            </a:r>
            <a:br>
              <a:rPr lang="nl-NL" sz="1000" dirty="0">
                <a:solidFill>
                  <a:srgbClr val="FFFFFF"/>
                </a:solidFill>
              </a:rPr>
            </a:br>
            <a:r>
              <a:rPr lang="nl-NL" sz="1000" dirty="0">
                <a:solidFill>
                  <a:srgbClr val="FFFFFF"/>
                </a:solidFill>
              </a:rPr>
              <a:t>naar alles investeren</a:t>
            </a:r>
          </a:p>
        </p:txBody>
      </p:sp>
      <p:sp>
        <p:nvSpPr>
          <p:cNvPr id="142" name="Flowchart: Process 141">
            <a:hlinkClick r:id="rId19" action="ppaction://hlinksldjump"/>
            <a:extLst>
              <a:ext uri="{FF2B5EF4-FFF2-40B4-BE49-F238E27FC236}">
                <a16:creationId xmlns:a16="http://schemas.microsoft.com/office/drawing/2014/main" id="{9EB5D490-9A89-94C0-5699-711CA048C5B9}"/>
              </a:ext>
            </a:extLst>
          </p:cNvPr>
          <p:cNvSpPr/>
          <p:nvPr/>
        </p:nvSpPr>
        <p:spPr>
          <a:xfrm>
            <a:off x="658813" y="33575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Verlengen van de afschrijvingstermijn</a:t>
            </a:r>
          </a:p>
        </p:txBody>
      </p:sp>
      <p:sp>
        <p:nvSpPr>
          <p:cNvPr id="146" name="Rectangle 145">
            <a:hlinkClick r:id="rId20" action="ppaction://hlinksldjump"/>
            <a:extLst>
              <a:ext uri="{FF2B5EF4-FFF2-40B4-BE49-F238E27FC236}">
                <a16:creationId xmlns:a16="http://schemas.microsoft.com/office/drawing/2014/main" id="{89061F84-A47A-5846-8CAC-F45E01620AA2}"/>
              </a:ext>
            </a:extLst>
          </p:cNvPr>
          <p:cNvSpPr/>
          <p:nvPr/>
        </p:nvSpPr>
        <p:spPr>
          <a:xfrm>
            <a:off x="658812" y="1438274"/>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Startgemeente</a:t>
            </a:r>
            <a:br>
              <a:rPr lang="nl-NL" sz="1000" dirty="0">
                <a:solidFill>
                  <a:srgbClr val="FFFFFF"/>
                </a:solidFill>
              </a:rPr>
            </a:br>
            <a:r>
              <a:rPr lang="nl-NL" sz="1000" dirty="0">
                <a:solidFill>
                  <a:srgbClr val="FFFFFF"/>
                </a:solidFill>
              </a:rPr>
              <a:t>Deel investeren / deel direct</a:t>
            </a:r>
          </a:p>
        </p:txBody>
      </p:sp>
      <p:sp>
        <p:nvSpPr>
          <p:cNvPr id="147" name="Arrow: Pentagon 146">
            <a:hlinkClick r:id="rId21" action="ppaction://hlinksldjump"/>
            <a:extLst>
              <a:ext uri="{FF2B5EF4-FFF2-40B4-BE49-F238E27FC236}">
                <a16:creationId xmlns:a16="http://schemas.microsoft.com/office/drawing/2014/main" id="{3035D028-F738-36B0-BAD1-17ACA8F6FA97}"/>
              </a:ext>
            </a:extLst>
          </p:cNvPr>
          <p:cNvSpPr/>
          <p:nvPr/>
        </p:nvSpPr>
        <p:spPr>
          <a:xfrm>
            <a:off x="658813" y="3836987"/>
            <a:ext cx="1818000" cy="388938"/>
          </a:xfrm>
          <a:prstGeom prst="homePlate">
            <a:avLst/>
          </a:prstGeom>
          <a:solidFill>
            <a:srgbClr val="22777B"/>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Gematigde groeispurt </a:t>
            </a:r>
            <a:br>
              <a:rPr lang="nl-NL" sz="1000" dirty="0">
                <a:solidFill>
                  <a:srgbClr val="FFFFFF"/>
                </a:solidFill>
              </a:rPr>
            </a:br>
            <a:r>
              <a:rPr lang="nl-NL" sz="1000" dirty="0">
                <a:solidFill>
                  <a:srgbClr val="FFFFFF"/>
                </a:solidFill>
              </a:rPr>
              <a:t>(1% p.j. 20 jaar lang)</a:t>
            </a:r>
          </a:p>
        </p:txBody>
      </p:sp>
      <p:sp>
        <p:nvSpPr>
          <p:cNvPr id="148" name="Flowchart: Process 147">
            <a:hlinkClick r:id="rId22" action="ppaction://hlinksldjump"/>
            <a:extLst>
              <a:ext uri="{FF2B5EF4-FFF2-40B4-BE49-F238E27FC236}">
                <a16:creationId xmlns:a16="http://schemas.microsoft.com/office/drawing/2014/main" id="{EA640392-89FF-79D9-5C95-F07B46D47C4F}"/>
              </a:ext>
            </a:extLst>
          </p:cNvPr>
          <p:cNvSpPr/>
          <p:nvPr/>
        </p:nvSpPr>
        <p:spPr>
          <a:xfrm>
            <a:off x="658813" y="43148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Hoge groeispurt </a:t>
            </a:r>
            <a:br>
              <a:rPr lang="nl-NL" sz="1000" dirty="0">
                <a:solidFill>
                  <a:srgbClr val="FFFFFF"/>
                </a:solidFill>
              </a:rPr>
            </a:br>
            <a:r>
              <a:rPr lang="nl-NL" sz="1000" dirty="0">
                <a:solidFill>
                  <a:srgbClr val="FFFFFF"/>
                </a:solidFill>
              </a:rPr>
              <a:t>(3% p.j. 20 jaar lang)</a:t>
            </a:r>
          </a:p>
        </p:txBody>
      </p:sp>
      <p:sp>
        <p:nvSpPr>
          <p:cNvPr id="149" name="Flowchart: Process 148">
            <a:hlinkClick r:id="rId23" action="ppaction://hlinksldjump"/>
            <a:extLst>
              <a:ext uri="{FF2B5EF4-FFF2-40B4-BE49-F238E27FC236}">
                <a16:creationId xmlns:a16="http://schemas.microsoft.com/office/drawing/2014/main" id="{E5230DBD-DB9A-3033-6509-A14E6BCFA7AC}"/>
              </a:ext>
            </a:extLst>
          </p:cNvPr>
          <p:cNvSpPr/>
          <p:nvPr/>
        </p:nvSpPr>
        <p:spPr>
          <a:xfrm>
            <a:off x="658813" y="4794249"/>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groei </a:t>
            </a:r>
            <a:br>
              <a:rPr lang="nl-NL" sz="1000" dirty="0">
                <a:solidFill>
                  <a:srgbClr val="FFFFFF"/>
                </a:solidFill>
              </a:rPr>
            </a:br>
            <a:r>
              <a:rPr lang="nl-NL" sz="1000" dirty="0">
                <a:solidFill>
                  <a:srgbClr val="FFFFFF"/>
                </a:solidFill>
              </a:rPr>
              <a:t>(1% p.j. langjarig)</a:t>
            </a:r>
          </a:p>
        </p:txBody>
      </p:sp>
      <p:sp>
        <p:nvSpPr>
          <p:cNvPr id="150" name="Flowchart: Process 149">
            <a:hlinkClick r:id="rId24" action="ppaction://hlinksldjump"/>
            <a:extLst>
              <a:ext uri="{FF2B5EF4-FFF2-40B4-BE49-F238E27FC236}">
                <a16:creationId xmlns:a16="http://schemas.microsoft.com/office/drawing/2014/main" id="{1CC62B5F-B160-B837-6D8E-64D3B2518287}"/>
              </a:ext>
            </a:extLst>
          </p:cNvPr>
          <p:cNvSpPr/>
          <p:nvPr/>
        </p:nvSpPr>
        <p:spPr>
          <a:xfrm>
            <a:off x="658813" y="52736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hoge groei </a:t>
            </a:r>
            <a:br>
              <a:rPr lang="nl-NL" sz="1000" dirty="0">
                <a:solidFill>
                  <a:srgbClr val="FFFFFF"/>
                </a:solidFill>
              </a:rPr>
            </a:br>
            <a:r>
              <a:rPr lang="nl-NL" sz="1000" dirty="0">
                <a:solidFill>
                  <a:srgbClr val="FFFFFF"/>
                </a:solidFill>
              </a:rPr>
              <a:t>(3% p.j. langjarig)</a:t>
            </a:r>
          </a:p>
        </p:txBody>
      </p:sp>
      <p:sp>
        <p:nvSpPr>
          <p:cNvPr id="151" name="Flowchart: Process 150">
            <a:hlinkClick r:id="rId24" action="ppaction://hlinksldjump"/>
            <a:extLst>
              <a:ext uri="{FF2B5EF4-FFF2-40B4-BE49-F238E27FC236}">
                <a16:creationId xmlns:a16="http://schemas.microsoft.com/office/drawing/2014/main" id="{702BF333-5E12-42E3-738E-B684EE715431}"/>
              </a:ext>
            </a:extLst>
          </p:cNvPr>
          <p:cNvSpPr/>
          <p:nvPr/>
        </p:nvSpPr>
        <p:spPr>
          <a:xfrm>
            <a:off x="658813" y="57562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Combinatie max afschrijvingen en hoge groei</a:t>
            </a:r>
          </a:p>
        </p:txBody>
      </p:sp>
      <p:sp>
        <p:nvSpPr>
          <p:cNvPr id="152" name="Flowchart: Process 151">
            <a:hlinkClick r:id="rId25" action="ppaction://hlinksldjump"/>
            <a:extLst>
              <a:ext uri="{FF2B5EF4-FFF2-40B4-BE49-F238E27FC236}">
                <a16:creationId xmlns:a16="http://schemas.microsoft.com/office/drawing/2014/main" id="{0B16D41A-8BD2-AEE4-95CB-B918D7F8C115}"/>
              </a:ext>
            </a:extLst>
          </p:cNvPr>
          <p:cNvSpPr/>
          <p:nvPr/>
        </p:nvSpPr>
        <p:spPr>
          <a:xfrm>
            <a:off x="658813" y="28749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alles naar deel investeren</a:t>
            </a:r>
          </a:p>
        </p:txBody>
      </p:sp>
      <p:sp>
        <p:nvSpPr>
          <p:cNvPr id="77" name="Footer Placeholder 3">
            <a:extLst>
              <a:ext uri="{FF2B5EF4-FFF2-40B4-BE49-F238E27FC236}">
                <a16:creationId xmlns:a16="http://schemas.microsoft.com/office/drawing/2014/main" id="{BC37C607-F945-3AAE-2E5E-056F4897DDC1}"/>
              </a:ext>
            </a:extLst>
          </p:cNvPr>
          <p:cNvSpPr>
            <a:spLocks noGrp="1"/>
          </p:cNvSpPr>
          <p:nvPr>
            <p:ph type="ftr" sz="quarter" idx="3"/>
          </p:nvPr>
        </p:nvSpPr>
        <p:spPr>
          <a:xfrm>
            <a:off x="661800" y="6686783"/>
            <a:ext cx="10868400" cy="122400"/>
          </a:xfrm>
        </p:spPr>
        <p:txBody>
          <a:bodyPr/>
          <a:lstStyle/>
          <a:p>
            <a:r>
              <a:rPr lang="nl-NL" dirty="0"/>
              <a:t>Bron: It’s Public analyse: </a:t>
            </a:r>
          </a:p>
        </p:txBody>
      </p:sp>
    </p:spTree>
    <p:extLst>
      <p:ext uri="{BB962C8B-B14F-4D97-AF65-F5344CB8AC3E}">
        <p14:creationId xmlns:p14="http://schemas.microsoft.com/office/powerpoint/2010/main" val="4046876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9CFFE5EF-DF87-AC1E-768D-29C4D5E5094B}"/>
              </a:ext>
            </a:extLst>
          </p:cNvPr>
          <p:cNvGraphicFramePr>
            <a:graphicFrameLocks noChangeAspect="1"/>
          </p:cNvGraphicFramePr>
          <p:nvPr>
            <p:custDataLst>
              <p:tags r:id="rId1"/>
            </p:custDataLst>
            <p:extLst>
              <p:ext uri="{D42A27DB-BD31-4B8C-83A1-F6EECF244321}">
                <p14:modId xmlns:p14="http://schemas.microsoft.com/office/powerpoint/2010/main" val="1651112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6" name="Object 35" hidden="1">
                        <a:extLst>
                          <a:ext uri="{FF2B5EF4-FFF2-40B4-BE49-F238E27FC236}">
                            <a16:creationId xmlns:a16="http://schemas.microsoft.com/office/drawing/2014/main" id="{9CFFE5EF-DF87-AC1E-768D-29C4D5E509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39" name="Chart 138">
            <a:extLst>
              <a:ext uri="{FF2B5EF4-FFF2-40B4-BE49-F238E27FC236}">
                <a16:creationId xmlns:a16="http://schemas.microsoft.com/office/drawing/2014/main" id="{40B7321C-2C26-0162-64E4-4737FF0ECE69}"/>
              </a:ext>
            </a:extLst>
          </p:cNvPr>
          <p:cNvGraphicFramePr/>
          <p:nvPr>
            <p:custDataLst>
              <p:tags r:id="rId2"/>
            </p:custDataLst>
            <p:extLst>
              <p:ext uri="{D42A27DB-BD31-4B8C-83A1-F6EECF244321}">
                <p14:modId xmlns:p14="http://schemas.microsoft.com/office/powerpoint/2010/main" val="2013779735"/>
              </p:ext>
            </p:extLst>
          </p:nvPr>
        </p:nvGraphicFramePr>
        <p:xfrm>
          <a:off x="2624138" y="3286125"/>
          <a:ext cx="4235450" cy="2776538"/>
        </p:xfrm>
        <a:graphic>
          <a:graphicData uri="http://schemas.openxmlformats.org/drawingml/2006/chart">
            <c:chart xmlns:c="http://schemas.openxmlformats.org/drawingml/2006/chart" xmlns:r="http://schemas.openxmlformats.org/officeDocument/2006/relationships" r:id="rId7"/>
          </a:graphicData>
        </a:graphic>
      </p:graphicFrame>
      <p:sp>
        <p:nvSpPr>
          <p:cNvPr id="108" name="Rectangle 107">
            <a:extLst>
              <a:ext uri="{FF2B5EF4-FFF2-40B4-BE49-F238E27FC236}">
                <a16:creationId xmlns:a16="http://schemas.microsoft.com/office/drawing/2014/main" id="{0A57BF51-5DE3-53AA-16CC-3A2BCB360AE2}"/>
              </a:ext>
            </a:extLst>
          </p:cNvPr>
          <p:cNvSpPr/>
          <p:nvPr/>
        </p:nvSpPr>
        <p:spPr>
          <a:xfrm>
            <a:off x="5119983" y="1581150"/>
            <a:ext cx="1556900" cy="265113"/>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97" name="Rectangle 96">
            <a:extLst>
              <a:ext uri="{FF2B5EF4-FFF2-40B4-BE49-F238E27FC236}">
                <a16:creationId xmlns:a16="http://schemas.microsoft.com/office/drawing/2014/main" id="{3009F491-2EEF-09AE-E69B-047FD09094A2}"/>
              </a:ext>
            </a:extLst>
          </p:cNvPr>
          <p:cNvSpPr/>
          <p:nvPr/>
        </p:nvSpPr>
        <p:spPr>
          <a:xfrm>
            <a:off x="2768837"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98" name="Rectangle 97">
            <a:extLst>
              <a:ext uri="{FF2B5EF4-FFF2-40B4-BE49-F238E27FC236}">
                <a16:creationId xmlns:a16="http://schemas.microsoft.com/office/drawing/2014/main" id="{F7204DED-D136-C366-726E-7F8C27326D12}"/>
              </a:ext>
            </a:extLst>
          </p:cNvPr>
          <p:cNvSpPr/>
          <p:nvPr/>
        </p:nvSpPr>
        <p:spPr>
          <a:xfrm>
            <a:off x="7170864"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3" name="Text Placeholder 2">
            <a:extLst>
              <a:ext uri="{FF2B5EF4-FFF2-40B4-BE49-F238E27FC236}">
                <a16:creationId xmlns:a16="http://schemas.microsoft.com/office/drawing/2014/main" id="{E7DB23A7-2295-C0CF-C4AB-5CEF42C1CA21}"/>
              </a:ext>
            </a:extLst>
          </p:cNvPr>
          <p:cNvSpPr>
            <a:spLocks noGrp="1"/>
          </p:cNvSpPr>
          <p:nvPr>
            <p:ph type="body" sz="quarter" idx="20"/>
          </p:nvPr>
        </p:nvSpPr>
        <p:spPr/>
        <p:txBody>
          <a:bodyPr/>
          <a:lstStyle/>
          <a:p>
            <a:endParaRPr lang="nl-NL" dirty="0"/>
          </a:p>
        </p:txBody>
      </p:sp>
      <p:sp>
        <p:nvSpPr>
          <p:cNvPr id="4" name="Text Placeholder 3">
            <a:extLst>
              <a:ext uri="{FF2B5EF4-FFF2-40B4-BE49-F238E27FC236}">
                <a16:creationId xmlns:a16="http://schemas.microsoft.com/office/drawing/2014/main" id="{26D59C0C-7A79-7224-25B1-C49A35B6C9AC}"/>
              </a:ext>
            </a:extLst>
          </p:cNvPr>
          <p:cNvSpPr>
            <a:spLocks noGrp="1"/>
          </p:cNvSpPr>
          <p:nvPr>
            <p:ph type="body" sz="quarter" idx="14"/>
          </p:nvPr>
        </p:nvSpPr>
        <p:spPr/>
        <p:txBody>
          <a:bodyPr/>
          <a:lstStyle/>
          <a:p>
            <a:endParaRPr lang="nl-NL" dirty="0"/>
          </a:p>
        </p:txBody>
      </p:sp>
      <p:sp>
        <p:nvSpPr>
          <p:cNvPr id="5" name="Title 4">
            <a:extLst>
              <a:ext uri="{FF2B5EF4-FFF2-40B4-BE49-F238E27FC236}">
                <a16:creationId xmlns:a16="http://schemas.microsoft.com/office/drawing/2014/main" id="{DD532B1D-6FC6-4AA7-BD6D-5CC711274154}"/>
              </a:ext>
            </a:extLst>
          </p:cNvPr>
          <p:cNvSpPr>
            <a:spLocks noGrp="1"/>
          </p:cNvSpPr>
          <p:nvPr>
            <p:ph type="title"/>
          </p:nvPr>
        </p:nvSpPr>
        <p:spPr/>
        <p:txBody>
          <a:bodyPr vert="horz"/>
          <a:lstStyle/>
          <a:p>
            <a:r>
              <a:rPr lang="nl-NL" dirty="0"/>
              <a:t>Totale kosten: 5,0%</a:t>
            </a:r>
            <a:br>
              <a:rPr lang="nl-NL" dirty="0"/>
            </a:br>
            <a:r>
              <a:rPr lang="nl-NL" dirty="0"/>
              <a:t>Totale financieringsbehoefte: 68%</a:t>
            </a:r>
          </a:p>
        </p:txBody>
      </p:sp>
      <p:pic>
        <p:nvPicPr>
          <p:cNvPr id="53" name="Graphic 52" descr="Miscellaneous with solid fill">
            <a:extLst>
              <a:ext uri="{FF2B5EF4-FFF2-40B4-BE49-F238E27FC236}">
                <a16:creationId xmlns:a16="http://schemas.microsoft.com/office/drawing/2014/main" id="{67CC8D4C-9A6E-F14B-4E0E-19531E60CBC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04517" y="2136775"/>
            <a:ext cx="284163" cy="284163"/>
          </a:xfrm>
          <a:prstGeom prst="rect">
            <a:avLst/>
          </a:prstGeom>
        </p:spPr>
      </p:pic>
      <p:pic>
        <p:nvPicPr>
          <p:cNvPr id="54" name="Graphic 53" descr="Road with solid fill">
            <a:extLst>
              <a:ext uri="{FF2B5EF4-FFF2-40B4-BE49-F238E27FC236}">
                <a16:creationId xmlns:a16="http://schemas.microsoft.com/office/drawing/2014/main" id="{F9A217F3-519A-9F82-2E3B-DBBFE254A72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04518" y="1846264"/>
            <a:ext cx="282575" cy="282575"/>
          </a:xfrm>
          <a:prstGeom prst="rect">
            <a:avLst/>
          </a:prstGeom>
        </p:spPr>
      </p:pic>
      <p:pic>
        <p:nvPicPr>
          <p:cNvPr id="55" name="Graphic 54" descr="Home with solid fill">
            <a:extLst>
              <a:ext uri="{FF2B5EF4-FFF2-40B4-BE49-F238E27FC236}">
                <a16:creationId xmlns:a16="http://schemas.microsoft.com/office/drawing/2014/main" id="{49FD1D12-DF85-DBC6-E614-08F8FA3FA55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04517" y="1554163"/>
            <a:ext cx="284163" cy="284163"/>
          </a:xfrm>
          <a:prstGeom prst="rect">
            <a:avLst/>
          </a:prstGeom>
        </p:spPr>
      </p:pic>
      <p:sp>
        <p:nvSpPr>
          <p:cNvPr id="56" name="TextBox 55">
            <a:extLst>
              <a:ext uri="{FF2B5EF4-FFF2-40B4-BE49-F238E27FC236}">
                <a16:creationId xmlns:a16="http://schemas.microsoft.com/office/drawing/2014/main" id="{28A3FDD3-BBCD-8982-37AF-9B886C292909}"/>
              </a:ext>
            </a:extLst>
          </p:cNvPr>
          <p:cNvSpPr txBox="1"/>
          <p:nvPr/>
        </p:nvSpPr>
        <p:spPr>
          <a:xfrm>
            <a:off x="3179035" y="1574799"/>
            <a:ext cx="1666430" cy="254000"/>
          </a:xfrm>
          <a:prstGeom prst="rect">
            <a:avLst/>
          </a:prstGeom>
        </p:spPr>
        <p:txBody>
          <a:bodyPr vert="horz" wrap="none" lIns="91440" tIns="45720" rIns="91440" bIns="45720" rtlCol="0">
            <a:noAutofit/>
          </a:bodyPr>
          <a:lstStyle/>
          <a:p>
            <a:pPr algn="l"/>
            <a:r>
              <a:rPr lang="nl-NL" sz="900" noProof="0" dirty="0"/>
              <a:t>Afschrijven in 40 jaar</a:t>
            </a:r>
          </a:p>
        </p:txBody>
      </p:sp>
      <p:sp>
        <p:nvSpPr>
          <p:cNvPr id="57" name="TextBox 56">
            <a:extLst>
              <a:ext uri="{FF2B5EF4-FFF2-40B4-BE49-F238E27FC236}">
                <a16:creationId xmlns:a16="http://schemas.microsoft.com/office/drawing/2014/main" id="{84853DAB-B791-6816-D21A-FB2DD3F7809A}"/>
              </a:ext>
            </a:extLst>
          </p:cNvPr>
          <p:cNvSpPr txBox="1"/>
          <p:nvPr/>
        </p:nvSpPr>
        <p:spPr>
          <a:xfrm>
            <a:off x="3179035" y="1866899"/>
            <a:ext cx="1666430" cy="254000"/>
          </a:xfrm>
          <a:prstGeom prst="rect">
            <a:avLst/>
          </a:prstGeom>
        </p:spPr>
        <p:txBody>
          <a:bodyPr vert="horz" wrap="none" lIns="91440" tIns="45720" rIns="91440" bIns="45720" rtlCol="0">
            <a:noAutofit/>
          </a:bodyPr>
          <a:lstStyle/>
          <a:p>
            <a:pPr algn="l"/>
            <a:r>
              <a:rPr lang="nl-NL" sz="900" noProof="0" dirty="0"/>
              <a:t>Afschrijven in 40 jaar</a:t>
            </a:r>
          </a:p>
        </p:txBody>
      </p:sp>
      <p:sp>
        <p:nvSpPr>
          <p:cNvPr id="58" name="TextBox 57">
            <a:extLst>
              <a:ext uri="{FF2B5EF4-FFF2-40B4-BE49-F238E27FC236}">
                <a16:creationId xmlns:a16="http://schemas.microsoft.com/office/drawing/2014/main" id="{6BF6806F-592F-FCE9-0CF3-D67A64BACD8A}"/>
              </a:ext>
            </a:extLst>
          </p:cNvPr>
          <p:cNvSpPr txBox="1"/>
          <p:nvPr/>
        </p:nvSpPr>
        <p:spPr>
          <a:xfrm>
            <a:off x="3179035" y="2143124"/>
            <a:ext cx="1666430" cy="254000"/>
          </a:xfrm>
          <a:prstGeom prst="rect">
            <a:avLst/>
          </a:prstGeom>
        </p:spPr>
        <p:txBody>
          <a:bodyPr vert="horz" wrap="none" lIns="91440" tIns="45720" rIns="91440" bIns="45720" rtlCol="0">
            <a:noAutofit/>
          </a:bodyPr>
          <a:lstStyle/>
          <a:p>
            <a:pPr algn="l"/>
            <a:r>
              <a:rPr lang="nl-NL" sz="900" noProof="0" dirty="0"/>
              <a:t>Afschrijven in 12 jaar</a:t>
            </a:r>
          </a:p>
        </p:txBody>
      </p:sp>
      <p:sp>
        <p:nvSpPr>
          <p:cNvPr id="68" name="TextBox 67">
            <a:extLst>
              <a:ext uri="{FF2B5EF4-FFF2-40B4-BE49-F238E27FC236}">
                <a16:creationId xmlns:a16="http://schemas.microsoft.com/office/drawing/2014/main" id="{5CA40DB7-9FC2-7887-24C4-6CCDCDF3CAF5}"/>
              </a:ext>
            </a:extLst>
          </p:cNvPr>
          <p:cNvSpPr txBox="1"/>
          <p:nvPr/>
        </p:nvSpPr>
        <p:spPr>
          <a:xfrm>
            <a:off x="2774497" y="2489200"/>
            <a:ext cx="2506802" cy="198438"/>
          </a:xfrm>
          <a:prstGeom prst="rect">
            <a:avLst/>
          </a:prstGeom>
        </p:spPr>
        <p:txBody>
          <a:bodyPr vert="horz" wrap="none" lIns="91440" tIns="45720" rIns="91440" bIns="45720" rtlCol="0">
            <a:noAutofit/>
          </a:bodyPr>
          <a:lstStyle/>
          <a:p>
            <a:pPr algn="l"/>
            <a:r>
              <a:rPr lang="nl-NL" sz="900" b="1" noProof="0" dirty="0"/>
              <a:t>Ontwikkeling kosten van de investeringen</a:t>
            </a:r>
            <a:r>
              <a:rPr lang="nl-NL" sz="900" noProof="0" dirty="0"/>
              <a:t> </a:t>
            </a:r>
            <a:br>
              <a:rPr lang="nl-NL" sz="900" noProof="0" dirty="0"/>
            </a:br>
            <a:r>
              <a:rPr lang="nl-NL" sz="900" noProof="0" dirty="0"/>
              <a:t>Eur mln / % van begroting</a:t>
            </a:r>
          </a:p>
        </p:txBody>
      </p:sp>
      <p:sp>
        <p:nvSpPr>
          <p:cNvPr id="69" name="TextBox 68">
            <a:extLst>
              <a:ext uri="{FF2B5EF4-FFF2-40B4-BE49-F238E27FC236}">
                <a16:creationId xmlns:a16="http://schemas.microsoft.com/office/drawing/2014/main" id="{F6A82D33-241E-891B-87D8-01E578EDE90D}"/>
              </a:ext>
            </a:extLst>
          </p:cNvPr>
          <p:cNvSpPr txBox="1"/>
          <p:nvPr/>
        </p:nvSpPr>
        <p:spPr>
          <a:xfrm>
            <a:off x="7169923" y="2498725"/>
            <a:ext cx="3033062" cy="196850"/>
          </a:xfrm>
          <a:prstGeom prst="rect">
            <a:avLst/>
          </a:prstGeom>
        </p:spPr>
        <p:txBody>
          <a:bodyPr vert="horz" wrap="none" lIns="91440" tIns="45720" rIns="91440" bIns="45720" rtlCol="0">
            <a:noAutofit/>
          </a:bodyPr>
          <a:lstStyle/>
          <a:p>
            <a:pPr algn="l"/>
            <a:r>
              <a:rPr lang="nl-NL" sz="900" b="1" noProof="0" dirty="0"/>
              <a:t>Ontwikkeling van de financieringsbehoefte materiele activa</a:t>
            </a:r>
            <a:br>
              <a:rPr lang="nl-NL" sz="900" b="1" noProof="0" dirty="0"/>
            </a:br>
            <a:r>
              <a:rPr lang="nl-NL" sz="900" noProof="0" dirty="0"/>
              <a:t>Eur mln / % van begroting</a:t>
            </a:r>
          </a:p>
        </p:txBody>
      </p:sp>
      <p:graphicFrame>
        <p:nvGraphicFramePr>
          <p:cNvPr id="140" name="Chart 139">
            <a:extLst>
              <a:ext uri="{FF2B5EF4-FFF2-40B4-BE49-F238E27FC236}">
                <a16:creationId xmlns:a16="http://schemas.microsoft.com/office/drawing/2014/main" id="{7CADBE95-63B3-6D83-9EF2-27814AC7B5F9}"/>
              </a:ext>
            </a:extLst>
          </p:cNvPr>
          <p:cNvGraphicFramePr/>
          <p:nvPr>
            <p:custDataLst>
              <p:tags r:id="rId3"/>
            </p:custDataLst>
            <p:extLst>
              <p:ext uri="{D42A27DB-BD31-4B8C-83A1-F6EECF244321}">
                <p14:modId xmlns:p14="http://schemas.microsoft.com/office/powerpoint/2010/main" val="204447996"/>
              </p:ext>
            </p:extLst>
          </p:nvPr>
        </p:nvGraphicFramePr>
        <p:xfrm>
          <a:off x="7042150" y="3440113"/>
          <a:ext cx="4179888" cy="2622550"/>
        </p:xfrm>
        <a:graphic>
          <a:graphicData uri="http://schemas.openxmlformats.org/drawingml/2006/chart">
            <c:chart xmlns:c="http://schemas.openxmlformats.org/drawingml/2006/chart" xmlns:r="http://schemas.openxmlformats.org/officeDocument/2006/relationships" r:id="rId14"/>
          </a:graphicData>
        </a:graphic>
      </p:graphicFrame>
      <p:sp>
        <p:nvSpPr>
          <p:cNvPr id="304" name="Rectangle 303">
            <a:extLst>
              <a:ext uri="{FF2B5EF4-FFF2-40B4-BE49-F238E27FC236}">
                <a16:creationId xmlns:a16="http://schemas.microsoft.com/office/drawing/2014/main" id="{4EBFE61E-01AF-F843-7DBE-4B761673D173}"/>
              </a:ext>
            </a:extLst>
          </p:cNvPr>
          <p:cNvSpPr/>
          <p:nvPr/>
        </p:nvSpPr>
        <p:spPr>
          <a:xfrm>
            <a:off x="2768837" y="1503363"/>
            <a:ext cx="4358356" cy="927100"/>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2" name="Rectangle 1">
            <a:extLst>
              <a:ext uri="{FF2B5EF4-FFF2-40B4-BE49-F238E27FC236}">
                <a16:creationId xmlns:a16="http://schemas.microsoft.com/office/drawing/2014/main" id="{4C543BE2-F832-734C-6EC2-2E2F6E20121A}"/>
              </a:ext>
            </a:extLst>
          </p:cNvPr>
          <p:cNvSpPr/>
          <p:nvPr/>
        </p:nvSpPr>
        <p:spPr>
          <a:xfrm>
            <a:off x="5326406" y="4421980"/>
            <a:ext cx="1301036" cy="130173"/>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104" name="Rectangle 103">
            <a:extLst>
              <a:ext uri="{FF2B5EF4-FFF2-40B4-BE49-F238E27FC236}">
                <a16:creationId xmlns:a16="http://schemas.microsoft.com/office/drawing/2014/main" id="{8BE4935C-6DC1-2F4F-90C4-679EBC13C1AE}"/>
              </a:ext>
            </a:extLst>
          </p:cNvPr>
          <p:cNvSpPr/>
          <p:nvPr/>
        </p:nvSpPr>
        <p:spPr>
          <a:xfrm>
            <a:off x="5240520" y="4398962"/>
            <a:ext cx="141268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kosten</a:t>
            </a:r>
            <a:r>
              <a:rPr lang="nl-NL" sz="700" b="1" dirty="0">
                <a:solidFill>
                  <a:srgbClr val="22777B"/>
                </a:solidFill>
                <a:latin typeface="Corbel" panose="020B0503020204020204" pitchFamily="34" charset="0"/>
              </a:rPr>
              <a:t> 5,0% / </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80 mln / jr</a:t>
            </a:r>
          </a:p>
        </p:txBody>
      </p:sp>
      <p:sp>
        <p:nvSpPr>
          <p:cNvPr id="130" name="Rectangle 129">
            <a:extLst>
              <a:ext uri="{FF2B5EF4-FFF2-40B4-BE49-F238E27FC236}">
                <a16:creationId xmlns:a16="http://schemas.microsoft.com/office/drawing/2014/main" id="{70567C73-1632-DE84-FEA6-45BE4609E6F4}"/>
              </a:ext>
            </a:extLst>
          </p:cNvPr>
          <p:cNvSpPr/>
          <p:nvPr/>
        </p:nvSpPr>
        <p:spPr>
          <a:xfrm>
            <a:off x="5196517" y="4680746"/>
            <a:ext cx="1430925" cy="130173"/>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118" name="Rectangle 117">
            <a:extLst>
              <a:ext uri="{FF2B5EF4-FFF2-40B4-BE49-F238E27FC236}">
                <a16:creationId xmlns:a16="http://schemas.microsoft.com/office/drawing/2014/main" id="{84BF7871-3719-25E7-AD3D-74D433DC57B1}"/>
              </a:ext>
            </a:extLst>
          </p:cNvPr>
          <p:cNvSpPr/>
          <p:nvPr/>
        </p:nvSpPr>
        <p:spPr>
          <a:xfrm>
            <a:off x="5081583" y="4656138"/>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Afschrijvingslasten</a:t>
            </a:r>
            <a:r>
              <a:rPr lang="nl-NL" sz="700" dirty="0">
                <a:solidFill>
                  <a:schemeClr val="tx1">
                    <a:lumMod val="65000"/>
                    <a:lumOff val="35000"/>
                  </a:schemeClr>
                </a:solidFill>
                <a:latin typeface="Corbel" panose="020B0503020204020204" pitchFamily="34" charset="0"/>
              </a:rPr>
              <a:t> 4,0% /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64 mln / jr</a:t>
            </a:r>
          </a:p>
        </p:txBody>
      </p:sp>
      <p:sp>
        <p:nvSpPr>
          <p:cNvPr id="119" name="Rectangle 118">
            <a:extLst>
              <a:ext uri="{FF2B5EF4-FFF2-40B4-BE49-F238E27FC236}">
                <a16:creationId xmlns:a16="http://schemas.microsoft.com/office/drawing/2014/main" id="{C6241060-DA80-A08A-4032-2EDDCDD7C0C5}"/>
              </a:ext>
            </a:extLst>
          </p:cNvPr>
          <p:cNvSpPr/>
          <p:nvPr/>
        </p:nvSpPr>
        <p:spPr>
          <a:xfrm>
            <a:off x="5081583" y="5381045"/>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Rentelasten 1,0% / </a:t>
            </a:r>
            <a:r>
              <a:rPr lang="nl-NL" sz="700" dirty="0">
                <a:solidFill>
                  <a:schemeClr val="tx1">
                    <a:lumMod val="65000"/>
                    <a:lumOff val="35000"/>
                  </a:schemeClr>
                </a:solidFill>
                <a:latin typeface="Corbel" panose="020B0503020204020204" pitchFamily="34" charset="0"/>
              </a:rPr>
              <a:t>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16 mln / jr</a:t>
            </a:r>
          </a:p>
        </p:txBody>
      </p:sp>
      <p:grpSp>
        <p:nvGrpSpPr>
          <p:cNvPr id="143" name="Group 142">
            <a:extLst>
              <a:ext uri="{FF2B5EF4-FFF2-40B4-BE49-F238E27FC236}">
                <a16:creationId xmlns:a16="http://schemas.microsoft.com/office/drawing/2014/main" id="{19A080E9-2DD0-3B60-B589-C6A3700D762F}"/>
              </a:ext>
            </a:extLst>
          </p:cNvPr>
          <p:cNvGrpSpPr/>
          <p:nvPr/>
        </p:nvGrpSpPr>
        <p:grpSpPr>
          <a:xfrm>
            <a:off x="2722216" y="5989638"/>
            <a:ext cx="802624" cy="203200"/>
            <a:chOff x="6854067" y="5897801"/>
            <a:chExt cx="802624" cy="203200"/>
          </a:xfrm>
        </p:grpSpPr>
        <p:cxnSp>
          <p:nvCxnSpPr>
            <p:cNvPr id="144" name="Straight Arrow Connector 143">
              <a:extLst>
                <a:ext uri="{FF2B5EF4-FFF2-40B4-BE49-F238E27FC236}">
                  <a16:creationId xmlns:a16="http://schemas.microsoft.com/office/drawing/2014/main" id="{3CED1832-7187-1E22-20C9-EA2C6E0385FD}"/>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5D4A7FB5-BBEE-49A0-F9B5-1A7DC4A68567}"/>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sp>
        <p:nvSpPr>
          <p:cNvPr id="160" name="Rectangle 159">
            <a:extLst>
              <a:ext uri="{FF2B5EF4-FFF2-40B4-BE49-F238E27FC236}">
                <a16:creationId xmlns:a16="http://schemas.microsoft.com/office/drawing/2014/main" id="{BFE293E4-E727-A454-AAAB-77F7484A6018}"/>
              </a:ext>
            </a:extLst>
          </p:cNvPr>
          <p:cNvSpPr/>
          <p:nvPr/>
        </p:nvSpPr>
        <p:spPr>
          <a:xfrm>
            <a:off x="8685213" y="4743452"/>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financieringsbehoefte</a:t>
            </a:r>
            <a:r>
              <a:rPr lang="nl-NL" sz="700" b="1" dirty="0">
                <a:solidFill>
                  <a:srgbClr val="22777B"/>
                </a:solidFill>
                <a:latin typeface="Corbel" panose="020B0503020204020204" pitchFamily="34" charset="0"/>
              </a:rPr>
              <a:t> </a:t>
            </a:r>
            <a:br>
              <a:rPr lang="nl-NL" sz="700" b="1" dirty="0">
                <a:solidFill>
                  <a:srgbClr val="22777B"/>
                </a:solidFill>
                <a:latin typeface="Corbel" panose="020B0503020204020204" pitchFamily="34" charset="0"/>
              </a:rPr>
            </a:br>
            <a:r>
              <a:rPr lang="nl-NL" sz="700" b="1" dirty="0">
                <a:solidFill>
                  <a:srgbClr val="22777B"/>
                </a:solidFill>
                <a:latin typeface="Corbel" panose="020B0503020204020204" pitchFamily="34" charset="0"/>
              </a:rPr>
              <a:t>68% / 914</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 mln / jr</a:t>
            </a:r>
          </a:p>
        </p:txBody>
      </p:sp>
      <p:sp>
        <p:nvSpPr>
          <p:cNvPr id="168" name="Rectangle 167">
            <a:extLst>
              <a:ext uri="{FF2B5EF4-FFF2-40B4-BE49-F238E27FC236}">
                <a16:creationId xmlns:a16="http://schemas.microsoft.com/office/drawing/2014/main" id="{65A6EF13-B234-D5F1-0A30-2BD62282F935}"/>
              </a:ext>
            </a:extLst>
          </p:cNvPr>
          <p:cNvSpPr/>
          <p:nvPr/>
        </p:nvSpPr>
        <p:spPr>
          <a:xfrm>
            <a:off x="8685213" y="4952206"/>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rPr>
              <a:t>Netto schuldquote</a:t>
            </a:r>
            <a:r>
              <a:rPr lang="nl-NL" sz="700" dirty="0">
                <a:solidFill>
                  <a:schemeClr val="bg1">
                    <a:lumMod val="65000"/>
                  </a:schemeClr>
                </a:solidFill>
                <a:latin typeface="Corbel" panose="020B0503020204020204" pitchFamily="34" charset="0"/>
              </a:rPr>
              <a:t> 38%</a:t>
            </a:r>
            <a:endPar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endParaRPr>
          </a:p>
        </p:txBody>
      </p:sp>
      <p:sp>
        <p:nvSpPr>
          <p:cNvPr id="76" name="Rectangle 75">
            <a:extLst>
              <a:ext uri="{FF2B5EF4-FFF2-40B4-BE49-F238E27FC236}">
                <a16:creationId xmlns:a16="http://schemas.microsoft.com/office/drawing/2014/main" id="{05CEA8D5-8693-FD44-E557-0D30DA6FD35D}"/>
              </a:ext>
            </a:extLst>
          </p:cNvPr>
          <p:cNvSpPr/>
          <p:nvPr/>
        </p:nvSpPr>
        <p:spPr>
          <a:xfrm>
            <a:off x="2787938" y="4398170"/>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5,0%</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sp>
        <p:nvSpPr>
          <p:cNvPr id="88" name="Rectangle 87">
            <a:extLst>
              <a:ext uri="{FF2B5EF4-FFF2-40B4-BE49-F238E27FC236}">
                <a16:creationId xmlns:a16="http://schemas.microsoft.com/office/drawing/2014/main" id="{4A533544-6077-D426-995C-11795804D0F0}"/>
              </a:ext>
            </a:extLst>
          </p:cNvPr>
          <p:cNvSpPr/>
          <p:nvPr/>
        </p:nvSpPr>
        <p:spPr>
          <a:xfrm>
            <a:off x="2830667" y="3476625"/>
            <a:ext cx="1388346" cy="314325"/>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Tijdens groeifase nemen de totale lasten toe vanwege de investeringen in de nieuwe stad. </a:t>
            </a:r>
          </a:p>
        </p:txBody>
      </p:sp>
      <p:cxnSp>
        <p:nvCxnSpPr>
          <p:cNvPr id="91" name="Straight Arrow Connector 90">
            <a:extLst>
              <a:ext uri="{FF2B5EF4-FFF2-40B4-BE49-F238E27FC236}">
                <a16:creationId xmlns:a16="http://schemas.microsoft.com/office/drawing/2014/main" id="{83C8CC19-6F83-D519-F58C-ECBDE031E65E}"/>
              </a:ext>
            </a:extLst>
          </p:cNvPr>
          <p:cNvCxnSpPr>
            <a:cxnSpLocks/>
          </p:cNvCxnSpPr>
          <p:nvPr/>
        </p:nvCxnSpPr>
        <p:spPr>
          <a:xfrm>
            <a:off x="3713935" y="3756819"/>
            <a:ext cx="432978" cy="232569"/>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28D1562-811D-4846-EA6C-2BCE82636685}"/>
              </a:ext>
            </a:extLst>
          </p:cNvPr>
          <p:cNvCxnSpPr>
            <a:cxnSpLocks/>
          </p:cNvCxnSpPr>
          <p:nvPr/>
        </p:nvCxnSpPr>
        <p:spPr>
          <a:xfrm flipH="1">
            <a:off x="8867733" y="3711576"/>
            <a:ext cx="316826" cy="276225"/>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091A8A78-9D2B-F19A-9F1C-432F99CB2895}"/>
              </a:ext>
            </a:extLst>
          </p:cNvPr>
          <p:cNvSpPr/>
          <p:nvPr/>
        </p:nvSpPr>
        <p:spPr>
          <a:xfrm>
            <a:off x="7270851" y="4784725"/>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68%</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grpSp>
        <p:nvGrpSpPr>
          <p:cNvPr id="103" name="Group 102">
            <a:extLst>
              <a:ext uri="{FF2B5EF4-FFF2-40B4-BE49-F238E27FC236}">
                <a16:creationId xmlns:a16="http://schemas.microsoft.com/office/drawing/2014/main" id="{CD45A740-FF67-4150-B62B-7EAE1EFBDAEC}"/>
              </a:ext>
            </a:extLst>
          </p:cNvPr>
          <p:cNvGrpSpPr/>
          <p:nvPr/>
        </p:nvGrpSpPr>
        <p:grpSpPr>
          <a:xfrm>
            <a:off x="7138619" y="5980113"/>
            <a:ext cx="802624" cy="203200"/>
            <a:chOff x="6854067" y="5897801"/>
            <a:chExt cx="802624" cy="203200"/>
          </a:xfrm>
        </p:grpSpPr>
        <p:cxnSp>
          <p:nvCxnSpPr>
            <p:cNvPr id="105" name="Straight Arrow Connector 104">
              <a:extLst>
                <a:ext uri="{FF2B5EF4-FFF2-40B4-BE49-F238E27FC236}">
                  <a16:creationId xmlns:a16="http://schemas.microsoft.com/office/drawing/2014/main" id="{9C22D419-60FC-C27B-0CBD-D9FB43A9E15B}"/>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845A1AD-54DF-150F-1E65-9A014CBBEFE3}"/>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grpSp>
        <p:nvGrpSpPr>
          <p:cNvPr id="67" name="Group 66">
            <a:extLst>
              <a:ext uri="{FF2B5EF4-FFF2-40B4-BE49-F238E27FC236}">
                <a16:creationId xmlns:a16="http://schemas.microsoft.com/office/drawing/2014/main" id="{A0DFC45E-F9FF-6752-FE2E-385FF3B9837F}"/>
              </a:ext>
            </a:extLst>
          </p:cNvPr>
          <p:cNvGrpSpPr/>
          <p:nvPr/>
        </p:nvGrpSpPr>
        <p:grpSpPr>
          <a:xfrm>
            <a:off x="2768838" y="2909888"/>
            <a:ext cx="4344988" cy="439738"/>
            <a:chOff x="1089025" y="1683241"/>
            <a:chExt cx="10226675" cy="491635"/>
          </a:xfrm>
        </p:grpSpPr>
        <p:sp>
          <p:nvSpPr>
            <p:cNvPr id="70" name="TextBox 69">
              <a:extLst>
                <a:ext uri="{FF2B5EF4-FFF2-40B4-BE49-F238E27FC236}">
                  <a16:creationId xmlns:a16="http://schemas.microsoft.com/office/drawing/2014/main" id="{6B50EEC9-82D4-64CB-C6D8-578715647055}"/>
                </a:ext>
              </a:extLst>
            </p:cNvPr>
            <p:cNvSpPr txBox="1"/>
            <p:nvPr/>
          </p:nvSpPr>
          <p:spPr>
            <a:xfrm>
              <a:off x="2525207" y="1683241"/>
              <a:ext cx="1076325" cy="331789"/>
            </a:xfrm>
            <a:prstGeom prst="rect">
              <a:avLst/>
            </a:prstGeom>
          </p:spPr>
          <p:txBody>
            <a:bodyPr vert="horz" wrap="none" lIns="91440" tIns="45720" rIns="91440" bIns="45720" rtlCol="0" anchor="ctr">
              <a:noAutofit/>
            </a:bodyPr>
            <a:lstStyle/>
            <a:p>
              <a:pPr algn="ctr"/>
              <a:r>
                <a:rPr lang="nl-NL" sz="600" b="1" noProof="0" dirty="0"/>
                <a:t>Start groei 3%</a:t>
              </a:r>
            </a:p>
          </p:txBody>
        </p:sp>
        <p:cxnSp>
          <p:nvCxnSpPr>
            <p:cNvPr id="71" name="Straight Connector 70">
              <a:extLst>
                <a:ext uri="{FF2B5EF4-FFF2-40B4-BE49-F238E27FC236}">
                  <a16:creationId xmlns:a16="http://schemas.microsoft.com/office/drawing/2014/main" id="{2D2AF8FB-D52A-568D-30E3-0B54344A197E}"/>
                </a:ext>
              </a:extLst>
            </p:cNvPr>
            <p:cNvCxnSpPr>
              <a:cxnSpLocks/>
            </p:cNvCxnSpPr>
            <p:nvPr/>
          </p:nvCxnSpPr>
          <p:spPr>
            <a:xfrm>
              <a:off x="1089025" y="2060575"/>
              <a:ext cx="193728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33DEA1C-E245-A3D3-CBF3-F1D6B7B157A2}"/>
                </a:ext>
              </a:extLst>
            </p:cNvPr>
            <p:cNvCxnSpPr>
              <a:cxnSpLocks/>
            </p:cNvCxnSpPr>
            <p:nvPr/>
          </p:nvCxnSpPr>
          <p:spPr>
            <a:xfrm>
              <a:off x="4907121" y="2060575"/>
              <a:ext cx="6408579"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8144B15-72F9-5133-A04A-7385535E220F}"/>
                </a:ext>
              </a:extLst>
            </p:cNvPr>
            <p:cNvCxnSpPr/>
            <p:nvPr/>
          </p:nvCxnSpPr>
          <p:spPr>
            <a:xfrm flipV="1">
              <a:off x="2990749"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25AA749-4FEC-B233-D3FD-C5617E36FFC9}"/>
                </a:ext>
              </a:extLst>
            </p:cNvPr>
            <p:cNvCxnSpPr/>
            <p:nvPr/>
          </p:nvCxnSpPr>
          <p:spPr>
            <a:xfrm flipV="1">
              <a:off x="3105295"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CFF61C2-456F-AFCE-D2CE-F014E74AC99E}"/>
                </a:ext>
              </a:extLst>
            </p:cNvPr>
            <p:cNvSpPr txBox="1"/>
            <p:nvPr/>
          </p:nvSpPr>
          <p:spPr>
            <a:xfrm>
              <a:off x="4285975" y="1683241"/>
              <a:ext cx="1076325" cy="331789"/>
            </a:xfrm>
            <a:prstGeom prst="rect">
              <a:avLst/>
            </a:prstGeom>
          </p:spPr>
          <p:txBody>
            <a:bodyPr vert="horz" wrap="none" lIns="91440" tIns="45720" rIns="91440" bIns="45720" rtlCol="0" anchor="ctr">
              <a:noAutofit/>
            </a:bodyPr>
            <a:lstStyle/>
            <a:p>
              <a:pPr algn="ctr"/>
              <a:r>
                <a:rPr lang="nl-NL" sz="600" b="1" noProof="0" dirty="0"/>
                <a:t>Stop groei 3%</a:t>
              </a:r>
            </a:p>
          </p:txBody>
        </p:sp>
        <p:cxnSp>
          <p:nvCxnSpPr>
            <p:cNvPr id="92" name="Straight Connector 91">
              <a:extLst>
                <a:ext uri="{FF2B5EF4-FFF2-40B4-BE49-F238E27FC236}">
                  <a16:creationId xmlns:a16="http://schemas.microsoft.com/office/drawing/2014/main" id="{9D7C3125-0A91-D5C9-C6B4-6912AF6237C5}"/>
                </a:ext>
              </a:extLst>
            </p:cNvPr>
            <p:cNvCxnSpPr/>
            <p:nvPr/>
          </p:nvCxnSpPr>
          <p:spPr>
            <a:xfrm flipV="1">
              <a:off x="4855587"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BD1887D-C209-0F5E-F403-7563663C5FA0}"/>
                </a:ext>
              </a:extLst>
            </p:cNvPr>
            <p:cNvCxnSpPr/>
            <p:nvPr/>
          </p:nvCxnSpPr>
          <p:spPr>
            <a:xfrm flipV="1">
              <a:off x="4754977"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2CF9877-5AD4-86A8-FE34-60DFA8F4EA8A}"/>
                </a:ext>
              </a:extLst>
            </p:cNvPr>
            <p:cNvCxnSpPr>
              <a:cxnSpLocks/>
            </p:cNvCxnSpPr>
            <p:nvPr/>
          </p:nvCxnSpPr>
          <p:spPr>
            <a:xfrm>
              <a:off x="3116506" y="2060575"/>
              <a:ext cx="1685241"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grpSp>
      <p:pic>
        <p:nvPicPr>
          <p:cNvPr id="94" name="Graphic 93" descr="Linear Graph outline">
            <a:extLst>
              <a:ext uri="{FF2B5EF4-FFF2-40B4-BE49-F238E27FC236}">
                <a16:creationId xmlns:a16="http://schemas.microsoft.com/office/drawing/2014/main" id="{894BD2C9-6470-067B-D80D-F224BB96ABC1}"/>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02740" y="1547814"/>
            <a:ext cx="301625" cy="301625"/>
          </a:xfrm>
          <a:prstGeom prst="rect">
            <a:avLst/>
          </a:prstGeom>
        </p:spPr>
      </p:pic>
      <p:sp>
        <p:nvSpPr>
          <p:cNvPr id="102" name="TextBox 101">
            <a:extLst>
              <a:ext uri="{FF2B5EF4-FFF2-40B4-BE49-F238E27FC236}">
                <a16:creationId xmlns:a16="http://schemas.microsoft.com/office/drawing/2014/main" id="{BA96D065-12EF-0794-98B7-84F1020AA30C}"/>
              </a:ext>
            </a:extLst>
          </p:cNvPr>
          <p:cNvSpPr txBox="1"/>
          <p:nvPr/>
        </p:nvSpPr>
        <p:spPr>
          <a:xfrm>
            <a:off x="5084750" y="1531937"/>
            <a:ext cx="1666430" cy="254000"/>
          </a:xfrm>
          <a:prstGeom prst="rect">
            <a:avLst/>
          </a:prstGeom>
        </p:spPr>
        <p:txBody>
          <a:bodyPr vert="horz" wrap="none" lIns="91440" tIns="45720" rIns="91440" bIns="45720" rtlCol="0">
            <a:noAutofit/>
          </a:bodyPr>
          <a:lstStyle/>
          <a:p>
            <a:pPr algn="l"/>
            <a:r>
              <a:rPr lang="nl-NL" sz="900" noProof="0" dirty="0"/>
              <a:t>Hoge groeifase </a:t>
            </a:r>
            <a:br>
              <a:rPr lang="nl-NL" sz="900" noProof="0" dirty="0"/>
            </a:br>
            <a:r>
              <a:rPr lang="nl-NL" sz="900" noProof="0" dirty="0"/>
              <a:t>(3% p.j. 20 jaar lang)</a:t>
            </a:r>
          </a:p>
        </p:txBody>
      </p:sp>
      <p:sp>
        <p:nvSpPr>
          <p:cNvPr id="81" name="Rectangle 80">
            <a:extLst>
              <a:ext uri="{FF2B5EF4-FFF2-40B4-BE49-F238E27FC236}">
                <a16:creationId xmlns:a16="http://schemas.microsoft.com/office/drawing/2014/main" id="{773EE2D0-90E8-2C16-B9CF-F8C94AD9DA37}"/>
              </a:ext>
            </a:extLst>
          </p:cNvPr>
          <p:cNvSpPr/>
          <p:nvPr/>
        </p:nvSpPr>
        <p:spPr>
          <a:xfrm>
            <a:off x="8026572" y="4068763"/>
            <a:ext cx="1313778" cy="1778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financieringsbehoefte</a:t>
            </a:r>
            <a:r>
              <a:rPr lang="nl-NL" sz="700" b="1" dirty="0">
                <a:solidFill>
                  <a:srgbClr val="22777B"/>
                </a:solidFill>
                <a:latin typeface="Corbel" panose="020B0503020204020204" pitchFamily="34" charset="0"/>
              </a:rPr>
              <a:t> </a:t>
            </a:r>
            <a:br>
              <a:rPr lang="nl-NL" sz="700" b="1" dirty="0">
                <a:solidFill>
                  <a:srgbClr val="22777B"/>
                </a:solidFill>
                <a:latin typeface="Corbel" panose="020B0503020204020204" pitchFamily="34" charset="0"/>
              </a:rPr>
            </a:br>
            <a:r>
              <a:rPr lang="nl-NL" sz="700" b="1" dirty="0">
                <a:solidFill>
                  <a:srgbClr val="22777B"/>
                </a:solidFill>
                <a:latin typeface="Corbel" panose="020B0503020204020204" pitchFamily="34" charset="0"/>
              </a:rPr>
              <a:t>120 % /</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 jr</a:t>
            </a:r>
          </a:p>
        </p:txBody>
      </p:sp>
      <p:sp>
        <p:nvSpPr>
          <p:cNvPr id="111" name="Rectangle 110">
            <a:extLst>
              <a:ext uri="{FF2B5EF4-FFF2-40B4-BE49-F238E27FC236}">
                <a16:creationId xmlns:a16="http://schemas.microsoft.com/office/drawing/2014/main" id="{8BF59AD6-7B21-B2EC-273C-E8F90C2B18C8}"/>
              </a:ext>
            </a:extLst>
          </p:cNvPr>
          <p:cNvSpPr/>
          <p:nvPr/>
        </p:nvSpPr>
        <p:spPr>
          <a:xfrm>
            <a:off x="3591928" y="4877227"/>
            <a:ext cx="1608370" cy="349250"/>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Na de eerste afscrhijvingscyclus worden de investeringen onderdeel van de reguliere vervangingen</a:t>
            </a:r>
          </a:p>
        </p:txBody>
      </p:sp>
      <p:cxnSp>
        <p:nvCxnSpPr>
          <p:cNvPr id="112" name="Straight Arrow Connector 111">
            <a:extLst>
              <a:ext uri="{FF2B5EF4-FFF2-40B4-BE49-F238E27FC236}">
                <a16:creationId xmlns:a16="http://schemas.microsoft.com/office/drawing/2014/main" id="{59CB7D05-8F3F-63DA-CA1C-FC0869912794}"/>
              </a:ext>
            </a:extLst>
          </p:cNvPr>
          <p:cNvCxnSpPr>
            <a:cxnSpLocks/>
          </p:cNvCxnSpPr>
          <p:nvPr/>
        </p:nvCxnSpPr>
        <p:spPr>
          <a:xfrm flipV="1">
            <a:off x="4996375" y="4493342"/>
            <a:ext cx="88375" cy="410873"/>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9DCAF347-A03E-E092-F87B-E36D885E64A1}"/>
              </a:ext>
            </a:extLst>
          </p:cNvPr>
          <p:cNvGrpSpPr/>
          <p:nvPr/>
        </p:nvGrpSpPr>
        <p:grpSpPr>
          <a:xfrm>
            <a:off x="7169923" y="2909888"/>
            <a:ext cx="4344988" cy="439738"/>
            <a:chOff x="1089025" y="1683241"/>
            <a:chExt cx="10226675" cy="491635"/>
          </a:xfrm>
        </p:grpSpPr>
        <p:sp>
          <p:nvSpPr>
            <p:cNvPr id="114" name="TextBox 113">
              <a:extLst>
                <a:ext uri="{FF2B5EF4-FFF2-40B4-BE49-F238E27FC236}">
                  <a16:creationId xmlns:a16="http://schemas.microsoft.com/office/drawing/2014/main" id="{932C44A8-A9C3-7350-A978-9725B3E87A62}"/>
                </a:ext>
              </a:extLst>
            </p:cNvPr>
            <p:cNvSpPr txBox="1"/>
            <p:nvPr/>
          </p:nvSpPr>
          <p:spPr>
            <a:xfrm>
              <a:off x="2525207" y="1683241"/>
              <a:ext cx="1076325" cy="331789"/>
            </a:xfrm>
            <a:prstGeom prst="rect">
              <a:avLst/>
            </a:prstGeom>
          </p:spPr>
          <p:txBody>
            <a:bodyPr vert="horz" wrap="none" lIns="91440" tIns="45720" rIns="91440" bIns="45720" rtlCol="0" anchor="ctr">
              <a:noAutofit/>
            </a:bodyPr>
            <a:lstStyle/>
            <a:p>
              <a:pPr algn="ctr"/>
              <a:r>
                <a:rPr lang="nl-NL" sz="600" b="1" noProof="0" dirty="0"/>
                <a:t>Start groei 3%</a:t>
              </a:r>
            </a:p>
          </p:txBody>
        </p:sp>
        <p:cxnSp>
          <p:nvCxnSpPr>
            <p:cNvPr id="115" name="Straight Connector 114">
              <a:extLst>
                <a:ext uri="{FF2B5EF4-FFF2-40B4-BE49-F238E27FC236}">
                  <a16:creationId xmlns:a16="http://schemas.microsoft.com/office/drawing/2014/main" id="{ADC84972-1311-A1AD-0093-2F66008348AF}"/>
                </a:ext>
              </a:extLst>
            </p:cNvPr>
            <p:cNvCxnSpPr>
              <a:cxnSpLocks/>
            </p:cNvCxnSpPr>
            <p:nvPr/>
          </p:nvCxnSpPr>
          <p:spPr>
            <a:xfrm>
              <a:off x="1089025" y="2060575"/>
              <a:ext cx="193728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B146C0E-94A6-74DE-7F6D-D5FA7B2F95CE}"/>
                </a:ext>
              </a:extLst>
            </p:cNvPr>
            <p:cNvCxnSpPr>
              <a:cxnSpLocks/>
            </p:cNvCxnSpPr>
            <p:nvPr/>
          </p:nvCxnSpPr>
          <p:spPr>
            <a:xfrm>
              <a:off x="4907121" y="2060575"/>
              <a:ext cx="6408579"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ED904AA-F7AB-B829-188D-42BE97800164}"/>
                </a:ext>
              </a:extLst>
            </p:cNvPr>
            <p:cNvCxnSpPr/>
            <p:nvPr/>
          </p:nvCxnSpPr>
          <p:spPr>
            <a:xfrm flipV="1">
              <a:off x="2990749"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92DB12C-3D5F-D032-753D-0683D6435609}"/>
                </a:ext>
              </a:extLst>
            </p:cNvPr>
            <p:cNvCxnSpPr/>
            <p:nvPr/>
          </p:nvCxnSpPr>
          <p:spPr>
            <a:xfrm flipV="1">
              <a:off x="3105295"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D085945-B9C8-7014-5C02-88372751FCDF}"/>
                </a:ext>
              </a:extLst>
            </p:cNvPr>
            <p:cNvSpPr txBox="1"/>
            <p:nvPr/>
          </p:nvSpPr>
          <p:spPr>
            <a:xfrm>
              <a:off x="4285975" y="1683241"/>
              <a:ext cx="1076325" cy="331789"/>
            </a:xfrm>
            <a:prstGeom prst="rect">
              <a:avLst/>
            </a:prstGeom>
          </p:spPr>
          <p:txBody>
            <a:bodyPr vert="horz" wrap="none" lIns="91440" tIns="45720" rIns="91440" bIns="45720" rtlCol="0" anchor="ctr">
              <a:noAutofit/>
            </a:bodyPr>
            <a:lstStyle/>
            <a:p>
              <a:pPr algn="ctr"/>
              <a:r>
                <a:rPr lang="nl-NL" sz="600" b="1" noProof="0" dirty="0"/>
                <a:t>Stop groei 3%</a:t>
              </a:r>
            </a:p>
          </p:txBody>
        </p:sp>
        <p:cxnSp>
          <p:nvCxnSpPr>
            <p:cNvPr id="122" name="Straight Connector 121">
              <a:extLst>
                <a:ext uri="{FF2B5EF4-FFF2-40B4-BE49-F238E27FC236}">
                  <a16:creationId xmlns:a16="http://schemas.microsoft.com/office/drawing/2014/main" id="{A2002754-0CB4-EC56-28BA-B418A90C0A49}"/>
                </a:ext>
              </a:extLst>
            </p:cNvPr>
            <p:cNvCxnSpPr/>
            <p:nvPr/>
          </p:nvCxnSpPr>
          <p:spPr>
            <a:xfrm flipV="1">
              <a:off x="4855587"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BDE6645-CF29-5D66-619C-D9549B200CA5}"/>
                </a:ext>
              </a:extLst>
            </p:cNvPr>
            <p:cNvCxnSpPr/>
            <p:nvPr/>
          </p:nvCxnSpPr>
          <p:spPr>
            <a:xfrm flipV="1">
              <a:off x="4754977"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41D7892-F233-F5CF-F7C2-C795EDCA685A}"/>
                </a:ext>
              </a:extLst>
            </p:cNvPr>
            <p:cNvCxnSpPr>
              <a:cxnSpLocks/>
            </p:cNvCxnSpPr>
            <p:nvPr/>
          </p:nvCxnSpPr>
          <p:spPr>
            <a:xfrm>
              <a:off x="3116506" y="2060575"/>
              <a:ext cx="1685241"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grpSp>
      <p:sp>
        <p:nvSpPr>
          <p:cNvPr id="125" name="Rectangle 124">
            <a:extLst>
              <a:ext uri="{FF2B5EF4-FFF2-40B4-BE49-F238E27FC236}">
                <a16:creationId xmlns:a16="http://schemas.microsoft.com/office/drawing/2014/main" id="{DCA1201F-1A26-08D9-5006-35D1905FBB55}"/>
              </a:ext>
            </a:extLst>
          </p:cNvPr>
          <p:cNvSpPr/>
          <p:nvPr/>
        </p:nvSpPr>
        <p:spPr>
          <a:xfrm>
            <a:off x="5390109" y="3552031"/>
            <a:ext cx="1608370" cy="349250"/>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Op termijn zijn de kosten % weer gelijk aan voor de groei, echter in absolute zin hoger.</a:t>
            </a:r>
          </a:p>
        </p:txBody>
      </p:sp>
      <p:cxnSp>
        <p:nvCxnSpPr>
          <p:cNvPr id="126" name="Straight Arrow Connector 125">
            <a:extLst>
              <a:ext uri="{FF2B5EF4-FFF2-40B4-BE49-F238E27FC236}">
                <a16:creationId xmlns:a16="http://schemas.microsoft.com/office/drawing/2014/main" id="{581667E0-F1EB-128C-A967-EC0648AED01A}"/>
              </a:ext>
            </a:extLst>
          </p:cNvPr>
          <p:cNvCxnSpPr>
            <a:cxnSpLocks/>
          </p:cNvCxnSpPr>
          <p:nvPr/>
        </p:nvCxnSpPr>
        <p:spPr>
          <a:xfrm>
            <a:off x="6186488" y="3817938"/>
            <a:ext cx="0" cy="580232"/>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9BC365CC-039B-9D06-7192-70DBCE2E859D}"/>
              </a:ext>
            </a:extLst>
          </p:cNvPr>
          <p:cNvSpPr/>
          <p:nvPr/>
        </p:nvSpPr>
        <p:spPr>
          <a:xfrm>
            <a:off x="9186947" y="3571875"/>
            <a:ext cx="1313778" cy="390525"/>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Gedurende de groeifase heeft de gemeente tijdelijk hogere financieringsbehoefte</a:t>
            </a:r>
          </a:p>
        </p:txBody>
      </p:sp>
      <p:sp>
        <p:nvSpPr>
          <p:cNvPr id="127" name="Rectangle 126">
            <a:extLst>
              <a:ext uri="{FF2B5EF4-FFF2-40B4-BE49-F238E27FC236}">
                <a16:creationId xmlns:a16="http://schemas.microsoft.com/office/drawing/2014/main" id="{30317462-089C-09F5-71A3-FD0631A572E9}"/>
              </a:ext>
            </a:extLst>
          </p:cNvPr>
          <p:cNvSpPr/>
          <p:nvPr/>
        </p:nvSpPr>
        <p:spPr>
          <a:xfrm>
            <a:off x="4201045" y="3750310"/>
            <a:ext cx="383477" cy="1778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7,7%</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sp>
        <p:nvSpPr>
          <p:cNvPr id="141" name="Rectangle 140">
            <a:hlinkClick r:id="rId17" action="ppaction://hlinksldjump"/>
            <a:extLst>
              <a:ext uri="{FF2B5EF4-FFF2-40B4-BE49-F238E27FC236}">
                <a16:creationId xmlns:a16="http://schemas.microsoft.com/office/drawing/2014/main" id="{30CA7628-1393-B694-C46B-71F10ABFA325}"/>
              </a:ext>
            </a:extLst>
          </p:cNvPr>
          <p:cNvSpPr/>
          <p:nvPr/>
        </p:nvSpPr>
        <p:spPr>
          <a:xfrm>
            <a:off x="658813" y="1919287"/>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a:solidFill>
                  <a:srgbClr val="FFFFFF"/>
                </a:solidFill>
              </a:rPr>
              <a:t>Startgemeente</a:t>
            </a:r>
            <a:br>
              <a:rPr lang="nl-NL" sz="1000">
                <a:solidFill>
                  <a:srgbClr val="FFFFFF"/>
                </a:solidFill>
              </a:rPr>
            </a:br>
            <a:r>
              <a:rPr lang="nl-NL" sz="1000">
                <a:solidFill>
                  <a:srgbClr val="FFFFFF"/>
                </a:solidFill>
              </a:rPr>
              <a:t>Alles investeren</a:t>
            </a:r>
            <a:endParaRPr lang="nl-NL" sz="1000" dirty="0">
              <a:solidFill>
                <a:srgbClr val="FFFFFF"/>
              </a:solidFill>
            </a:endParaRPr>
          </a:p>
        </p:txBody>
      </p:sp>
      <p:sp>
        <p:nvSpPr>
          <p:cNvPr id="142" name="Flowchart: Process 141">
            <a:hlinkClick r:id="rId18" action="ppaction://hlinksldjump"/>
            <a:extLst>
              <a:ext uri="{FF2B5EF4-FFF2-40B4-BE49-F238E27FC236}">
                <a16:creationId xmlns:a16="http://schemas.microsoft.com/office/drawing/2014/main" id="{C87A15B8-1756-3C73-FE8A-92702ACDC049}"/>
              </a:ext>
            </a:extLst>
          </p:cNvPr>
          <p:cNvSpPr/>
          <p:nvPr/>
        </p:nvSpPr>
        <p:spPr>
          <a:xfrm>
            <a:off x="658813" y="23971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deel </a:t>
            </a:r>
            <a:br>
              <a:rPr lang="nl-NL" sz="1000" dirty="0">
                <a:solidFill>
                  <a:srgbClr val="FFFFFF"/>
                </a:solidFill>
              </a:rPr>
            </a:br>
            <a:r>
              <a:rPr lang="nl-NL" sz="1000" dirty="0">
                <a:solidFill>
                  <a:srgbClr val="FFFFFF"/>
                </a:solidFill>
              </a:rPr>
              <a:t>naar alles investeren</a:t>
            </a:r>
          </a:p>
        </p:txBody>
      </p:sp>
      <p:sp>
        <p:nvSpPr>
          <p:cNvPr id="146" name="Flowchart: Process 145">
            <a:hlinkClick r:id="rId19" action="ppaction://hlinksldjump"/>
            <a:extLst>
              <a:ext uri="{FF2B5EF4-FFF2-40B4-BE49-F238E27FC236}">
                <a16:creationId xmlns:a16="http://schemas.microsoft.com/office/drawing/2014/main" id="{EAA69559-E727-629E-D691-6C35015A0D47}"/>
              </a:ext>
            </a:extLst>
          </p:cNvPr>
          <p:cNvSpPr/>
          <p:nvPr/>
        </p:nvSpPr>
        <p:spPr>
          <a:xfrm>
            <a:off x="658813" y="33575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Verlengen van de afschrijvingstermijn</a:t>
            </a:r>
          </a:p>
        </p:txBody>
      </p:sp>
      <p:sp>
        <p:nvSpPr>
          <p:cNvPr id="147" name="Rectangle 146">
            <a:hlinkClick r:id="rId20" action="ppaction://hlinksldjump"/>
            <a:extLst>
              <a:ext uri="{FF2B5EF4-FFF2-40B4-BE49-F238E27FC236}">
                <a16:creationId xmlns:a16="http://schemas.microsoft.com/office/drawing/2014/main" id="{BF868524-0507-5225-0ED7-5D1034F52852}"/>
              </a:ext>
            </a:extLst>
          </p:cNvPr>
          <p:cNvSpPr/>
          <p:nvPr/>
        </p:nvSpPr>
        <p:spPr>
          <a:xfrm>
            <a:off x="658812" y="1438274"/>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Startgemeente</a:t>
            </a:r>
            <a:br>
              <a:rPr lang="nl-NL" sz="1000" dirty="0">
                <a:solidFill>
                  <a:srgbClr val="FFFFFF"/>
                </a:solidFill>
              </a:rPr>
            </a:br>
            <a:r>
              <a:rPr lang="nl-NL" sz="1000" dirty="0">
                <a:solidFill>
                  <a:srgbClr val="FFFFFF"/>
                </a:solidFill>
              </a:rPr>
              <a:t>Deel investeren / deel direct</a:t>
            </a:r>
          </a:p>
        </p:txBody>
      </p:sp>
      <p:sp>
        <p:nvSpPr>
          <p:cNvPr id="148" name="Flowchart: Process 147">
            <a:hlinkClick r:id="rId21" action="ppaction://hlinksldjump"/>
            <a:extLst>
              <a:ext uri="{FF2B5EF4-FFF2-40B4-BE49-F238E27FC236}">
                <a16:creationId xmlns:a16="http://schemas.microsoft.com/office/drawing/2014/main" id="{74217CB3-1FB7-440B-76ED-1322145D56AB}"/>
              </a:ext>
            </a:extLst>
          </p:cNvPr>
          <p:cNvSpPr/>
          <p:nvPr/>
        </p:nvSpPr>
        <p:spPr>
          <a:xfrm>
            <a:off x="658813" y="3836987"/>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Gematigde groeispurt </a:t>
            </a:r>
            <a:br>
              <a:rPr lang="nl-NL" sz="1000" dirty="0">
                <a:solidFill>
                  <a:srgbClr val="FFFFFF"/>
                </a:solidFill>
              </a:rPr>
            </a:br>
            <a:r>
              <a:rPr lang="nl-NL" sz="1000" dirty="0">
                <a:solidFill>
                  <a:srgbClr val="FFFFFF"/>
                </a:solidFill>
              </a:rPr>
              <a:t>(1% p.j. 20 jaar lang)</a:t>
            </a:r>
          </a:p>
        </p:txBody>
      </p:sp>
      <p:sp>
        <p:nvSpPr>
          <p:cNvPr id="149" name="Arrow: Pentagon 148">
            <a:hlinkClick r:id="rId22" action="ppaction://hlinksldjump"/>
            <a:extLst>
              <a:ext uri="{FF2B5EF4-FFF2-40B4-BE49-F238E27FC236}">
                <a16:creationId xmlns:a16="http://schemas.microsoft.com/office/drawing/2014/main" id="{B16CA6D7-29C0-4276-4BD4-01B22233FE15}"/>
              </a:ext>
            </a:extLst>
          </p:cNvPr>
          <p:cNvSpPr/>
          <p:nvPr/>
        </p:nvSpPr>
        <p:spPr>
          <a:xfrm>
            <a:off x="658813" y="4314824"/>
            <a:ext cx="1818000" cy="388938"/>
          </a:xfrm>
          <a:prstGeom prst="homePlate">
            <a:avLst/>
          </a:prstGeom>
          <a:solidFill>
            <a:srgbClr val="22777B"/>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Hoge groeispurt </a:t>
            </a:r>
            <a:br>
              <a:rPr lang="nl-NL" sz="1000" dirty="0">
                <a:solidFill>
                  <a:srgbClr val="FFFFFF"/>
                </a:solidFill>
              </a:rPr>
            </a:br>
            <a:r>
              <a:rPr lang="nl-NL" sz="1000" dirty="0">
                <a:solidFill>
                  <a:srgbClr val="FFFFFF"/>
                </a:solidFill>
              </a:rPr>
              <a:t>(3% p.j. 20 jaar lang)</a:t>
            </a:r>
          </a:p>
        </p:txBody>
      </p:sp>
      <p:sp>
        <p:nvSpPr>
          <p:cNvPr id="150" name="Flowchart: Process 149">
            <a:hlinkClick r:id="rId23" action="ppaction://hlinksldjump"/>
            <a:extLst>
              <a:ext uri="{FF2B5EF4-FFF2-40B4-BE49-F238E27FC236}">
                <a16:creationId xmlns:a16="http://schemas.microsoft.com/office/drawing/2014/main" id="{151FC0D8-1AA0-C81F-F7BD-2ED05C30DD98}"/>
              </a:ext>
            </a:extLst>
          </p:cNvPr>
          <p:cNvSpPr/>
          <p:nvPr/>
        </p:nvSpPr>
        <p:spPr>
          <a:xfrm>
            <a:off x="658813" y="4794249"/>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groei </a:t>
            </a:r>
            <a:br>
              <a:rPr lang="nl-NL" sz="1000" dirty="0">
                <a:solidFill>
                  <a:srgbClr val="FFFFFF"/>
                </a:solidFill>
              </a:rPr>
            </a:br>
            <a:r>
              <a:rPr lang="nl-NL" sz="1000" dirty="0">
                <a:solidFill>
                  <a:srgbClr val="FFFFFF"/>
                </a:solidFill>
              </a:rPr>
              <a:t>(1% p.j. langjarig)</a:t>
            </a:r>
          </a:p>
        </p:txBody>
      </p:sp>
      <p:sp>
        <p:nvSpPr>
          <p:cNvPr id="151" name="Flowchart: Process 150">
            <a:hlinkClick r:id="rId24" action="ppaction://hlinksldjump"/>
            <a:extLst>
              <a:ext uri="{FF2B5EF4-FFF2-40B4-BE49-F238E27FC236}">
                <a16:creationId xmlns:a16="http://schemas.microsoft.com/office/drawing/2014/main" id="{E09255CD-B2C0-C4BF-C558-554163A992A8}"/>
              </a:ext>
            </a:extLst>
          </p:cNvPr>
          <p:cNvSpPr/>
          <p:nvPr/>
        </p:nvSpPr>
        <p:spPr>
          <a:xfrm>
            <a:off x="658813" y="52736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hoge groei </a:t>
            </a:r>
            <a:br>
              <a:rPr lang="nl-NL" sz="1000" dirty="0">
                <a:solidFill>
                  <a:srgbClr val="FFFFFF"/>
                </a:solidFill>
              </a:rPr>
            </a:br>
            <a:r>
              <a:rPr lang="nl-NL" sz="1000" dirty="0">
                <a:solidFill>
                  <a:srgbClr val="FFFFFF"/>
                </a:solidFill>
              </a:rPr>
              <a:t>(3% p.j. langjarig)</a:t>
            </a:r>
          </a:p>
        </p:txBody>
      </p:sp>
      <p:sp>
        <p:nvSpPr>
          <p:cNvPr id="152" name="Flowchart: Process 151">
            <a:hlinkClick r:id="rId24" action="ppaction://hlinksldjump"/>
            <a:extLst>
              <a:ext uri="{FF2B5EF4-FFF2-40B4-BE49-F238E27FC236}">
                <a16:creationId xmlns:a16="http://schemas.microsoft.com/office/drawing/2014/main" id="{266F61AB-7E5B-374C-684F-B5E0C2A525BA}"/>
              </a:ext>
            </a:extLst>
          </p:cNvPr>
          <p:cNvSpPr/>
          <p:nvPr/>
        </p:nvSpPr>
        <p:spPr>
          <a:xfrm>
            <a:off x="658813" y="57562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Combinatie max afschrijvingen en hoge groei</a:t>
            </a:r>
          </a:p>
        </p:txBody>
      </p:sp>
      <p:sp>
        <p:nvSpPr>
          <p:cNvPr id="153" name="Flowchart: Process 152">
            <a:hlinkClick r:id="rId25" action="ppaction://hlinksldjump"/>
            <a:extLst>
              <a:ext uri="{FF2B5EF4-FFF2-40B4-BE49-F238E27FC236}">
                <a16:creationId xmlns:a16="http://schemas.microsoft.com/office/drawing/2014/main" id="{E1BE9EA0-E13B-13E5-44B2-4E4885699004}"/>
              </a:ext>
            </a:extLst>
          </p:cNvPr>
          <p:cNvSpPr/>
          <p:nvPr/>
        </p:nvSpPr>
        <p:spPr>
          <a:xfrm>
            <a:off x="658813" y="28749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alles naar deel investeren</a:t>
            </a:r>
          </a:p>
        </p:txBody>
      </p:sp>
      <p:sp>
        <p:nvSpPr>
          <p:cNvPr id="77" name="Footer Placeholder 3">
            <a:extLst>
              <a:ext uri="{FF2B5EF4-FFF2-40B4-BE49-F238E27FC236}">
                <a16:creationId xmlns:a16="http://schemas.microsoft.com/office/drawing/2014/main" id="{1C0189EA-F5EB-FF4B-8189-0E990DA0DFBF}"/>
              </a:ext>
            </a:extLst>
          </p:cNvPr>
          <p:cNvSpPr>
            <a:spLocks noGrp="1"/>
          </p:cNvSpPr>
          <p:nvPr>
            <p:ph type="ftr" sz="quarter" idx="3"/>
          </p:nvPr>
        </p:nvSpPr>
        <p:spPr>
          <a:xfrm>
            <a:off x="661800" y="6686783"/>
            <a:ext cx="10868400" cy="122400"/>
          </a:xfrm>
        </p:spPr>
        <p:txBody>
          <a:bodyPr/>
          <a:lstStyle/>
          <a:p>
            <a:r>
              <a:rPr lang="nl-NL" dirty="0"/>
              <a:t>Bron: It’s Public analyse: </a:t>
            </a:r>
          </a:p>
        </p:txBody>
      </p:sp>
    </p:spTree>
    <p:extLst>
      <p:ext uri="{BB962C8B-B14F-4D97-AF65-F5344CB8AC3E}">
        <p14:creationId xmlns:p14="http://schemas.microsoft.com/office/powerpoint/2010/main" val="66854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02574C1-3091-B246-A752-7BB311141B5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Object 6" hidden="1">
                        <a:extLst>
                          <a:ext uri="{FF2B5EF4-FFF2-40B4-BE49-F238E27FC236}">
                            <a16:creationId xmlns:a16="http://schemas.microsoft.com/office/drawing/2014/main" id="{302574C1-3091-B246-A752-7BB311141B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3FECFA2A-4FF2-35E7-DB94-6E85F47EF350}"/>
              </a:ext>
            </a:extLst>
          </p:cNvPr>
          <p:cNvSpPr>
            <a:spLocks noGrp="1"/>
          </p:cNvSpPr>
          <p:nvPr>
            <p:ph sz="quarter" idx="31"/>
          </p:nvPr>
        </p:nvSpPr>
        <p:spPr/>
        <p:txBody>
          <a:bodyPr/>
          <a:lstStyle/>
          <a:p>
            <a:pPr marL="0" indent="0">
              <a:buNone/>
            </a:pPr>
            <a:r>
              <a:rPr lang="nl-NL" b="1" dirty="0"/>
              <a:t>Achtergrond</a:t>
            </a:r>
          </a:p>
          <a:p>
            <a:r>
              <a:rPr lang="nl-NL" dirty="0"/>
              <a:t>Gemeenten investeren jaarlijks in wegen, bruggen, eigen huisvesting en schoolgebouwen.</a:t>
            </a:r>
          </a:p>
          <a:p>
            <a:pPr lvl="1"/>
            <a:r>
              <a:rPr lang="nl-NL" dirty="0"/>
              <a:t>Het onderscheidende aan investeringen is dat deze worden geactiveerd en over de looptijd worden afgeschreven. Ze komen dus velen jaren voor een stukje terug op de begroting, dit in tegenstelling tot reguliere uitgaven die in één keer zichtbaar zijn op de begroting</a:t>
            </a:r>
          </a:p>
          <a:p>
            <a:r>
              <a:rPr lang="nl-NL" dirty="0"/>
              <a:t>Door krapte in de begroting en aanpassingen in de regels wordt steeds meer geactiveerd, tevens wordt gekeken waar verlenging van de afschrijvingsduur mogelijk is (de investeringen kunnen dan over meer jaren uitgesmeerd worden). De gemeentelijke balans neemt hierdoor toe en daarmee - in vrijwel alle gevallen - de behoefte aan externe financiering (schuld).</a:t>
            </a:r>
          </a:p>
          <a:p>
            <a:r>
              <a:rPr lang="nl-NL" dirty="0"/>
              <a:t>De stijgende gemeentelijke schuld zorgt regelmatig voor (raads)vragen. Echter er is heel weinig inzicht in wat een ‘normale’ schuldquote is en onder welke omstandigheden een hogere of lagere schuldquote acceptabel is.</a:t>
            </a:r>
          </a:p>
          <a:p>
            <a:endParaRPr lang="nl-NL" dirty="0"/>
          </a:p>
          <a:p>
            <a:pPr marL="0" indent="0">
              <a:buNone/>
            </a:pPr>
            <a:r>
              <a:rPr lang="nl-NL" b="1" dirty="0"/>
              <a:t>Doel</a:t>
            </a:r>
          </a:p>
          <a:p>
            <a:r>
              <a:rPr lang="nl-NL" dirty="0"/>
              <a:t>Inzichtelijk maken wat de te verwachten financieringsbehoefte (en daarvan afgeleid schuld) is van gemeenten.</a:t>
            </a:r>
          </a:p>
          <a:p>
            <a:pPr lvl="1"/>
            <a:r>
              <a:rPr lang="nl-NL" dirty="0"/>
              <a:t>Afhankelijk van het investerings- en afschrijvingsbeleid</a:t>
            </a:r>
          </a:p>
          <a:p>
            <a:pPr lvl="1"/>
            <a:r>
              <a:rPr lang="nl-NL" dirty="0"/>
              <a:t>Afhankelijk van het groeitempo van de gemeente</a:t>
            </a:r>
          </a:p>
          <a:p>
            <a:pPr lvl="1"/>
            <a:endParaRPr lang="nl-NL" dirty="0"/>
          </a:p>
          <a:p>
            <a:pPr marL="0" lvl="1" indent="0">
              <a:buNone/>
            </a:pPr>
            <a:r>
              <a:rPr lang="nl-NL" b="1" dirty="0">
                <a:solidFill>
                  <a:srgbClr val="000000"/>
                </a:solidFill>
              </a:rPr>
              <a:t>Conclusie</a:t>
            </a:r>
          </a:p>
          <a:p>
            <a:r>
              <a:rPr lang="nl-NL" dirty="0"/>
              <a:t>Onder de meeste omstandigheden blijft de gemeentelijke schuldquote binnen de door de provincie gehanteerde bandbreedte van 90 tot 130%.</a:t>
            </a:r>
          </a:p>
          <a:p>
            <a:r>
              <a:rPr lang="nl-NL" dirty="0"/>
              <a:t>Echter wanneer lange afschrijvingstermijnen gehanteerd worden gecombineerd met langdurig hoge groei van de gemeenten kan de schuldquote stijgen tot 200%, ruim boven de signaalwaarde van de provincie.</a:t>
            </a:r>
          </a:p>
          <a:p>
            <a:pPr lvl="1"/>
            <a:endParaRPr lang="nl-NL" dirty="0"/>
          </a:p>
        </p:txBody>
      </p:sp>
      <p:sp>
        <p:nvSpPr>
          <p:cNvPr id="3" name="Text Placeholder 2">
            <a:extLst>
              <a:ext uri="{FF2B5EF4-FFF2-40B4-BE49-F238E27FC236}">
                <a16:creationId xmlns:a16="http://schemas.microsoft.com/office/drawing/2014/main" id="{38927742-EBE1-E05F-D4C1-7F7A5DCAB8AE}"/>
              </a:ext>
            </a:extLst>
          </p:cNvPr>
          <p:cNvSpPr>
            <a:spLocks noGrp="1"/>
          </p:cNvSpPr>
          <p:nvPr>
            <p:ph type="body" sz="quarter" idx="20"/>
          </p:nvPr>
        </p:nvSpPr>
        <p:spPr/>
        <p:txBody>
          <a:bodyPr/>
          <a:lstStyle/>
          <a:p>
            <a:endParaRPr lang="nl-NL" dirty="0"/>
          </a:p>
        </p:txBody>
      </p:sp>
      <p:sp>
        <p:nvSpPr>
          <p:cNvPr id="4" name="Text Placeholder 3">
            <a:extLst>
              <a:ext uri="{FF2B5EF4-FFF2-40B4-BE49-F238E27FC236}">
                <a16:creationId xmlns:a16="http://schemas.microsoft.com/office/drawing/2014/main" id="{F0E42277-91E1-D649-BC98-12A47A2B59DE}"/>
              </a:ext>
            </a:extLst>
          </p:cNvPr>
          <p:cNvSpPr>
            <a:spLocks noGrp="1"/>
          </p:cNvSpPr>
          <p:nvPr>
            <p:ph type="body" sz="quarter" idx="14"/>
          </p:nvPr>
        </p:nvSpPr>
        <p:spPr/>
        <p:txBody>
          <a:bodyPr/>
          <a:lstStyle/>
          <a:p>
            <a:endParaRPr lang="nl-NL" dirty="0"/>
          </a:p>
        </p:txBody>
      </p:sp>
      <p:sp>
        <p:nvSpPr>
          <p:cNvPr id="5" name="Title 4">
            <a:extLst>
              <a:ext uri="{FF2B5EF4-FFF2-40B4-BE49-F238E27FC236}">
                <a16:creationId xmlns:a16="http://schemas.microsoft.com/office/drawing/2014/main" id="{717992BB-92B1-7EAF-9543-6B49FE0EEE21}"/>
              </a:ext>
            </a:extLst>
          </p:cNvPr>
          <p:cNvSpPr>
            <a:spLocks noGrp="1"/>
          </p:cNvSpPr>
          <p:nvPr>
            <p:ph type="title"/>
          </p:nvPr>
        </p:nvSpPr>
        <p:spPr/>
        <p:txBody>
          <a:bodyPr vert="horz"/>
          <a:lstStyle/>
          <a:p>
            <a:r>
              <a:rPr lang="nl-NL" dirty="0"/>
              <a:t>Achtergrond en doel</a:t>
            </a:r>
          </a:p>
        </p:txBody>
      </p:sp>
    </p:spTree>
    <p:extLst>
      <p:ext uri="{BB962C8B-B14F-4D97-AF65-F5344CB8AC3E}">
        <p14:creationId xmlns:p14="http://schemas.microsoft.com/office/powerpoint/2010/main" val="2474148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9CFFE5EF-DF87-AC1E-768D-29C4D5E5094B}"/>
              </a:ext>
            </a:extLst>
          </p:cNvPr>
          <p:cNvGraphicFramePr>
            <a:graphicFrameLocks noChangeAspect="1"/>
          </p:cNvGraphicFramePr>
          <p:nvPr>
            <p:custDataLst>
              <p:tags r:id="rId1"/>
            </p:custDataLst>
            <p:extLst>
              <p:ext uri="{D42A27DB-BD31-4B8C-83A1-F6EECF244321}">
                <p14:modId xmlns:p14="http://schemas.microsoft.com/office/powerpoint/2010/main" val="1060070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6" name="Object 35" hidden="1">
                        <a:extLst>
                          <a:ext uri="{FF2B5EF4-FFF2-40B4-BE49-F238E27FC236}">
                            <a16:creationId xmlns:a16="http://schemas.microsoft.com/office/drawing/2014/main" id="{9CFFE5EF-DF87-AC1E-768D-29C4D5E509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8" name="Rectangle 107">
            <a:extLst>
              <a:ext uri="{FF2B5EF4-FFF2-40B4-BE49-F238E27FC236}">
                <a16:creationId xmlns:a16="http://schemas.microsoft.com/office/drawing/2014/main" id="{0A57BF51-5DE3-53AA-16CC-3A2BCB360AE2}"/>
              </a:ext>
            </a:extLst>
          </p:cNvPr>
          <p:cNvSpPr/>
          <p:nvPr/>
        </p:nvSpPr>
        <p:spPr>
          <a:xfrm>
            <a:off x="5119983" y="1581150"/>
            <a:ext cx="1556900" cy="265113"/>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97" name="Rectangle 96">
            <a:extLst>
              <a:ext uri="{FF2B5EF4-FFF2-40B4-BE49-F238E27FC236}">
                <a16:creationId xmlns:a16="http://schemas.microsoft.com/office/drawing/2014/main" id="{3009F491-2EEF-09AE-E69B-047FD09094A2}"/>
              </a:ext>
            </a:extLst>
          </p:cNvPr>
          <p:cNvSpPr/>
          <p:nvPr/>
        </p:nvSpPr>
        <p:spPr>
          <a:xfrm>
            <a:off x="2768837"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98" name="Rectangle 97">
            <a:extLst>
              <a:ext uri="{FF2B5EF4-FFF2-40B4-BE49-F238E27FC236}">
                <a16:creationId xmlns:a16="http://schemas.microsoft.com/office/drawing/2014/main" id="{F7204DED-D136-C366-726E-7F8C27326D12}"/>
              </a:ext>
            </a:extLst>
          </p:cNvPr>
          <p:cNvSpPr/>
          <p:nvPr/>
        </p:nvSpPr>
        <p:spPr>
          <a:xfrm>
            <a:off x="7170864"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3" name="Text Placeholder 2">
            <a:extLst>
              <a:ext uri="{FF2B5EF4-FFF2-40B4-BE49-F238E27FC236}">
                <a16:creationId xmlns:a16="http://schemas.microsoft.com/office/drawing/2014/main" id="{E7DB23A7-2295-C0CF-C4AB-5CEF42C1CA21}"/>
              </a:ext>
            </a:extLst>
          </p:cNvPr>
          <p:cNvSpPr>
            <a:spLocks noGrp="1"/>
          </p:cNvSpPr>
          <p:nvPr>
            <p:ph type="body" sz="quarter" idx="20"/>
          </p:nvPr>
        </p:nvSpPr>
        <p:spPr/>
        <p:txBody>
          <a:bodyPr/>
          <a:lstStyle/>
          <a:p>
            <a:endParaRPr lang="nl-NL" dirty="0"/>
          </a:p>
        </p:txBody>
      </p:sp>
      <p:sp>
        <p:nvSpPr>
          <p:cNvPr id="4" name="Text Placeholder 3">
            <a:extLst>
              <a:ext uri="{FF2B5EF4-FFF2-40B4-BE49-F238E27FC236}">
                <a16:creationId xmlns:a16="http://schemas.microsoft.com/office/drawing/2014/main" id="{26D59C0C-7A79-7224-25B1-C49A35B6C9AC}"/>
              </a:ext>
            </a:extLst>
          </p:cNvPr>
          <p:cNvSpPr>
            <a:spLocks noGrp="1"/>
          </p:cNvSpPr>
          <p:nvPr>
            <p:ph type="body" sz="quarter" idx="14"/>
          </p:nvPr>
        </p:nvSpPr>
        <p:spPr/>
        <p:txBody>
          <a:bodyPr/>
          <a:lstStyle/>
          <a:p>
            <a:endParaRPr lang="nl-NL" dirty="0"/>
          </a:p>
        </p:txBody>
      </p:sp>
      <p:sp>
        <p:nvSpPr>
          <p:cNvPr id="5" name="Title 4">
            <a:extLst>
              <a:ext uri="{FF2B5EF4-FFF2-40B4-BE49-F238E27FC236}">
                <a16:creationId xmlns:a16="http://schemas.microsoft.com/office/drawing/2014/main" id="{DD532B1D-6FC6-4AA7-BD6D-5CC711274154}"/>
              </a:ext>
            </a:extLst>
          </p:cNvPr>
          <p:cNvSpPr>
            <a:spLocks noGrp="1"/>
          </p:cNvSpPr>
          <p:nvPr>
            <p:ph type="title"/>
          </p:nvPr>
        </p:nvSpPr>
        <p:spPr/>
        <p:txBody>
          <a:bodyPr vert="horz"/>
          <a:lstStyle/>
          <a:p>
            <a:r>
              <a:rPr lang="nl-NL" dirty="0"/>
              <a:t>Totale kosten: 6,6%</a:t>
            </a:r>
            <a:br>
              <a:rPr lang="nl-NL" dirty="0"/>
            </a:br>
            <a:r>
              <a:rPr lang="nl-NL" dirty="0"/>
              <a:t>Totale financieringsbehoefte: 93%</a:t>
            </a:r>
          </a:p>
        </p:txBody>
      </p:sp>
      <p:graphicFrame>
        <p:nvGraphicFramePr>
          <p:cNvPr id="100" name="Chart 99">
            <a:extLst>
              <a:ext uri="{FF2B5EF4-FFF2-40B4-BE49-F238E27FC236}">
                <a16:creationId xmlns:a16="http://schemas.microsoft.com/office/drawing/2014/main" id="{28F2E4F7-F304-2C02-2716-3B794377D798}"/>
              </a:ext>
            </a:extLst>
          </p:cNvPr>
          <p:cNvGraphicFramePr/>
          <p:nvPr>
            <p:custDataLst>
              <p:tags r:id="rId2"/>
            </p:custDataLst>
            <p:extLst>
              <p:ext uri="{D42A27DB-BD31-4B8C-83A1-F6EECF244321}">
                <p14:modId xmlns:p14="http://schemas.microsoft.com/office/powerpoint/2010/main" val="786575201"/>
              </p:ext>
            </p:extLst>
          </p:nvPr>
        </p:nvGraphicFramePr>
        <p:xfrm>
          <a:off x="2624138" y="3286125"/>
          <a:ext cx="4235450" cy="2776538"/>
        </p:xfrm>
        <a:graphic>
          <a:graphicData uri="http://schemas.openxmlformats.org/drawingml/2006/chart">
            <c:chart xmlns:c="http://schemas.openxmlformats.org/drawingml/2006/chart" xmlns:r="http://schemas.openxmlformats.org/officeDocument/2006/relationships" r:id="rId7"/>
          </a:graphicData>
        </a:graphic>
      </p:graphicFrame>
      <p:pic>
        <p:nvPicPr>
          <p:cNvPr id="53" name="Graphic 52" descr="Miscellaneous with solid fill">
            <a:extLst>
              <a:ext uri="{FF2B5EF4-FFF2-40B4-BE49-F238E27FC236}">
                <a16:creationId xmlns:a16="http://schemas.microsoft.com/office/drawing/2014/main" id="{67CC8D4C-9A6E-F14B-4E0E-19531E60CBC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04517" y="2136775"/>
            <a:ext cx="284163" cy="284163"/>
          </a:xfrm>
          <a:prstGeom prst="rect">
            <a:avLst/>
          </a:prstGeom>
        </p:spPr>
      </p:pic>
      <p:pic>
        <p:nvPicPr>
          <p:cNvPr id="54" name="Graphic 53" descr="Road with solid fill">
            <a:extLst>
              <a:ext uri="{FF2B5EF4-FFF2-40B4-BE49-F238E27FC236}">
                <a16:creationId xmlns:a16="http://schemas.microsoft.com/office/drawing/2014/main" id="{F9A217F3-519A-9F82-2E3B-DBBFE254A72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04518" y="1846264"/>
            <a:ext cx="282575" cy="282575"/>
          </a:xfrm>
          <a:prstGeom prst="rect">
            <a:avLst/>
          </a:prstGeom>
        </p:spPr>
      </p:pic>
      <p:pic>
        <p:nvPicPr>
          <p:cNvPr id="55" name="Graphic 54" descr="Home with solid fill">
            <a:extLst>
              <a:ext uri="{FF2B5EF4-FFF2-40B4-BE49-F238E27FC236}">
                <a16:creationId xmlns:a16="http://schemas.microsoft.com/office/drawing/2014/main" id="{49FD1D12-DF85-DBC6-E614-08F8FA3FA55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04517" y="1554163"/>
            <a:ext cx="284163" cy="284163"/>
          </a:xfrm>
          <a:prstGeom prst="rect">
            <a:avLst/>
          </a:prstGeom>
        </p:spPr>
      </p:pic>
      <p:sp>
        <p:nvSpPr>
          <p:cNvPr id="56" name="TextBox 55">
            <a:extLst>
              <a:ext uri="{FF2B5EF4-FFF2-40B4-BE49-F238E27FC236}">
                <a16:creationId xmlns:a16="http://schemas.microsoft.com/office/drawing/2014/main" id="{28A3FDD3-BBCD-8982-37AF-9B886C292909}"/>
              </a:ext>
            </a:extLst>
          </p:cNvPr>
          <p:cNvSpPr txBox="1"/>
          <p:nvPr/>
        </p:nvSpPr>
        <p:spPr>
          <a:xfrm>
            <a:off x="3179035" y="1574799"/>
            <a:ext cx="1666430" cy="254000"/>
          </a:xfrm>
          <a:prstGeom prst="rect">
            <a:avLst/>
          </a:prstGeom>
        </p:spPr>
        <p:txBody>
          <a:bodyPr vert="horz" wrap="none" lIns="91440" tIns="45720" rIns="91440" bIns="45720" rtlCol="0">
            <a:noAutofit/>
          </a:bodyPr>
          <a:lstStyle/>
          <a:p>
            <a:pPr algn="l"/>
            <a:r>
              <a:rPr lang="nl-NL" sz="900" noProof="0" dirty="0"/>
              <a:t>Afschrijven in 40 jaar</a:t>
            </a:r>
          </a:p>
        </p:txBody>
      </p:sp>
      <p:sp>
        <p:nvSpPr>
          <p:cNvPr id="57" name="TextBox 56">
            <a:extLst>
              <a:ext uri="{FF2B5EF4-FFF2-40B4-BE49-F238E27FC236}">
                <a16:creationId xmlns:a16="http://schemas.microsoft.com/office/drawing/2014/main" id="{84853DAB-B791-6816-D21A-FB2DD3F7809A}"/>
              </a:ext>
            </a:extLst>
          </p:cNvPr>
          <p:cNvSpPr txBox="1"/>
          <p:nvPr/>
        </p:nvSpPr>
        <p:spPr>
          <a:xfrm>
            <a:off x="3179035" y="1866899"/>
            <a:ext cx="1666430" cy="254000"/>
          </a:xfrm>
          <a:prstGeom prst="rect">
            <a:avLst/>
          </a:prstGeom>
        </p:spPr>
        <p:txBody>
          <a:bodyPr vert="horz" wrap="none" lIns="91440" tIns="45720" rIns="91440" bIns="45720" rtlCol="0">
            <a:noAutofit/>
          </a:bodyPr>
          <a:lstStyle/>
          <a:p>
            <a:pPr algn="l"/>
            <a:r>
              <a:rPr lang="nl-NL" sz="900" noProof="0" dirty="0"/>
              <a:t>Afschrijven in 40 jaar</a:t>
            </a:r>
          </a:p>
        </p:txBody>
      </p:sp>
      <p:sp>
        <p:nvSpPr>
          <p:cNvPr id="58" name="TextBox 57">
            <a:extLst>
              <a:ext uri="{FF2B5EF4-FFF2-40B4-BE49-F238E27FC236}">
                <a16:creationId xmlns:a16="http://schemas.microsoft.com/office/drawing/2014/main" id="{6BF6806F-592F-FCE9-0CF3-D67A64BACD8A}"/>
              </a:ext>
            </a:extLst>
          </p:cNvPr>
          <p:cNvSpPr txBox="1"/>
          <p:nvPr/>
        </p:nvSpPr>
        <p:spPr>
          <a:xfrm>
            <a:off x="3179035" y="2143124"/>
            <a:ext cx="1666430" cy="254000"/>
          </a:xfrm>
          <a:prstGeom prst="rect">
            <a:avLst/>
          </a:prstGeom>
        </p:spPr>
        <p:txBody>
          <a:bodyPr vert="horz" wrap="none" lIns="91440" tIns="45720" rIns="91440" bIns="45720" rtlCol="0">
            <a:noAutofit/>
          </a:bodyPr>
          <a:lstStyle/>
          <a:p>
            <a:pPr algn="l"/>
            <a:r>
              <a:rPr lang="nl-NL" sz="900" noProof="0" dirty="0"/>
              <a:t>Afschrijven in 12 jaar</a:t>
            </a:r>
          </a:p>
        </p:txBody>
      </p:sp>
      <p:sp>
        <p:nvSpPr>
          <p:cNvPr id="68" name="TextBox 67">
            <a:extLst>
              <a:ext uri="{FF2B5EF4-FFF2-40B4-BE49-F238E27FC236}">
                <a16:creationId xmlns:a16="http://schemas.microsoft.com/office/drawing/2014/main" id="{5CA40DB7-9FC2-7887-24C4-6CCDCDF3CAF5}"/>
              </a:ext>
            </a:extLst>
          </p:cNvPr>
          <p:cNvSpPr txBox="1"/>
          <p:nvPr/>
        </p:nvSpPr>
        <p:spPr>
          <a:xfrm>
            <a:off x="2774497" y="2489200"/>
            <a:ext cx="2506802" cy="198438"/>
          </a:xfrm>
          <a:prstGeom prst="rect">
            <a:avLst/>
          </a:prstGeom>
        </p:spPr>
        <p:txBody>
          <a:bodyPr vert="horz" wrap="none" lIns="91440" tIns="45720" rIns="91440" bIns="45720" rtlCol="0">
            <a:noAutofit/>
          </a:bodyPr>
          <a:lstStyle/>
          <a:p>
            <a:pPr algn="l"/>
            <a:r>
              <a:rPr lang="nl-NL" sz="900" b="1" noProof="0" dirty="0"/>
              <a:t>Ontwikkeling kosten van de investeringen</a:t>
            </a:r>
            <a:r>
              <a:rPr lang="nl-NL" sz="900" noProof="0" dirty="0"/>
              <a:t> </a:t>
            </a:r>
            <a:br>
              <a:rPr lang="nl-NL" sz="900" noProof="0" dirty="0"/>
            </a:br>
            <a:r>
              <a:rPr lang="nl-NL" sz="900" noProof="0" dirty="0"/>
              <a:t>Eur mln / % van begroting</a:t>
            </a:r>
          </a:p>
        </p:txBody>
      </p:sp>
      <p:sp>
        <p:nvSpPr>
          <p:cNvPr id="69" name="TextBox 68">
            <a:extLst>
              <a:ext uri="{FF2B5EF4-FFF2-40B4-BE49-F238E27FC236}">
                <a16:creationId xmlns:a16="http://schemas.microsoft.com/office/drawing/2014/main" id="{F6A82D33-241E-891B-87D8-01E578EDE90D}"/>
              </a:ext>
            </a:extLst>
          </p:cNvPr>
          <p:cNvSpPr txBox="1"/>
          <p:nvPr/>
        </p:nvSpPr>
        <p:spPr>
          <a:xfrm>
            <a:off x="7169923" y="2498725"/>
            <a:ext cx="3033062" cy="196850"/>
          </a:xfrm>
          <a:prstGeom prst="rect">
            <a:avLst/>
          </a:prstGeom>
        </p:spPr>
        <p:txBody>
          <a:bodyPr vert="horz" wrap="none" lIns="91440" tIns="45720" rIns="91440" bIns="45720" rtlCol="0">
            <a:noAutofit/>
          </a:bodyPr>
          <a:lstStyle/>
          <a:p>
            <a:pPr algn="l"/>
            <a:r>
              <a:rPr lang="nl-NL" sz="900" b="1" noProof="0" dirty="0"/>
              <a:t>Ontwikkeling van de financieringsbehoefte materiele activa</a:t>
            </a:r>
            <a:br>
              <a:rPr lang="nl-NL" sz="900" b="1" noProof="0" dirty="0"/>
            </a:br>
            <a:r>
              <a:rPr lang="nl-NL" sz="900" noProof="0" dirty="0"/>
              <a:t>Eur mln / % van begroting</a:t>
            </a:r>
          </a:p>
        </p:txBody>
      </p:sp>
      <p:graphicFrame>
        <p:nvGraphicFramePr>
          <p:cNvPr id="109" name="Chart 108">
            <a:extLst>
              <a:ext uri="{FF2B5EF4-FFF2-40B4-BE49-F238E27FC236}">
                <a16:creationId xmlns:a16="http://schemas.microsoft.com/office/drawing/2014/main" id="{6E1811DC-21CC-C39B-0D02-F6E24D634DBF}"/>
              </a:ext>
            </a:extLst>
          </p:cNvPr>
          <p:cNvGraphicFramePr/>
          <p:nvPr>
            <p:custDataLst>
              <p:tags r:id="rId3"/>
            </p:custDataLst>
            <p:extLst>
              <p:ext uri="{D42A27DB-BD31-4B8C-83A1-F6EECF244321}">
                <p14:modId xmlns:p14="http://schemas.microsoft.com/office/powerpoint/2010/main" val="13171050"/>
              </p:ext>
            </p:extLst>
          </p:nvPr>
        </p:nvGraphicFramePr>
        <p:xfrm>
          <a:off x="7042150" y="3440113"/>
          <a:ext cx="4179888" cy="2622550"/>
        </p:xfrm>
        <a:graphic>
          <a:graphicData uri="http://schemas.openxmlformats.org/drawingml/2006/chart">
            <c:chart xmlns:c="http://schemas.openxmlformats.org/drawingml/2006/chart" xmlns:r="http://schemas.openxmlformats.org/officeDocument/2006/relationships" r:id="rId14"/>
          </a:graphicData>
        </a:graphic>
      </p:graphicFrame>
      <p:sp>
        <p:nvSpPr>
          <p:cNvPr id="304" name="Rectangle 303">
            <a:extLst>
              <a:ext uri="{FF2B5EF4-FFF2-40B4-BE49-F238E27FC236}">
                <a16:creationId xmlns:a16="http://schemas.microsoft.com/office/drawing/2014/main" id="{4EBFE61E-01AF-F843-7DBE-4B761673D173}"/>
              </a:ext>
            </a:extLst>
          </p:cNvPr>
          <p:cNvSpPr/>
          <p:nvPr/>
        </p:nvSpPr>
        <p:spPr>
          <a:xfrm>
            <a:off x="2768837" y="1503363"/>
            <a:ext cx="4358356" cy="927100"/>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104" name="Rectangle 103">
            <a:extLst>
              <a:ext uri="{FF2B5EF4-FFF2-40B4-BE49-F238E27FC236}">
                <a16:creationId xmlns:a16="http://schemas.microsoft.com/office/drawing/2014/main" id="{8BE4935C-6DC1-2F4F-90C4-679EBC13C1AE}"/>
              </a:ext>
            </a:extLst>
          </p:cNvPr>
          <p:cNvSpPr/>
          <p:nvPr/>
        </p:nvSpPr>
        <p:spPr>
          <a:xfrm>
            <a:off x="5240520" y="4010403"/>
            <a:ext cx="141268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kosten</a:t>
            </a:r>
            <a:r>
              <a:rPr lang="nl-NL" sz="700" b="1" dirty="0">
                <a:solidFill>
                  <a:srgbClr val="22777B"/>
                </a:solidFill>
                <a:latin typeface="Corbel" panose="020B0503020204020204" pitchFamily="34" charset="0"/>
              </a:rPr>
              <a:t> 6,6% / </a:t>
            </a:r>
            <a:r>
              <a:rPr lang="nl-NL" sz="700" b="1" dirty="0" err="1">
                <a:solidFill>
                  <a:srgbClr val="22777B"/>
                </a:solidFill>
                <a:latin typeface="Corbel" panose="020B0503020204020204" pitchFamily="34" charset="0"/>
              </a:rPr>
              <a:t>jr</a:t>
            </a:r>
            <a:r>
              <a:rPr lang="nl-NL" sz="700" b="1" dirty="0">
                <a:solidFill>
                  <a:srgbClr val="22777B"/>
                </a:solidFill>
                <a:latin typeface="Corbel" panose="020B0503020204020204" pitchFamily="34" charset="0"/>
              </a:rPr>
              <a:t> </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sp>
        <p:nvSpPr>
          <p:cNvPr id="118" name="Rectangle 117">
            <a:extLst>
              <a:ext uri="{FF2B5EF4-FFF2-40B4-BE49-F238E27FC236}">
                <a16:creationId xmlns:a16="http://schemas.microsoft.com/office/drawing/2014/main" id="{84BF7871-3719-25E7-AD3D-74D433DC57B1}"/>
              </a:ext>
            </a:extLst>
          </p:cNvPr>
          <p:cNvSpPr/>
          <p:nvPr/>
        </p:nvSpPr>
        <p:spPr>
          <a:xfrm>
            <a:off x="5081583" y="4354942"/>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Afschrijvingslasten</a:t>
            </a:r>
            <a:r>
              <a:rPr lang="nl-NL" sz="700" dirty="0">
                <a:solidFill>
                  <a:schemeClr val="tx1">
                    <a:lumMod val="65000"/>
                    <a:lumOff val="35000"/>
                  </a:schemeClr>
                </a:solidFill>
                <a:latin typeface="Corbel" panose="020B0503020204020204" pitchFamily="34" charset="0"/>
              </a:rPr>
              <a:t> 5,2%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 jr</a:t>
            </a:r>
          </a:p>
        </p:txBody>
      </p:sp>
      <p:sp>
        <p:nvSpPr>
          <p:cNvPr id="119" name="Rectangle 118">
            <a:extLst>
              <a:ext uri="{FF2B5EF4-FFF2-40B4-BE49-F238E27FC236}">
                <a16:creationId xmlns:a16="http://schemas.microsoft.com/office/drawing/2014/main" id="{C6241060-DA80-A08A-4032-2EDDCDD7C0C5}"/>
              </a:ext>
            </a:extLst>
          </p:cNvPr>
          <p:cNvSpPr/>
          <p:nvPr/>
        </p:nvSpPr>
        <p:spPr>
          <a:xfrm>
            <a:off x="5081583" y="5291770"/>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Rentelasten 1,4% /  jr</a:t>
            </a:r>
          </a:p>
        </p:txBody>
      </p:sp>
      <p:grpSp>
        <p:nvGrpSpPr>
          <p:cNvPr id="143" name="Group 142">
            <a:extLst>
              <a:ext uri="{FF2B5EF4-FFF2-40B4-BE49-F238E27FC236}">
                <a16:creationId xmlns:a16="http://schemas.microsoft.com/office/drawing/2014/main" id="{19A080E9-2DD0-3B60-B589-C6A3700D762F}"/>
              </a:ext>
            </a:extLst>
          </p:cNvPr>
          <p:cNvGrpSpPr/>
          <p:nvPr/>
        </p:nvGrpSpPr>
        <p:grpSpPr>
          <a:xfrm>
            <a:off x="2722216" y="5989638"/>
            <a:ext cx="802624" cy="203200"/>
            <a:chOff x="6854067" y="5897801"/>
            <a:chExt cx="802624" cy="203200"/>
          </a:xfrm>
        </p:grpSpPr>
        <p:cxnSp>
          <p:nvCxnSpPr>
            <p:cNvPr id="144" name="Straight Arrow Connector 143">
              <a:extLst>
                <a:ext uri="{FF2B5EF4-FFF2-40B4-BE49-F238E27FC236}">
                  <a16:creationId xmlns:a16="http://schemas.microsoft.com/office/drawing/2014/main" id="{3CED1832-7187-1E22-20C9-EA2C6E0385FD}"/>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5D4A7FB5-BBEE-49A0-F9B5-1A7DC4A68567}"/>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sp>
        <p:nvSpPr>
          <p:cNvPr id="160" name="Rectangle 159">
            <a:extLst>
              <a:ext uri="{FF2B5EF4-FFF2-40B4-BE49-F238E27FC236}">
                <a16:creationId xmlns:a16="http://schemas.microsoft.com/office/drawing/2014/main" id="{BFE293E4-E727-A454-AAAB-77F7484A6018}"/>
              </a:ext>
            </a:extLst>
          </p:cNvPr>
          <p:cNvSpPr/>
          <p:nvPr/>
        </p:nvSpPr>
        <p:spPr>
          <a:xfrm>
            <a:off x="8685213" y="4436520"/>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financieringsbehoefte</a:t>
            </a:r>
            <a:r>
              <a:rPr lang="nl-NL" sz="700" b="1" dirty="0">
                <a:solidFill>
                  <a:srgbClr val="22777B"/>
                </a:solidFill>
                <a:latin typeface="Corbel" panose="020B0503020204020204" pitchFamily="34" charset="0"/>
              </a:rPr>
              <a:t> </a:t>
            </a:r>
            <a:br>
              <a:rPr lang="nl-NL" sz="700" b="1" dirty="0">
                <a:solidFill>
                  <a:srgbClr val="22777B"/>
                </a:solidFill>
                <a:latin typeface="Corbel" panose="020B0503020204020204" pitchFamily="34" charset="0"/>
              </a:rPr>
            </a:br>
            <a:r>
              <a:rPr lang="nl-NL" sz="700" b="1" dirty="0">
                <a:solidFill>
                  <a:srgbClr val="22777B"/>
                </a:solidFill>
                <a:latin typeface="Corbel" panose="020B0503020204020204" pitchFamily="34" charset="0"/>
              </a:rPr>
              <a:t>93% </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 jr</a:t>
            </a:r>
          </a:p>
        </p:txBody>
      </p:sp>
      <p:sp>
        <p:nvSpPr>
          <p:cNvPr id="168" name="Rectangle 167">
            <a:extLst>
              <a:ext uri="{FF2B5EF4-FFF2-40B4-BE49-F238E27FC236}">
                <a16:creationId xmlns:a16="http://schemas.microsoft.com/office/drawing/2014/main" id="{65A6EF13-B234-D5F1-0A30-2BD62282F935}"/>
              </a:ext>
            </a:extLst>
          </p:cNvPr>
          <p:cNvSpPr/>
          <p:nvPr/>
        </p:nvSpPr>
        <p:spPr>
          <a:xfrm>
            <a:off x="8685213" y="4645592"/>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rPr>
              <a:t>Netto schuldquote</a:t>
            </a:r>
            <a:r>
              <a:rPr lang="nl-NL" sz="700" dirty="0">
                <a:solidFill>
                  <a:schemeClr val="bg1">
                    <a:lumMod val="65000"/>
                  </a:schemeClr>
                </a:solidFill>
                <a:latin typeface="Corbel" panose="020B0503020204020204" pitchFamily="34" charset="0"/>
              </a:rPr>
              <a:t> 63%</a:t>
            </a:r>
            <a:endPar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endParaRPr>
          </a:p>
        </p:txBody>
      </p:sp>
      <p:sp>
        <p:nvSpPr>
          <p:cNvPr id="76" name="Rectangle 75">
            <a:extLst>
              <a:ext uri="{FF2B5EF4-FFF2-40B4-BE49-F238E27FC236}">
                <a16:creationId xmlns:a16="http://schemas.microsoft.com/office/drawing/2014/main" id="{05CEA8D5-8693-FD44-E557-0D30DA6FD35D}"/>
              </a:ext>
            </a:extLst>
          </p:cNvPr>
          <p:cNvSpPr/>
          <p:nvPr/>
        </p:nvSpPr>
        <p:spPr>
          <a:xfrm>
            <a:off x="2787938" y="4398170"/>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5,0%</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sp>
        <p:nvSpPr>
          <p:cNvPr id="88" name="Rectangle 87">
            <a:extLst>
              <a:ext uri="{FF2B5EF4-FFF2-40B4-BE49-F238E27FC236}">
                <a16:creationId xmlns:a16="http://schemas.microsoft.com/office/drawing/2014/main" id="{4A533544-6077-D426-995C-11795804D0F0}"/>
              </a:ext>
            </a:extLst>
          </p:cNvPr>
          <p:cNvSpPr/>
          <p:nvPr/>
        </p:nvSpPr>
        <p:spPr>
          <a:xfrm>
            <a:off x="3357252" y="3790950"/>
            <a:ext cx="1388346" cy="314325"/>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Tijdens groeifase nemen de relatieve kosten toe vanwege de investeringen in de nieuwe stad. </a:t>
            </a:r>
          </a:p>
        </p:txBody>
      </p:sp>
      <p:cxnSp>
        <p:nvCxnSpPr>
          <p:cNvPr id="91" name="Straight Arrow Connector 90">
            <a:extLst>
              <a:ext uri="{FF2B5EF4-FFF2-40B4-BE49-F238E27FC236}">
                <a16:creationId xmlns:a16="http://schemas.microsoft.com/office/drawing/2014/main" id="{83C8CC19-6F83-D519-F58C-ECBDE031E65E}"/>
              </a:ext>
            </a:extLst>
          </p:cNvPr>
          <p:cNvCxnSpPr>
            <a:cxnSpLocks/>
          </p:cNvCxnSpPr>
          <p:nvPr/>
        </p:nvCxnSpPr>
        <p:spPr>
          <a:xfrm>
            <a:off x="4087416" y="4076700"/>
            <a:ext cx="59497" cy="227013"/>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28D1562-811D-4846-EA6C-2BCE82636685}"/>
              </a:ext>
            </a:extLst>
          </p:cNvPr>
          <p:cNvCxnSpPr>
            <a:cxnSpLocks/>
          </p:cNvCxnSpPr>
          <p:nvPr/>
        </p:nvCxnSpPr>
        <p:spPr>
          <a:xfrm flipH="1">
            <a:off x="8808720" y="3711576"/>
            <a:ext cx="375839" cy="902073"/>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091A8A78-9D2B-F19A-9F1C-432F99CB2895}"/>
              </a:ext>
            </a:extLst>
          </p:cNvPr>
          <p:cNvSpPr/>
          <p:nvPr/>
        </p:nvSpPr>
        <p:spPr>
          <a:xfrm>
            <a:off x="7270851" y="4784725"/>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68%</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grpSp>
        <p:nvGrpSpPr>
          <p:cNvPr id="103" name="Group 102">
            <a:extLst>
              <a:ext uri="{FF2B5EF4-FFF2-40B4-BE49-F238E27FC236}">
                <a16:creationId xmlns:a16="http://schemas.microsoft.com/office/drawing/2014/main" id="{CD45A740-FF67-4150-B62B-7EAE1EFBDAEC}"/>
              </a:ext>
            </a:extLst>
          </p:cNvPr>
          <p:cNvGrpSpPr/>
          <p:nvPr/>
        </p:nvGrpSpPr>
        <p:grpSpPr>
          <a:xfrm>
            <a:off x="7138619" y="5980113"/>
            <a:ext cx="802624" cy="203200"/>
            <a:chOff x="6854067" y="5897801"/>
            <a:chExt cx="802624" cy="203200"/>
          </a:xfrm>
        </p:grpSpPr>
        <p:cxnSp>
          <p:nvCxnSpPr>
            <p:cNvPr id="105" name="Straight Arrow Connector 104">
              <a:extLst>
                <a:ext uri="{FF2B5EF4-FFF2-40B4-BE49-F238E27FC236}">
                  <a16:creationId xmlns:a16="http://schemas.microsoft.com/office/drawing/2014/main" id="{9C22D419-60FC-C27B-0CBD-D9FB43A9E15B}"/>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845A1AD-54DF-150F-1E65-9A014CBBEFE3}"/>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pic>
        <p:nvPicPr>
          <p:cNvPr id="94" name="Graphic 93" descr="Linear Graph outline">
            <a:extLst>
              <a:ext uri="{FF2B5EF4-FFF2-40B4-BE49-F238E27FC236}">
                <a16:creationId xmlns:a16="http://schemas.microsoft.com/office/drawing/2014/main" id="{894BD2C9-6470-067B-D80D-F224BB96ABC1}"/>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02740" y="1547814"/>
            <a:ext cx="301625" cy="301625"/>
          </a:xfrm>
          <a:prstGeom prst="rect">
            <a:avLst/>
          </a:prstGeom>
        </p:spPr>
      </p:pic>
      <p:sp>
        <p:nvSpPr>
          <p:cNvPr id="102" name="TextBox 101">
            <a:extLst>
              <a:ext uri="{FF2B5EF4-FFF2-40B4-BE49-F238E27FC236}">
                <a16:creationId xmlns:a16="http://schemas.microsoft.com/office/drawing/2014/main" id="{BA96D065-12EF-0794-98B7-84F1020AA30C}"/>
              </a:ext>
            </a:extLst>
          </p:cNvPr>
          <p:cNvSpPr txBox="1"/>
          <p:nvPr/>
        </p:nvSpPr>
        <p:spPr>
          <a:xfrm>
            <a:off x="5084750" y="1531937"/>
            <a:ext cx="1666430" cy="254000"/>
          </a:xfrm>
          <a:prstGeom prst="rect">
            <a:avLst/>
          </a:prstGeom>
        </p:spPr>
        <p:txBody>
          <a:bodyPr vert="horz" wrap="none" lIns="91440" tIns="45720" rIns="91440" bIns="45720" rtlCol="0">
            <a:noAutofit/>
          </a:bodyPr>
          <a:lstStyle/>
          <a:p>
            <a:pPr algn="l"/>
            <a:r>
              <a:rPr lang="nl-NL" sz="900" noProof="0" dirty="0"/>
              <a:t>Gematigde stabiele groei </a:t>
            </a:r>
            <a:br>
              <a:rPr lang="nl-NL" sz="900" noProof="0" dirty="0"/>
            </a:br>
            <a:r>
              <a:rPr lang="nl-NL" sz="900" noProof="0" dirty="0"/>
              <a:t>(1% p.j.)</a:t>
            </a:r>
          </a:p>
        </p:txBody>
      </p:sp>
      <p:sp>
        <p:nvSpPr>
          <p:cNvPr id="125" name="Rectangle 124">
            <a:extLst>
              <a:ext uri="{FF2B5EF4-FFF2-40B4-BE49-F238E27FC236}">
                <a16:creationId xmlns:a16="http://schemas.microsoft.com/office/drawing/2014/main" id="{DCA1201F-1A26-08D9-5006-35D1905FBB55}"/>
              </a:ext>
            </a:extLst>
          </p:cNvPr>
          <p:cNvSpPr/>
          <p:nvPr/>
        </p:nvSpPr>
        <p:spPr>
          <a:xfrm>
            <a:off x="5214754" y="3377568"/>
            <a:ext cx="1608370" cy="441325"/>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Het kosten % stabiliseert omdat een afschrijvingscyclus (40 jaar) met groei is doorlopen.</a:t>
            </a:r>
          </a:p>
        </p:txBody>
      </p:sp>
      <p:cxnSp>
        <p:nvCxnSpPr>
          <p:cNvPr id="126" name="Straight Arrow Connector 125">
            <a:extLst>
              <a:ext uri="{FF2B5EF4-FFF2-40B4-BE49-F238E27FC236}">
                <a16:creationId xmlns:a16="http://schemas.microsoft.com/office/drawing/2014/main" id="{581667E0-F1EB-128C-A967-EC0648AED01A}"/>
              </a:ext>
            </a:extLst>
          </p:cNvPr>
          <p:cNvCxnSpPr>
            <a:cxnSpLocks/>
          </p:cNvCxnSpPr>
          <p:nvPr/>
        </p:nvCxnSpPr>
        <p:spPr>
          <a:xfrm flipH="1">
            <a:off x="5297114" y="3681980"/>
            <a:ext cx="721825" cy="429643"/>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9BC365CC-039B-9D06-7192-70DBCE2E859D}"/>
              </a:ext>
            </a:extLst>
          </p:cNvPr>
          <p:cNvSpPr/>
          <p:nvPr/>
        </p:nvSpPr>
        <p:spPr>
          <a:xfrm>
            <a:off x="8557448" y="3681980"/>
            <a:ext cx="1399352" cy="390525"/>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Financieringsbehoefte blijft toenemen tot afschrijvingscyclus (40 jaar) is doorlopen. </a:t>
            </a:r>
          </a:p>
        </p:txBody>
      </p:sp>
      <p:grpSp>
        <p:nvGrpSpPr>
          <p:cNvPr id="137" name="Group 136">
            <a:extLst>
              <a:ext uri="{FF2B5EF4-FFF2-40B4-BE49-F238E27FC236}">
                <a16:creationId xmlns:a16="http://schemas.microsoft.com/office/drawing/2014/main" id="{44081CE6-A247-4FDF-AAA7-3782A5538C57}"/>
              </a:ext>
            </a:extLst>
          </p:cNvPr>
          <p:cNvGrpSpPr/>
          <p:nvPr/>
        </p:nvGrpSpPr>
        <p:grpSpPr>
          <a:xfrm>
            <a:off x="2768838" y="2909888"/>
            <a:ext cx="4344988" cy="439738"/>
            <a:chOff x="1089025" y="1683241"/>
            <a:chExt cx="10226675" cy="491635"/>
          </a:xfrm>
        </p:grpSpPr>
        <p:sp>
          <p:nvSpPr>
            <p:cNvPr id="138" name="TextBox 137">
              <a:extLst>
                <a:ext uri="{FF2B5EF4-FFF2-40B4-BE49-F238E27FC236}">
                  <a16:creationId xmlns:a16="http://schemas.microsoft.com/office/drawing/2014/main" id="{4DA25CCE-9E5A-46C3-9437-BEB585F2EC74}"/>
                </a:ext>
              </a:extLst>
            </p:cNvPr>
            <p:cNvSpPr txBox="1"/>
            <p:nvPr/>
          </p:nvSpPr>
          <p:spPr>
            <a:xfrm>
              <a:off x="2567133" y="1683241"/>
              <a:ext cx="1076325" cy="331789"/>
            </a:xfrm>
            <a:prstGeom prst="rect">
              <a:avLst/>
            </a:prstGeom>
          </p:spPr>
          <p:txBody>
            <a:bodyPr vert="horz" wrap="none" lIns="91440" tIns="45720" rIns="91440" bIns="45720" rtlCol="0" anchor="ctr">
              <a:noAutofit/>
            </a:bodyPr>
            <a:lstStyle/>
            <a:p>
              <a:pPr algn="ctr"/>
              <a:r>
                <a:rPr lang="nl-NL" sz="600" b="1" noProof="0" dirty="0"/>
                <a:t>Start groei 1%</a:t>
              </a:r>
            </a:p>
          </p:txBody>
        </p:sp>
        <p:cxnSp>
          <p:nvCxnSpPr>
            <p:cNvPr id="139" name="Straight Connector 138">
              <a:extLst>
                <a:ext uri="{FF2B5EF4-FFF2-40B4-BE49-F238E27FC236}">
                  <a16:creationId xmlns:a16="http://schemas.microsoft.com/office/drawing/2014/main" id="{BEDAFF3D-7B7E-42ED-907B-DF4C80233BB4}"/>
                </a:ext>
              </a:extLst>
            </p:cNvPr>
            <p:cNvCxnSpPr>
              <a:cxnSpLocks/>
            </p:cNvCxnSpPr>
            <p:nvPr/>
          </p:nvCxnSpPr>
          <p:spPr>
            <a:xfrm>
              <a:off x="1089025" y="2060575"/>
              <a:ext cx="193728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B32D19FB-5DE2-4659-A726-B06356C87B49}"/>
                </a:ext>
              </a:extLst>
            </p:cNvPr>
            <p:cNvCxnSpPr>
              <a:cxnSpLocks/>
            </p:cNvCxnSpPr>
            <p:nvPr/>
          </p:nvCxnSpPr>
          <p:spPr>
            <a:xfrm>
              <a:off x="3140855" y="2060575"/>
              <a:ext cx="8174845"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3E8817D-F72D-4C86-8BF3-3BC072D7E101}"/>
                </a:ext>
              </a:extLst>
            </p:cNvPr>
            <p:cNvCxnSpPr/>
            <p:nvPr/>
          </p:nvCxnSpPr>
          <p:spPr>
            <a:xfrm flipV="1">
              <a:off x="2990749"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F6F9ADC-F4B2-464A-B934-324D42F0EC5B}"/>
                </a:ext>
              </a:extLst>
            </p:cNvPr>
            <p:cNvCxnSpPr/>
            <p:nvPr/>
          </p:nvCxnSpPr>
          <p:spPr>
            <a:xfrm flipV="1">
              <a:off x="3105295"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4E17BFB7-BBC5-487F-B4E4-F4DFA54D7FBC}"/>
              </a:ext>
            </a:extLst>
          </p:cNvPr>
          <p:cNvGrpSpPr/>
          <p:nvPr/>
        </p:nvGrpSpPr>
        <p:grpSpPr>
          <a:xfrm>
            <a:off x="7190839" y="2909888"/>
            <a:ext cx="4344988" cy="439738"/>
            <a:chOff x="1089025" y="1683241"/>
            <a:chExt cx="10226675" cy="491635"/>
          </a:xfrm>
        </p:grpSpPr>
        <p:sp>
          <p:nvSpPr>
            <p:cNvPr id="148" name="TextBox 147">
              <a:extLst>
                <a:ext uri="{FF2B5EF4-FFF2-40B4-BE49-F238E27FC236}">
                  <a16:creationId xmlns:a16="http://schemas.microsoft.com/office/drawing/2014/main" id="{90501D76-C0B1-4F14-A312-EDFF81BB1C66}"/>
                </a:ext>
              </a:extLst>
            </p:cNvPr>
            <p:cNvSpPr txBox="1"/>
            <p:nvPr/>
          </p:nvSpPr>
          <p:spPr>
            <a:xfrm>
              <a:off x="2534678" y="1683241"/>
              <a:ext cx="1076325" cy="331789"/>
            </a:xfrm>
            <a:prstGeom prst="rect">
              <a:avLst/>
            </a:prstGeom>
          </p:spPr>
          <p:txBody>
            <a:bodyPr vert="horz" wrap="none" lIns="91440" tIns="45720" rIns="91440" bIns="45720" rtlCol="0" anchor="ctr">
              <a:noAutofit/>
            </a:bodyPr>
            <a:lstStyle/>
            <a:p>
              <a:pPr algn="ctr"/>
              <a:r>
                <a:rPr lang="nl-NL" sz="600" b="1" noProof="0" dirty="0"/>
                <a:t>Start groei 1%</a:t>
              </a:r>
            </a:p>
          </p:txBody>
        </p:sp>
        <p:cxnSp>
          <p:nvCxnSpPr>
            <p:cNvPr id="149" name="Straight Connector 148">
              <a:extLst>
                <a:ext uri="{FF2B5EF4-FFF2-40B4-BE49-F238E27FC236}">
                  <a16:creationId xmlns:a16="http://schemas.microsoft.com/office/drawing/2014/main" id="{5BFC2EC9-45D9-4585-9669-11D010720997}"/>
                </a:ext>
              </a:extLst>
            </p:cNvPr>
            <p:cNvCxnSpPr>
              <a:cxnSpLocks/>
            </p:cNvCxnSpPr>
            <p:nvPr/>
          </p:nvCxnSpPr>
          <p:spPr>
            <a:xfrm>
              <a:off x="1089025" y="2060575"/>
              <a:ext cx="193728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FDABA10-AB9D-4668-9323-5BF8ECC3C8C5}"/>
                </a:ext>
              </a:extLst>
            </p:cNvPr>
            <p:cNvCxnSpPr>
              <a:cxnSpLocks/>
            </p:cNvCxnSpPr>
            <p:nvPr/>
          </p:nvCxnSpPr>
          <p:spPr>
            <a:xfrm>
              <a:off x="3140855" y="2060575"/>
              <a:ext cx="8174845"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926C2C9-8B89-4F86-965F-750D83BB9591}"/>
                </a:ext>
              </a:extLst>
            </p:cNvPr>
            <p:cNvCxnSpPr/>
            <p:nvPr/>
          </p:nvCxnSpPr>
          <p:spPr>
            <a:xfrm flipV="1">
              <a:off x="2990749"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5A5A087-1260-4BA4-98C8-3EA55CE06BCD}"/>
                </a:ext>
              </a:extLst>
            </p:cNvPr>
            <p:cNvCxnSpPr/>
            <p:nvPr/>
          </p:nvCxnSpPr>
          <p:spPr>
            <a:xfrm flipV="1">
              <a:off x="3105295"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grpSp>
      <p:sp>
        <p:nvSpPr>
          <p:cNvPr id="110" name="Rectangle 109">
            <a:hlinkClick r:id="rId17" action="ppaction://hlinksldjump"/>
            <a:extLst>
              <a:ext uri="{FF2B5EF4-FFF2-40B4-BE49-F238E27FC236}">
                <a16:creationId xmlns:a16="http://schemas.microsoft.com/office/drawing/2014/main" id="{F7BF0DE3-C433-F8C5-268D-F0C50ED1A317}"/>
              </a:ext>
            </a:extLst>
          </p:cNvPr>
          <p:cNvSpPr/>
          <p:nvPr/>
        </p:nvSpPr>
        <p:spPr>
          <a:xfrm>
            <a:off x="658813" y="1919287"/>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a:solidFill>
                  <a:srgbClr val="FFFFFF"/>
                </a:solidFill>
              </a:rPr>
              <a:t>Startgemeente</a:t>
            </a:r>
            <a:br>
              <a:rPr lang="nl-NL" sz="1000">
                <a:solidFill>
                  <a:srgbClr val="FFFFFF"/>
                </a:solidFill>
              </a:rPr>
            </a:br>
            <a:r>
              <a:rPr lang="nl-NL" sz="1000">
                <a:solidFill>
                  <a:srgbClr val="FFFFFF"/>
                </a:solidFill>
              </a:rPr>
              <a:t>Alles investeren</a:t>
            </a:r>
            <a:endParaRPr lang="nl-NL" sz="1000" dirty="0">
              <a:solidFill>
                <a:srgbClr val="FFFFFF"/>
              </a:solidFill>
            </a:endParaRPr>
          </a:p>
        </p:txBody>
      </p:sp>
      <p:sp>
        <p:nvSpPr>
          <p:cNvPr id="111" name="Flowchart: Process 110">
            <a:hlinkClick r:id="rId18" action="ppaction://hlinksldjump"/>
            <a:extLst>
              <a:ext uri="{FF2B5EF4-FFF2-40B4-BE49-F238E27FC236}">
                <a16:creationId xmlns:a16="http://schemas.microsoft.com/office/drawing/2014/main" id="{15C507D1-0928-25F4-55E4-98561C6CCCBA}"/>
              </a:ext>
            </a:extLst>
          </p:cNvPr>
          <p:cNvSpPr/>
          <p:nvPr/>
        </p:nvSpPr>
        <p:spPr>
          <a:xfrm>
            <a:off x="658813" y="23971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deel </a:t>
            </a:r>
            <a:br>
              <a:rPr lang="nl-NL" sz="1000" dirty="0">
                <a:solidFill>
                  <a:srgbClr val="FFFFFF"/>
                </a:solidFill>
              </a:rPr>
            </a:br>
            <a:r>
              <a:rPr lang="nl-NL" sz="1000" dirty="0">
                <a:solidFill>
                  <a:srgbClr val="FFFFFF"/>
                </a:solidFill>
              </a:rPr>
              <a:t>naar alles investeren</a:t>
            </a:r>
          </a:p>
        </p:txBody>
      </p:sp>
      <p:sp>
        <p:nvSpPr>
          <p:cNvPr id="112" name="Flowchart: Process 111">
            <a:hlinkClick r:id="rId19" action="ppaction://hlinksldjump"/>
            <a:extLst>
              <a:ext uri="{FF2B5EF4-FFF2-40B4-BE49-F238E27FC236}">
                <a16:creationId xmlns:a16="http://schemas.microsoft.com/office/drawing/2014/main" id="{B9351D5C-B8D7-A8E4-9E2A-F583B23D64C2}"/>
              </a:ext>
            </a:extLst>
          </p:cNvPr>
          <p:cNvSpPr/>
          <p:nvPr/>
        </p:nvSpPr>
        <p:spPr>
          <a:xfrm>
            <a:off x="658813" y="33575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Verlengen van de afschrijvingstermijn</a:t>
            </a:r>
          </a:p>
        </p:txBody>
      </p:sp>
      <p:sp>
        <p:nvSpPr>
          <p:cNvPr id="113" name="Rectangle 112">
            <a:hlinkClick r:id="rId20" action="ppaction://hlinksldjump"/>
            <a:extLst>
              <a:ext uri="{FF2B5EF4-FFF2-40B4-BE49-F238E27FC236}">
                <a16:creationId xmlns:a16="http://schemas.microsoft.com/office/drawing/2014/main" id="{D35B1E19-2B0D-6B09-1B20-51EF1D571262}"/>
              </a:ext>
            </a:extLst>
          </p:cNvPr>
          <p:cNvSpPr/>
          <p:nvPr/>
        </p:nvSpPr>
        <p:spPr>
          <a:xfrm>
            <a:off x="658812" y="1438274"/>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Startgemeente</a:t>
            </a:r>
            <a:br>
              <a:rPr lang="nl-NL" sz="1000" dirty="0">
                <a:solidFill>
                  <a:srgbClr val="FFFFFF"/>
                </a:solidFill>
              </a:rPr>
            </a:br>
            <a:r>
              <a:rPr lang="nl-NL" sz="1000" dirty="0">
                <a:solidFill>
                  <a:srgbClr val="FFFFFF"/>
                </a:solidFill>
              </a:rPr>
              <a:t>Deel investeren / deel direct</a:t>
            </a:r>
          </a:p>
        </p:txBody>
      </p:sp>
      <p:sp>
        <p:nvSpPr>
          <p:cNvPr id="114" name="Flowchart: Process 113">
            <a:hlinkClick r:id="rId21" action="ppaction://hlinksldjump"/>
            <a:extLst>
              <a:ext uri="{FF2B5EF4-FFF2-40B4-BE49-F238E27FC236}">
                <a16:creationId xmlns:a16="http://schemas.microsoft.com/office/drawing/2014/main" id="{3975D459-0F71-E165-99F2-A9C50421DB46}"/>
              </a:ext>
            </a:extLst>
          </p:cNvPr>
          <p:cNvSpPr/>
          <p:nvPr/>
        </p:nvSpPr>
        <p:spPr>
          <a:xfrm>
            <a:off x="658813" y="3836987"/>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Gematigde groeispurt </a:t>
            </a:r>
            <a:br>
              <a:rPr lang="nl-NL" sz="1000" dirty="0">
                <a:solidFill>
                  <a:srgbClr val="FFFFFF"/>
                </a:solidFill>
              </a:rPr>
            </a:br>
            <a:r>
              <a:rPr lang="nl-NL" sz="1000" dirty="0">
                <a:solidFill>
                  <a:srgbClr val="FFFFFF"/>
                </a:solidFill>
              </a:rPr>
              <a:t>(1% p.j. 20 jaar lang)</a:t>
            </a:r>
          </a:p>
        </p:txBody>
      </p:sp>
      <p:sp>
        <p:nvSpPr>
          <p:cNvPr id="115" name="Flowchart: Process 114">
            <a:hlinkClick r:id="rId22" action="ppaction://hlinksldjump"/>
            <a:extLst>
              <a:ext uri="{FF2B5EF4-FFF2-40B4-BE49-F238E27FC236}">
                <a16:creationId xmlns:a16="http://schemas.microsoft.com/office/drawing/2014/main" id="{45CDF242-07CF-E451-5E0F-322D29786575}"/>
              </a:ext>
            </a:extLst>
          </p:cNvPr>
          <p:cNvSpPr/>
          <p:nvPr/>
        </p:nvSpPr>
        <p:spPr>
          <a:xfrm>
            <a:off x="658813" y="43148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Hoge groeispurt </a:t>
            </a:r>
            <a:br>
              <a:rPr lang="nl-NL" sz="1000" dirty="0">
                <a:solidFill>
                  <a:srgbClr val="FFFFFF"/>
                </a:solidFill>
              </a:rPr>
            </a:br>
            <a:r>
              <a:rPr lang="nl-NL" sz="1000" dirty="0">
                <a:solidFill>
                  <a:srgbClr val="FFFFFF"/>
                </a:solidFill>
              </a:rPr>
              <a:t>(3% p.j. 20 jaar lang)</a:t>
            </a:r>
          </a:p>
        </p:txBody>
      </p:sp>
      <p:sp>
        <p:nvSpPr>
          <p:cNvPr id="116" name="Arrow: Pentagon 115">
            <a:hlinkClick r:id="rId23" action="ppaction://hlinksldjump"/>
            <a:extLst>
              <a:ext uri="{FF2B5EF4-FFF2-40B4-BE49-F238E27FC236}">
                <a16:creationId xmlns:a16="http://schemas.microsoft.com/office/drawing/2014/main" id="{A69B22F2-CF39-20C2-7F4B-E2D88E5F12AD}"/>
              </a:ext>
            </a:extLst>
          </p:cNvPr>
          <p:cNvSpPr/>
          <p:nvPr/>
        </p:nvSpPr>
        <p:spPr>
          <a:xfrm>
            <a:off x="658813" y="4794249"/>
            <a:ext cx="1818000" cy="388938"/>
          </a:xfrm>
          <a:prstGeom prst="homePlate">
            <a:avLst/>
          </a:prstGeom>
          <a:solidFill>
            <a:srgbClr val="22777B"/>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groei </a:t>
            </a:r>
            <a:br>
              <a:rPr lang="nl-NL" sz="1000" dirty="0">
                <a:solidFill>
                  <a:srgbClr val="FFFFFF"/>
                </a:solidFill>
              </a:rPr>
            </a:br>
            <a:r>
              <a:rPr lang="nl-NL" sz="1000" dirty="0">
                <a:solidFill>
                  <a:srgbClr val="FFFFFF"/>
                </a:solidFill>
              </a:rPr>
              <a:t>(1% p.j. langjarig)</a:t>
            </a:r>
          </a:p>
        </p:txBody>
      </p:sp>
      <p:sp>
        <p:nvSpPr>
          <p:cNvPr id="117" name="Flowchart: Process 116">
            <a:hlinkClick r:id="rId24" action="ppaction://hlinksldjump"/>
            <a:extLst>
              <a:ext uri="{FF2B5EF4-FFF2-40B4-BE49-F238E27FC236}">
                <a16:creationId xmlns:a16="http://schemas.microsoft.com/office/drawing/2014/main" id="{11A4EC71-B656-9BDD-D695-91BA59D7F6BB}"/>
              </a:ext>
            </a:extLst>
          </p:cNvPr>
          <p:cNvSpPr/>
          <p:nvPr/>
        </p:nvSpPr>
        <p:spPr>
          <a:xfrm>
            <a:off x="658813" y="52736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hoge groei </a:t>
            </a:r>
            <a:br>
              <a:rPr lang="nl-NL" sz="1000" dirty="0">
                <a:solidFill>
                  <a:srgbClr val="FFFFFF"/>
                </a:solidFill>
              </a:rPr>
            </a:br>
            <a:r>
              <a:rPr lang="nl-NL" sz="1000" dirty="0">
                <a:solidFill>
                  <a:srgbClr val="FFFFFF"/>
                </a:solidFill>
              </a:rPr>
              <a:t>(3% p.j. langjarig)</a:t>
            </a:r>
          </a:p>
        </p:txBody>
      </p:sp>
      <p:sp>
        <p:nvSpPr>
          <p:cNvPr id="120" name="Flowchart: Process 119">
            <a:hlinkClick r:id="rId24" action="ppaction://hlinksldjump"/>
            <a:extLst>
              <a:ext uri="{FF2B5EF4-FFF2-40B4-BE49-F238E27FC236}">
                <a16:creationId xmlns:a16="http://schemas.microsoft.com/office/drawing/2014/main" id="{64884C90-C8B2-E2B1-F526-8D47AB468145}"/>
              </a:ext>
            </a:extLst>
          </p:cNvPr>
          <p:cNvSpPr/>
          <p:nvPr/>
        </p:nvSpPr>
        <p:spPr>
          <a:xfrm>
            <a:off x="658813" y="57562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Combinatie max afschrijvingen en hoge groei</a:t>
            </a:r>
          </a:p>
        </p:txBody>
      </p:sp>
      <p:sp>
        <p:nvSpPr>
          <p:cNvPr id="121" name="Flowchart: Process 120">
            <a:hlinkClick r:id="rId25" action="ppaction://hlinksldjump"/>
            <a:extLst>
              <a:ext uri="{FF2B5EF4-FFF2-40B4-BE49-F238E27FC236}">
                <a16:creationId xmlns:a16="http://schemas.microsoft.com/office/drawing/2014/main" id="{D96E03BE-31ED-AA34-78FA-F891F2BA65E7}"/>
              </a:ext>
            </a:extLst>
          </p:cNvPr>
          <p:cNvSpPr/>
          <p:nvPr/>
        </p:nvSpPr>
        <p:spPr>
          <a:xfrm>
            <a:off x="658813" y="28749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alles naar deel investeren</a:t>
            </a:r>
          </a:p>
        </p:txBody>
      </p:sp>
      <p:sp>
        <p:nvSpPr>
          <p:cNvPr id="122" name="Rectangle 121">
            <a:extLst>
              <a:ext uri="{FF2B5EF4-FFF2-40B4-BE49-F238E27FC236}">
                <a16:creationId xmlns:a16="http://schemas.microsoft.com/office/drawing/2014/main" id="{5418A9BB-9399-3AE5-3450-00C23EE967C6}"/>
              </a:ext>
            </a:extLst>
          </p:cNvPr>
          <p:cNvSpPr/>
          <p:nvPr/>
        </p:nvSpPr>
        <p:spPr>
          <a:xfrm>
            <a:off x="4386981" y="4850451"/>
            <a:ext cx="1438454" cy="251613"/>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De absolute kosten blijven groeien</a:t>
            </a:r>
          </a:p>
        </p:txBody>
      </p:sp>
      <p:cxnSp>
        <p:nvCxnSpPr>
          <p:cNvPr id="123" name="Straight Arrow Connector 122">
            <a:extLst>
              <a:ext uri="{FF2B5EF4-FFF2-40B4-BE49-F238E27FC236}">
                <a16:creationId xmlns:a16="http://schemas.microsoft.com/office/drawing/2014/main" id="{A3184AF3-CEF3-DA11-EC5A-84B2931997A1}"/>
              </a:ext>
            </a:extLst>
          </p:cNvPr>
          <p:cNvCxnSpPr>
            <a:cxnSpLocks/>
            <a:stCxn id="122" idx="0"/>
          </p:cNvCxnSpPr>
          <p:nvPr/>
        </p:nvCxnSpPr>
        <p:spPr>
          <a:xfrm flipV="1">
            <a:off x="5106208" y="4354942"/>
            <a:ext cx="333241" cy="495509"/>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65" name="Footer Placeholder 3">
            <a:extLst>
              <a:ext uri="{FF2B5EF4-FFF2-40B4-BE49-F238E27FC236}">
                <a16:creationId xmlns:a16="http://schemas.microsoft.com/office/drawing/2014/main" id="{06AD1D6C-D125-AB6E-AB9D-3399C93CAB4A}"/>
              </a:ext>
            </a:extLst>
          </p:cNvPr>
          <p:cNvSpPr>
            <a:spLocks noGrp="1"/>
          </p:cNvSpPr>
          <p:nvPr>
            <p:ph type="ftr" sz="quarter" idx="3"/>
          </p:nvPr>
        </p:nvSpPr>
        <p:spPr>
          <a:xfrm>
            <a:off x="661800" y="6686783"/>
            <a:ext cx="10868400" cy="122400"/>
          </a:xfrm>
        </p:spPr>
        <p:txBody>
          <a:bodyPr/>
          <a:lstStyle/>
          <a:p>
            <a:r>
              <a:rPr lang="nl-NL" dirty="0"/>
              <a:t>Bron: It’s Public analyse: </a:t>
            </a:r>
          </a:p>
        </p:txBody>
      </p:sp>
    </p:spTree>
    <p:extLst>
      <p:ext uri="{BB962C8B-B14F-4D97-AF65-F5344CB8AC3E}">
        <p14:creationId xmlns:p14="http://schemas.microsoft.com/office/powerpoint/2010/main" val="1867121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9CFFE5EF-DF87-AC1E-768D-29C4D5E5094B}"/>
              </a:ext>
            </a:extLst>
          </p:cNvPr>
          <p:cNvGraphicFramePr>
            <a:graphicFrameLocks noChangeAspect="1"/>
          </p:cNvGraphicFramePr>
          <p:nvPr>
            <p:custDataLst>
              <p:tags r:id="rId1"/>
            </p:custDataLst>
            <p:extLst>
              <p:ext uri="{D42A27DB-BD31-4B8C-83A1-F6EECF244321}">
                <p14:modId xmlns:p14="http://schemas.microsoft.com/office/powerpoint/2010/main" val="3296497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6" name="Object 35" hidden="1">
                        <a:extLst>
                          <a:ext uri="{FF2B5EF4-FFF2-40B4-BE49-F238E27FC236}">
                            <a16:creationId xmlns:a16="http://schemas.microsoft.com/office/drawing/2014/main" id="{9CFFE5EF-DF87-AC1E-768D-29C4D5E509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91" name="Straight Arrow Connector 90">
            <a:extLst>
              <a:ext uri="{FF2B5EF4-FFF2-40B4-BE49-F238E27FC236}">
                <a16:creationId xmlns:a16="http://schemas.microsoft.com/office/drawing/2014/main" id="{83C8CC19-6F83-D519-F58C-ECBDE031E65E}"/>
              </a:ext>
            </a:extLst>
          </p:cNvPr>
          <p:cNvCxnSpPr>
            <a:cxnSpLocks/>
          </p:cNvCxnSpPr>
          <p:nvPr/>
        </p:nvCxnSpPr>
        <p:spPr>
          <a:xfrm>
            <a:off x="3949700" y="3835068"/>
            <a:ext cx="329855" cy="277361"/>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0A57BF51-5DE3-53AA-16CC-3A2BCB360AE2}"/>
              </a:ext>
            </a:extLst>
          </p:cNvPr>
          <p:cNvSpPr/>
          <p:nvPr/>
        </p:nvSpPr>
        <p:spPr>
          <a:xfrm>
            <a:off x="5119983" y="1581150"/>
            <a:ext cx="1556900" cy="265113"/>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97" name="Rectangle 96">
            <a:extLst>
              <a:ext uri="{FF2B5EF4-FFF2-40B4-BE49-F238E27FC236}">
                <a16:creationId xmlns:a16="http://schemas.microsoft.com/office/drawing/2014/main" id="{3009F491-2EEF-09AE-E69B-047FD09094A2}"/>
              </a:ext>
            </a:extLst>
          </p:cNvPr>
          <p:cNvSpPr/>
          <p:nvPr/>
        </p:nvSpPr>
        <p:spPr>
          <a:xfrm>
            <a:off x="2768837"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98" name="Rectangle 97">
            <a:extLst>
              <a:ext uri="{FF2B5EF4-FFF2-40B4-BE49-F238E27FC236}">
                <a16:creationId xmlns:a16="http://schemas.microsoft.com/office/drawing/2014/main" id="{F7204DED-D136-C366-726E-7F8C27326D12}"/>
              </a:ext>
            </a:extLst>
          </p:cNvPr>
          <p:cNvSpPr/>
          <p:nvPr/>
        </p:nvSpPr>
        <p:spPr>
          <a:xfrm>
            <a:off x="7170864"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3" name="Text Placeholder 2">
            <a:extLst>
              <a:ext uri="{FF2B5EF4-FFF2-40B4-BE49-F238E27FC236}">
                <a16:creationId xmlns:a16="http://schemas.microsoft.com/office/drawing/2014/main" id="{E7DB23A7-2295-C0CF-C4AB-5CEF42C1CA21}"/>
              </a:ext>
            </a:extLst>
          </p:cNvPr>
          <p:cNvSpPr>
            <a:spLocks noGrp="1"/>
          </p:cNvSpPr>
          <p:nvPr>
            <p:ph type="body" sz="quarter" idx="20"/>
          </p:nvPr>
        </p:nvSpPr>
        <p:spPr/>
        <p:txBody>
          <a:bodyPr/>
          <a:lstStyle/>
          <a:p>
            <a:endParaRPr lang="nl-NL" dirty="0"/>
          </a:p>
        </p:txBody>
      </p:sp>
      <p:sp>
        <p:nvSpPr>
          <p:cNvPr id="4" name="Text Placeholder 3">
            <a:extLst>
              <a:ext uri="{FF2B5EF4-FFF2-40B4-BE49-F238E27FC236}">
                <a16:creationId xmlns:a16="http://schemas.microsoft.com/office/drawing/2014/main" id="{26D59C0C-7A79-7224-25B1-C49A35B6C9AC}"/>
              </a:ext>
            </a:extLst>
          </p:cNvPr>
          <p:cNvSpPr>
            <a:spLocks noGrp="1"/>
          </p:cNvSpPr>
          <p:nvPr>
            <p:ph type="body" sz="quarter" idx="14"/>
          </p:nvPr>
        </p:nvSpPr>
        <p:spPr/>
        <p:txBody>
          <a:bodyPr/>
          <a:lstStyle/>
          <a:p>
            <a:endParaRPr lang="nl-NL" dirty="0"/>
          </a:p>
        </p:txBody>
      </p:sp>
      <p:sp>
        <p:nvSpPr>
          <p:cNvPr id="5" name="Title 4">
            <a:extLst>
              <a:ext uri="{FF2B5EF4-FFF2-40B4-BE49-F238E27FC236}">
                <a16:creationId xmlns:a16="http://schemas.microsoft.com/office/drawing/2014/main" id="{DD532B1D-6FC6-4AA7-BD6D-5CC711274154}"/>
              </a:ext>
            </a:extLst>
          </p:cNvPr>
          <p:cNvSpPr>
            <a:spLocks noGrp="1"/>
          </p:cNvSpPr>
          <p:nvPr>
            <p:ph type="title"/>
          </p:nvPr>
        </p:nvSpPr>
        <p:spPr/>
        <p:txBody>
          <a:bodyPr vert="horz"/>
          <a:lstStyle/>
          <a:p>
            <a:r>
              <a:rPr lang="nl-NL" dirty="0"/>
              <a:t>Totale kosten: 9,8%</a:t>
            </a:r>
            <a:br>
              <a:rPr lang="nl-NL" dirty="0"/>
            </a:br>
            <a:r>
              <a:rPr lang="nl-NL" dirty="0"/>
              <a:t>Totale financieringsbehoefte: 142%</a:t>
            </a:r>
          </a:p>
        </p:txBody>
      </p:sp>
      <p:graphicFrame>
        <p:nvGraphicFramePr>
          <p:cNvPr id="82" name="Chart 81">
            <a:extLst>
              <a:ext uri="{FF2B5EF4-FFF2-40B4-BE49-F238E27FC236}">
                <a16:creationId xmlns:a16="http://schemas.microsoft.com/office/drawing/2014/main" id="{6A670215-F233-3D2D-DC14-2E35CFEE36A2}"/>
              </a:ext>
            </a:extLst>
          </p:cNvPr>
          <p:cNvGraphicFramePr/>
          <p:nvPr>
            <p:custDataLst>
              <p:tags r:id="rId2"/>
            </p:custDataLst>
            <p:extLst>
              <p:ext uri="{D42A27DB-BD31-4B8C-83A1-F6EECF244321}">
                <p14:modId xmlns:p14="http://schemas.microsoft.com/office/powerpoint/2010/main" val="2359843832"/>
              </p:ext>
            </p:extLst>
          </p:nvPr>
        </p:nvGraphicFramePr>
        <p:xfrm>
          <a:off x="2624138" y="3286125"/>
          <a:ext cx="4235450" cy="2776538"/>
        </p:xfrm>
        <a:graphic>
          <a:graphicData uri="http://schemas.openxmlformats.org/drawingml/2006/chart">
            <c:chart xmlns:c="http://schemas.openxmlformats.org/drawingml/2006/chart" xmlns:r="http://schemas.openxmlformats.org/officeDocument/2006/relationships" r:id="rId7"/>
          </a:graphicData>
        </a:graphic>
      </p:graphicFrame>
      <p:pic>
        <p:nvPicPr>
          <p:cNvPr id="53" name="Graphic 52" descr="Miscellaneous with solid fill">
            <a:extLst>
              <a:ext uri="{FF2B5EF4-FFF2-40B4-BE49-F238E27FC236}">
                <a16:creationId xmlns:a16="http://schemas.microsoft.com/office/drawing/2014/main" id="{67CC8D4C-9A6E-F14B-4E0E-19531E60CBC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04517" y="2136775"/>
            <a:ext cx="284163" cy="284163"/>
          </a:xfrm>
          <a:prstGeom prst="rect">
            <a:avLst/>
          </a:prstGeom>
        </p:spPr>
      </p:pic>
      <p:pic>
        <p:nvPicPr>
          <p:cNvPr id="54" name="Graphic 53" descr="Road with solid fill">
            <a:extLst>
              <a:ext uri="{FF2B5EF4-FFF2-40B4-BE49-F238E27FC236}">
                <a16:creationId xmlns:a16="http://schemas.microsoft.com/office/drawing/2014/main" id="{F9A217F3-519A-9F82-2E3B-DBBFE254A72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04518" y="1846264"/>
            <a:ext cx="282575" cy="282575"/>
          </a:xfrm>
          <a:prstGeom prst="rect">
            <a:avLst/>
          </a:prstGeom>
        </p:spPr>
      </p:pic>
      <p:pic>
        <p:nvPicPr>
          <p:cNvPr id="55" name="Graphic 54" descr="Home with solid fill">
            <a:extLst>
              <a:ext uri="{FF2B5EF4-FFF2-40B4-BE49-F238E27FC236}">
                <a16:creationId xmlns:a16="http://schemas.microsoft.com/office/drawing/2014/main" id="{49FD1D12-DF85-DBC6-E614-08F8FA3FA55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04517" y="1554163"/>
            <a:ext cx="284163" cy="284163"/>
          </a:xfrm>
          <a:prstGeom prst="rect">
            <a:avLst/>
          </a:prstGeom>
        </p:spPr>
      </p:pic>
      <p:sp>
        <p:nvSpPr>
          <p:cNvPr id="56" name="TextBox 55">
            <a:extLst>
              <a:ext uri="{FF2B5EF4-FFF2-40B4-BE49-F238E27FC236}">
                <a16:creationId xmlns:a16="http://schemas.microsoft.com/office/drawing/2014/main" id="{28A3FDD3-BBCD-8982-37AF-9B886C292909}"/>
              </a:ext>
            </a:extLst>
          </p:cNvPr>
          <p:cNvSpPr txBox="1"/>
          <p:nvPr/>
        </p:nvSpPr>
        <p:spPr>
          <a:xfrm>
            <a:off x="3179035" y="1574799"/>
            <a:ext cx="1666430" cy="254000"/>
          </a:xfrm>
          <a:prstGeom prst="rect">
            <a:avLst/>
          </a:prstGeom>
        </p:spPr>
        <p:txBody>
          <a:bodyPr vert="horz" wrap="none" lIns="91440" tIns="45720" rIns="91440" bIns="45720" rtlCol="0">
            <a:noAutofit/>
          </a:bodyPr>
          <a:lstStyle/>
          <a:p>
            <a:pPr algn="l"/>
            <a:r>
              <a:rPr lang="nl-NL" sz="900" noProof="0" dirty="0"/>
              <a:t>Afschrijven in 40 jaar</a:t>
            </a:r>
          </a:p>
        </p:txBody>
      </p:sp>
      <p:sp>
        <p:nvSpPr>
          <p:cNvPr id="57" name="TextBox 56">
            <a:extLst>
              <a:ext uri="{FF2B5EF4-FFF2-40B4-BE49-F238E27FC236}">
                <a16:creationId xmlns:a16="http://schemas.microsoft.com/office/drawing/2014/main" id="{84853DAB-B791-6816-D21A-FB2DD3F7809A}"/>
              </a:ext>
            </a:extLst>
          </p:cNvPr>
          <p:cNvSpPr txBox="1"/>
          <p:nvPr/>
        </p:nvSpPr>
        <p:spPr>
          <a:xfrm>
            <a:off x="3179035" y="1866899"/>
            <a:ext cx="1666430" cy="254000"/>
          </a:xfrm>
          <a:prstGeom prst="rect">
            <a:avLst/>
          </a:prstGeom>
        </p:spPr>
        <p:txBody>
          <a:bodyPr vert="horz" wrap="none" lIns="91440" tIns="45720" rIns="91440" bIns="45720" rtlCol="0">
            <a:noAutofit/>
          </a:bodyPr>
          <a:lstStyle/>
          <a:p>
            <a:pPr algn="l"/>
            <a:r>
              <a:rPr lang="nl-NL" sz="900" noProof="0" dirty="0"/>
              <a:t>Afschrijven in 40 jaar</a:t>
            </a:r>
          </a:p>
        </p:txBody>
      </p:sp>
      <p:sp>
        <p:nvSpPr>
          <p:cNvPr id="58" name="TextBox 57">
            <a:extLst>
              <a:ext uri="{FF2B5EF4-FFF2-40B4-BE49-F238E27FC236}">
                <a16:creationId xmlns:a16="http://schemas.microsoft.com/office/drawing/2014/main" id="{6BF6806F-592F-FCE9-0CF3-D67A64BACD8A}"/>
              </a:ext>
            </a:extLst>
          </p:cNvPr>
          <p:cNvSpPr txBox="1"/>
          <p:nvPr/>
        </p:nvSpPr>
        <p:spPr>
          <a:xfrm>
            <a:off x="3179035" y="2143124"/>
            <a:ext cx="1666430" cy="254000"/>
          </a:xfrm>
          <a:prstGeom prst="rect">
            <a:avLst/>
          </a:prstGeom>
        </p:spPr>
        <p:txBody>
          <a:bodyPr vert="horz" wrap="none" lIns="91440" tIns="45720" rIns="91440" bIns="45720" rtlCol="0">
            <a:noAutofit/>
          </a:bodyPr>
          <a:lstStyle/>
          <a:p>
            <a:pPr algn="l"/>
            <a:r>
              <a:rPr lang="nl-NL" sz="900" noProof="0" dirty="0"/>
              <a:t>Afschrijven in 12 jaar</a:t>
            </a:r>
          </a:p>
        </p:txBody>
      </p:sp>
      <p:sp>
        <p:nvSpPr>
          <p:cNvPr id="68" name="TextBox 67">
            <a:extLst>
              <a:ext uri="{FF2B5EF4-FFF2-40B4-BE49-F238E27FC236}">
                <a16:creationId xmlns:a16="http://schemas.microsoft.com/office/drawing/2014/main" id="{5CA40DB7-9FC2-7887-24C4-6CCDCDF3CAF5}"/>
              </a:ext>
            </a:extLst>
          </p:cNvPr>
          <p:cNvSpPr txBox="1"/>
          <p:nvPr/>
        </p:nvSpPr>
        <p:spPr>
          <a:xfrm>
            <a:off x="2774497" y="2489200"/>
            <a:ext cx="2506802" cy="198438"/>
          </a:xfrm>
          <a:prstGeom prst="rect">
            <a:avLst/>
          </a:prstGeom>
        </p:spPr>
        <p:txBody>
          <a:bodyPr vert="horz" wrap="none" lIns="91440" tIns="45720" rIns="91440" bIns="45720" rtlCol="0">
            <a:noAutofit/>
          </a:bodyPr>
          <a:lstStyle/>
          <a:p>
            <a:pPr algn="l"/>
            <a:r>
              <a:rPr lang="nl-NL" sz="900" b="1" noProof="0" dirty="0"/>
              <a:t>Ontwikkeling kosten van de investeringen</a:t>
            </a:r>
            <a:r>
              <a:rPr lang="nl-NL" sz="900" noProof="0" dirty="0"/>
              <a:t> </a:t>
            </a:r>
            <a:br>
              <a:rPr lang="nl-NL" sz="900" noProof="0" dirty="0"/>
            </a:br>
            <a:r>
              <a:rPr lang="nl-NL" sz="900" noProof="0" dirty="0"/>
              <a:t>Eur mln / % van begroting</a:t>
            </a:r>
          </a:p>
        </p:txBody>
      </p:sp>
      <p:sp>
        <p:nvSpPr>
          <p:cNvPr id="69" name="TextBox 68">
            <a:extLst>
              <a:ext uri="{FF2B5EF4-FFF2-40B4-BE49-F238E27FC236}">
                <a16:creationId xmlns:a16="http://schemas.microsoft.com/office/drawing/2014/main" id="{F6A82D33-241E-891B-87D8-01E578EDE90D}"/>
              </a:ext>
            </a:extLst>
          </p:cNvPr>
          <p:cNvSpPr txBox="1"/>
          <p:nvPr/>
        </p:nvSpPr>
        <p:spPr>
          <a:xfrm>
            <a:off x="7169923" y="2498725"/>
            <a:ext cx="3033062" cy="196850"/>
          </a:xfrm>
          <a:prstGeom prst="rect">
            <a:avLst/>
          </a:prstGeom>
        </p:spPr>
        <p:txBody>
          <a:bodyPr vert="horz" wrap="none" lIns="91440" tIns="45720" rIns="91440" bIns="45720" rtlCol="0">
            <a:noAutofit/>
          </a:bodyPr>
          <a:lstStyle/>
          <a:p>
            <a:pPr algn="l"/>
            <a:r>
              <a:rPr lang="nl-NL" sz="900" b="1" noProof="0" dirty="0"/>
              <a:t>Ontwikkeling van de financieringsbehoefte materiele activa</a:t>
            </a:r>
            <a:br>
              <a:rPr lang="nl-NL" sz="900" b="1" noProof="0" dirty="0"/>
            </a:br>
            <a:r>
              <a:rPr lang="nl-NL" sz="900" noProof="0" dirty="0"/>
              <a:t>Eur mln / % van begroting</a:t>
            </a:r>
          </a:p>
        </p:txBody>
      </p:sp>
      <p:graphicFrame>
        <p:nvGraphicFramePr>
          <p:cNvPr id="173" name="Chart 172">
            <a:extLst>
              <a:ext uri="{FF2B5EF4-FFF2-40B4-BE49-F238E27FC236}">
                <a16:creationId xmlns:a16="http://schemas.microsoft.com/office/drawing/2014/main" id="{EA082C65-CF11-9B1F-0B24-272EAD92E2E5}"/>
              </a:ext>
            </a:extLst>
          </p:cNvPr>
          <p:cNvGraphicFramePr/>
          <p:nvPr>
            <p:custDataLst>
              <p:tags r:id="rId3"/>
            </p:custDataLst>
            <p:extLst>
              <p:ext uri="{D42A27DB-BD31-4B8C-83A1-F6EECF244321}">
                <p14:modId xmlns:p14="http://schemas.microsoft.com/office/powerpoint/2010/main" val="1933926665"/>
              </p:ext>
            </p:extLst>
          </p:nvPr>
        </p:nvGraphicFramePr>
        <p:xfrm>
          <a:off x="7042150" y="3440113"/>
          <a:ext cx="4179888" cy="2622550"/>
        </p:xfrm>
        <a:graphic>
          <a:graphicData uri="http://schemas.openxmlformats.org/drawingml/2006/chart">
            <c:chart xmlns:c="http://schemas.openxmlformats.org/drawingml/2006/chart" xmlns:r="http://schemas.openxmlformats.org/officeDocument/2006/relationships" r:id="rId14"/>
          </a:graphicData>
        </a:graphic>
      </p:graphicFrame>
      <p:sp>
        <p:nvSpPr>
          <p:cNvPr id="304" name="Rectangle 303">
            <a:extLst>
              <a:ext uri="{FF2B5EF4-FFF2-40B4-BE49-F238E27FC236}">
                <a16:creationId xmlns:a16="http://schemas.microsoft.com/office/drawing/2014/main" id="{4EBFE61E-01AF-F843-7DBE-4B761673D173}"/>
              </a:ext>
            </a:extLst>
          </p:cNvPr>
          <p:cNvSpPr/>
          <p:nvPr/>
        </p:nvSpPr>
        <p:spPr>
          <a:xfrm>
            <a:off x="2768837" y="1503363"/>
            <a:ext cx="4358356" cy="927100"/>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104" name="Rectangle 103">
            <a:extLst>
              <a:ext uri="{FF2B5EF4-FFF2-40B4-BE49-F238E27FC236}">
                <a16:creationId xmlns:a16="http://schemas.microsoft.com/office/drawing/2014/main" id="{8BE4935C-6DC1-2F4F-90C4-679EBC13C1AE}"/>
              </a:ext>
            </a:extLst>
          </p:cNvPr>
          <p:cNvSpPr/>
          <p:nvPr/>
        </p:nvSpPr>
        <p:spPr>
          <a:xfrm>
            <a:off x="5240520" y="3630919"/>
            <a:ext cx="141268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kosten</a:t>
            </a:r>
            <a:r>
              <a:rPr lang="nl-NL" sz="700" b="1" dirty="0">
                <a:solidFill>
                  <a:srgbClr val="22777B"/>
                </a:solidFill>
                <a:latin typeface="Corbel" panose="020B0503020204020204" pitchFamily="34" charset="0"/>
              </a:rPr>
              <a:t> 9,8% / </a:t>
            </a:r>
            <a:r>
              <a:rPr kumimoji="0" lang="nl-NL" sz="700" b="1" i="0" u="none" strike="noStrike" kern="1200" cap="none" spc="0" normalizeH="0" baseline="0" noProof="0" dirty="0" err="1">
                <a:ln>
                  <a:noFill/>
                </a:ln>
                <a:solidFill>
                  <a:srgbClr val="22777B"/>
                </a:solidFill>
                <a:effectLst/>
                <a:uLnTx/>
                <a:uFillTx/>
                <a:latin typeface="Corbel" panose="020B0503020204020204" pitchFamily="34" charset="0"/>
              </a:rPr>
              <a:t>jr</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sp>
        <p:nvSpPr>
          <p:cNvPr id="118" name="Rectangle 117">
            <a:extLst>
              <a:ext uri="{FF2B5EF4-FFF2-40B4-BE49-F238E27FC236}">
                <a16:creationId xmlns:a16="http://schemas.microsoft.com/office/drawing/2014/main" id="{84BF7871-3719-25E7-AD3D-74D433DC57B1}"/>
              </a:ext>
            </a:extLst>
          </p:cNvPr>
          <p:cNvSpPr/>
          <p:nvPr/>
        </p:nvSpPr>
        <p:spPr>
          <a:xfrm>
            <a:off x="5081583" y="4072593"/>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Afschrijvingslasten</a:t>
            </a:r>
            <a:r>
              <a:rPr lang="nl-NL" sz="700" dirty="0">
                <a:solidFill>
                  <a:schemeClr val="tx1">
                    <a:lumMod val="65000"/>
                    <a:lumOff val="35000"/>
                  </a:schemeClr>
                </a:solidFill>
                <a:latin typeface="Corbel" panose="020B0503020204020204" pitchFamily="34" charset="0"/>
              </a:rPr>
              <a:t> 7,7%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 jr</a:t>
            </a:r>
          </a:p>
        </p:txBody>
      </p:sp>
      <p:sp>
        <p:nvSpPr>
          <p:cNvPr id="119" name="Rectangle 118">
            <a:extLst>
              <a:ext uri="{FF2B5EF4-FFF2-40B4-BE49-F238E27FC236}">
                <a16:creationId xmlns:a16="http://schemas.microsoft.com/office/drawing/2014/main" id="{C6241060-DA80-A08A-4032-2EDDCDD7C0C5}"/>
              </a:ext>
            </a:extLst>
          </p:cNvPr>
          <p:cNvSpPr/>
          <p:nvPr/>
        </p:nvSpPr>
        <p:spPr>
          <a:xfrm>
            <a:off x="5081583" y="5196703"/>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Rentelasten </a:t>
            </a:r>
            <a:r>
              <a:rPr lang="nl-NL" sz="700" dirty="0">
                <a:solidFill>
                  <a:schemeClr val="tx1">
                    <a:lumMod val="65000"/>
                    <a:lumOff val="35000"/>
                  </a:schemeClr>
                </a:solidFill>
                <a:latin typeface="Corbel" panose="020B0503020204020204" pitchFamily="34" charset="0"/>
              </a:rPr>
              <a:t>2,1</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 / jr</a:t>
            </a:r>
          </a:p>
        </p:txBody>
      </p:sp>
      <p:grpSp>
        <p:nvGrpSpPr>
          <p:cNvPr id="143" name="Group 142">
            <a:extLst>
              <a:ext uri="{FF2B5EF4-FFF2-40B4-BE49-F238E27FC236}">
                <a16:creationId xmlns:a16="http://schemas.microsoft.com/office/drawing/2014/main" id="{19A080E9-2DD0-3B60-B589-C6A3700D762F}"/>
              </a:ext>
            </a:extLst>
          </p:cNvPr>
          <p:cNvGrpSpPr/>
          <p:nvPr/>
        </p:nvGrpSpPr>
        <p:grpSpPr>
          <a:xfrm>
            <a:off x="2722216" y="5989638"/>
            <a:ext cx="802624" cy="203200"/>
            <a:chOff x="6854067" y="5897801"/>
            <a:chExt cx="802624" cy="203200"/>
          </a:xfrm>
        </p:grpSpPr>
        <p:cxnSp>
          <p:nvCxnSpPr>
            <p:cNvPr id="144" name="Straight Arrow Connector 143">
              <a:extLst>
                <a:ext uri="{FF2B5EF4-FFF2-40B4-BE49-F238E27FC236}">
                  <a16:creationId xmlns:a16="http://schemas.microsoft.com/office/drawing/2014/main" id="{3CED1832-7187-1E22-20C9-EA2C6E0385FD}"/>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5D4A7FB5-BBEE-49A0-F9B5-1A7DC4A68567}"/>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sp>
        <p:nvSpPr>
          <p:cNvPr id="160" name="Rectangle 159">
            <a:extLst>
              <a:ext uri="{FF2B5EF4-FFF2-40B4-BE49-F238E27FC236}">
                <a16:creationId xmlns:a16="http://schemas.microsoft.com/office/drawing/2014/main" id="{BFE293E4-E727-A454-AAAB-77F7484A6018}"/>
              </a:ext>
            </a:extLst>
          </p:cNvPr>
          <p:cNvSpPr/>
          <p:nvPr/>
        </p:nvSpPr>
        <p:spPr>
          <a:xfrm>
            <a:off x="8685213" y="4280060"/>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financieringsbehoefte</a:t>
            </a:r>
            <a:r>
              <a:rPr lang="nl-NL" sz="700" b="1" dirty="0">
                <a:solidFill>
                  <a:srgbClr val="22777B"/>
                </a:solidFill>
                <a:latin typeface="Corbel" panose="020B0503020204020204" pitchFamily="34" charset="0"/>
              </a:rPr>
              <a:t> </a:t>
            </a:r>
            <a:br>
              <a:rPr lang="nl-NL" sz="700" b="1" dirty="0">
                <a:solidFill>
                  <a:srgbClr val="22777B"/>
                </a:solidFill>
                <a:latin typeface="Corbel" panose="020B0503020204020204" pitchFamily="34" charset="0"/>
              </a:rPr>
            </a:br>
            <a:r>
              <a:rPr lang="nl-NL" sz="700" b="1" dirty="0">
                <a:solidFill>
                  <a:srgbClr val="22777B"/>
                </a:solidFill>
                <a:latin typeface="Corbel" panose="020B0503020204020204" pitchFamily="34" charset="0"/>
              </a:rPr>
              <a:t>142% / </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 jr</a:t>
            </a:r>
          </a:p>
        </p:txBody>
      </p:sp>
      <p:sp>
        <p:nvSpPr>
          <p:cNvPr id="168" name="Rectangle 167">
            <a:extLst>
              <a:ext uri="{FF2B5EF4-FFF2-40B4-BE49-F238E27FC236}">
                <a16:creationId xmlns:a16="http://schemas.microsoft.com/office/drawing/2014/main" id="{65A6EF13-B234-D5F1-0A30-2BD62282F935}"/>
              </a:ext>
            </a:extLst>
          </p:cNvPr>
          <p:cNvSpPr/>
          <p:nvPr/>
        </p:nvSpPr>
        <p:spPr>
          <a:xfrm>
            <a:off x="8685213" y="4491195"/>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rPr>
              <a:t>Netto schuldquote</a:t>
            </a:r>
            <a:r>
              <a:rPr lang="nl-NL" sz="700" dirty="0">
                <a:solidFill>
                  <a:schemeClr val="bg1">
                    <a:lumMod val="65000"/>
                  </a:schemeClr>
                </a:solidFill>
                <a:latin typeface="Corbel" panose="020B0503020204020204" pitchFamily="34" charset="0"/>
              </a:rPr>
              <a:t> 112%</a:t>
            </a:r>
            <a:endPar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endParaRPr>
          </a:p>
        </p:txBody>
      </p:sp>
      <p:sp>
        <p:nvSpPr>
          <p:cNvPr id="88" name="Rectangle 87">
            <a:extLst>
              <a:ext uri="{FF2B5EF4-FFF2-40B4-BE49-F238E27FC236}">
                <a16:creationId xmlns:a16="http://schemas.microsoft.com/office/drawing/2014/main" id="{4A533544-6077-D426-995C-11795804D0F0}"/>
              </a:ext>
            </a:extLst>
          </p:cNvPr>
          <p:cNvSpPr/>
          <p:nvPr/>
        </p:nvSpPr>
        <p:spPr>
          <a:xfrm>
            <a:off x="3003612" y="3602977"/>
            <a:ext cx="1388346" cy="314325"/>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Tijdens groeifase nemen de relatieve kosten toe vanwege de investeringen in de nieuwe stad </a:t>
            </a:r>
          </a:p>
        </p:txBody>
      </p:sp>
      <p:cxnSp>
        <p:nvCxnSpPr>
          <p:cNvPr id="96" name="Straight Arrow Connector 95">
            <a:extLst>
              <a:ext uri="{FF2B5EF4-FFF2-40B4-BE49-F238E27FC236}">
                <a16:creationId xmlns:a16="http://schemas.microsoft.com/office/drawing/2014/main" id="{E28D1562-811D-4846-EA6C-2BCE82636685}"/>
              </a:ext>
            </a:extLst>
          </p:cNvPr>
          <p:cNvCxnSpPr>
            <a:cxnSpLocks/>
          </p:cNvCxnSpPr>
          <p:nvPr/>
        </p:nvCxnSpPr>
        <p:spPr>
          <a:xfrm>
            <a:off x="8434463" y="4351277"/>
            <a:ext cx="78274" cy="282989"/>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CD45A740-FF67-4150-B62B-7EAE1EFBDAEC}"/>
              </a:ext>
            </a:extLst>
          </p:cNvPr>
          <p:cNvGrpSpPr/>
          <p:nvPr/>
        </p:nvGrpSpPr>
        <p:grpSpPr>
          <a:xfrm>
            <a:off x="7138619" y="5980113"/>
            <a:ext cx="802624" cy="203200"/>
            <a:chOff x="6854067" y="5897801"/>
            <a:chExt cx="802624" cy="203200"/>
          </a:xfrm>
        </p:grpSpPr>
        <p:cxnSp>
          <p:nvCxnSpPr>
            <p:cNvPr id="105" name="Straight Arrow Connector 104">
              <a:extLst>
                <a:ext uri="{FF2B5EF4-FFF2-40B4-BE49-F238E27FC236}">
                  <a16:creationId xmlns:a16="http://schemas.microsoft.com/office/drawing/2014/main" id="{9C22D419-60FC-C27B-0CBD-D9FB43A9E15B}"/>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845A1AD-54DF-150F-1E65-9A014CBBEFE3}"/>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pic>
        <p:nvPicPr>
          <p:cNvPr id="94" name="Graphic 93" descr="Linear Graph outline">
            <a:extLst>
              <a:ext uri="{FF2B5EF4-FFF2-40B4-BE49-F238E27FC236}">
                <a16:creationId xmlns:a16="http://schemas.microsoft.com/office/drawing/2014/main" id="{894BD2C9-6470-067B-D80D-F224BB96ABC1}"/>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02740" y="1547814"/>
            <a:ext cx="301625" cy="301625"/>
          </a:xfrm>
          <a:prstGeom prst="rect">
            <a:avLst/>
          </a:prstGeom>
        </p:spPr>
      </p:pic>
      <p:sp>
        <p:nvSpPr>
          <p:cNvPr id="102" name="TextBox 101">
            <a:extLst>
              <a:ext uri="{FF2B5EF4-FFF2-40B4-BE49-F238E27FC236}">
                <a16:creationId xmlns:a16="http://schemas.microsoft.com/office/drawing/2014/main" id="{BA96D065-12EF-0794-98B7-84F1020AA30C}"/>
              </a:ext>
            </a:extLst>
          </p:cNvPr>
          <p:cNvSpPr txBox="1"/>
          <p:nvPr/>
        </p:nvSpPr>
        <p:spPr>
          <a:xfrm>
            <a:off x="5084750" y="1531937"/>
            <a:ext cx="1666430" cy="254000"/>
          </a:xfrm>
          <a:prstGeom prst="rect">
            <a:avLst/>
          </a:prstGeom>
        </p:spPr>
        <p:txBody>
          <a:bodyPr vert="horz" wrap="none" lIns="91440" tIns="45720" rIns="91440" bIns="45720" rtlCol="0">
            <a:noAutofit/>
          </a:bodyPr>
          <a:lstStyle/>
          <a:p>
            <a:pPr algn="l"/>
            <a:r>
              <a:rPr lang="nl-NL" sz="900" noProof="0" dirty="0"/>
              <a:t>Hoge stabiele groei </a:t>
            </a:r>
            <a:br>
              <a:rPr lang="nl-NL" sz="900" noProof="0" dirty="0"/>
            </a:br>
            <a:r>
              <a:rPr lang="nl-NL" sz="900" noProof="0" dirty="0"/>
              <a:t>(3% p.j.)</a:t>
            </a:r>
          </a:p>
        </p:txBody>
      </p:sp>
      <p:sp>
        <p:nvSpPr>
          <p:cNvPr id="111" name="Rectangle 110">
            <a:extLst>
              <a:ext uri="{FF2B5EF4-FFF2-40B4-BE49-F238E27FC236}">
                <a16:creationId xmlns:a16="http://schemas.microsoft.com/office/drawing/2014/main" id="{8BF59AD6-7B21-B2EC-273C-E8F90C2B18C8}"/>
              </a:ext>
            </a:extLst>
          </p:cNvPr>
          <p:cNvSpPr/>
          <p:nvPr/>
        </p:nvSpPr>
        <p:spPr>
          <a:xfrm>
            <a:off x="4869882" y="4689195"/>
            <a:ext cx="1608370" cy="349250"/>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Na de eerste afschrijvingscyclus worden de investeringen onderdeel van de reguliere vervangingen</a:t>
            </a:r>
          </a:p>
        </p:txBody>
      </p:sp>
      <p:cxnSp>
        <p:nvCxnSpPr>
          <p:cNvPr id="112" name="Straight Arrow Connector 111">
            <a:extLst>
              <a:ext uri="{FF2B5EF4-FFF2-40B4-BE49-F238E27FC236}">
                <a16:creationId xmlns:a16="http://schemas.microsoft.com/office/drawing/2014/main" id="{59CB7D05-8F3F-63DA-CA1C-FC0869912794}"/>
              </a:ext>
            </a:extLst>
          </p:cNvPr>
          <p:cNvCxnSpPr>
            <a:cxnSpLocks/>
          </p:cNvCxnSpPr>
          <p:nvPr/>
        </p:nvCxnSpPr>
        <p:spPr>
          <a:xfrm flipH="1" flipV="1">
            <a:off x="5470850" y="4351277"/>
            <a:ext cx="48308" cy="442972"/>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9BC365CC-039B-9D06-7192-70DBCE2E859D}"/>
              </a:ext>
            </a:extLst>
          </p:cNvPr>
          <p:cNvSpPr/>
          <p:nvPr/>
        </p:nvSpPr>
        <p:spPr>
          <a:xfrm>
            <a:off x="7390599" y="4036379"/>
            <a:ext cx="1313778" cy="390525"/>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Financieringsbehoefte stijgt door toegenomen afschrijvingen</a:t>
            </a:r>
          </a:p>
        </p:txBody>
      </p:sp>
      <p:grpSp>
        <p:nvGrpSpPr>
          <p:cNvPr id="130" name="Group 129">
            <a:extLst>
              <a:ext uri="{FF2B5EF4-FFF2-40B4-BE49-F238E27FC236}">
                <a16:creationId xmlns:a16="http://schemas.microsoft.com/office/drawing/2014/main" id="{6F769CC0-1444-4BE3-B7EF-979C5AE026DB}"/>
              </a:ext>
            </a:extLst>
          </p:cNvPr>
          <p:cNvGrpSpPr/>
          <p:nvPr/>
        </p:nvGrpSpPr>
        <p:grpSpPr>
          <a:xfrm>
            <a:off x="2768838" y="2909888"/>
            <a:ext cx="4344988" cy="439739"/>
            <a:chOff x="1089025" y="1683240"/>
            <a:chExt cx="10226675" cy="491636"/>
          </a:xfrm>
        </p:grpSpPr>
        <p:sp>
          <p:nvSpPr>
            <p:cNvPr id="131" name="TextBox 130">
              <a:extLst>
                <a:ext uri="{FF2B5EF4-FFF2-40B4-BE49-F238E27FC236}">
                  <a16:creationId xmlns:a16="http://schemas.microsoft.com/office/drawing/2014/main" id="{691940F0-C591-4955-8A46-8C10EFEB3665}"/>
                </a:ext>
              </a:extLst>
            </p:cNvPr>
            <p:cNvSpPr txBox="1"/>
            <p:nvPr/>
          </p:nvSpPr>
          <p:spPr>
            <a:xfrm>
              <a:off x="2567133" y="1683240"/>
              <a:ext cx="1076325" cy="331788"/>
            </a:xfrm>
            <a:prstGeom prst="rect">
              <a:avLst/>
            </a:prstGeom>
          </p:spPr>
          <p:txBody>
            <a:bodyPr vert="horz" wrap="none" lIns="91440" tIns="45720" rIns="91440" bIns="45720" rtlCol="0" anchor="ctr">
              <a:noAutofit/>
            </a:bodyPr>
            <a:lstStyle/>
            <a:p>
              <a:pPr algn="ctr"/>
              <a:r>
                <a:rPr lang="nl-NL" sz="600" b="1" noProof="0" dirty="0"/>
                <a:t>Start groei </a:t>
              </a:r>
              <a:r>
                <a:rPr lang="nl-NL" sz="600" b="1" dirty="0"/>
                <a:t>3</a:t>
              </a:r>
              <a:r>
                <a:rPr lang="nl-NL" sz="600" b="1" noProof="0" dirty="0"/>
                <a:t>%</a:t>
              </a:r>
            </a:p>
          </p:txBody>
        </p:sp>
        <p:cxnSp>
          <p:nvCxnSpPr>
            <p:cNvPr id="132" name="Straight Connector 131">
              <a:extLst>
                <a:ext uri="{FF2B5EF4-FFF2-40B4-BE49-F238E27FC236}">
                  <a16:creationId xmlns:a16="http://schemas.microsoft.com/office/drawing/2014/main" id="{C13E523A-718D-4B43-9C20-0E9ABA685278}"/>
                </a:ext>
              </a:extLst>
            </p:cNvPr>
            <p:cNvCxnSpPr>
              <a:cxnSpLocks/>
            </p:cNvCxnSpPr>
            <p:nvPr/>
          </p:nvCxnSpPr>
          <p:spPr>
            <a:xfrm>
              <a:off x="1089025" y="2060575"/>
              <a:ext cx="193728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2BB4EEE-7CE3-4D1F-86D2-DF0A8BF6A54D}"/>
                </a:ext>
              </a:extLst>
            </p:cNvPr>
            <p:cNvCxnSpPr>
              <a:cxnSpLocks/>
            </p:cNvCxnSpPr>
            <p:nvPr/>
          </p:nvCxnSpPr>
          <p:spPr>
            <a:xfrm>
              <a:off x="3140855" y="2060575"/>
              <a:ext cx="8174845"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53FD4D0-7E2B-42E6-91BC-7CD1D9A9B34F}"/>
                </a:ext>
              </a:extLst>
            </p:cNvPr>
            <p:cNvCxnSpPr/>
            <p:nvPr/>
          </p:nvCxnSpPr>
          <p:spPr>
            <a:xfrm flipV="1">
              <a:off x="2990749"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9BCB30E-F34A-4A86-AF17-5B5901E8A4C3}"/>
                </a:ext>
              </a:extLst>
            </p:cNvPr>
            <p:cNvCxnSpPr/>
            <p:nvPr/>
          </p:nvCxnSpPr>
          <p:spPr>
            <a:xfrm flipV="1">
              <a:off x="3105295"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2EA73A3C-187B-4C36-91A5-84BDDFC68551}"/>
              </a:ext>
            </a:extLst>
          </p:cNvPr>
          <p:cNvGrpSpPr/>
          <p:nvPr/>
        </p:nvGrpSpPr>
        <p:grpSpPr>
          <a:xfrm>
            <a:off x="7190839" y="2909888"/>
            <a:ext cx="4344988" cy="439738"/>
            <a:chOff x="1089025" y="1683241"/>
            <a:chExt cx="10226675" cy="491635"/>
          </a:xfrm>
        </p:grpSpPr>
        <p:sp>
          <p:nvSpPr>
            <p:cNvPr id="137" name="TextBox 136">
              <a:extLst>
                <a:ext uri="{FF2B5EF4-FFF2-40B4-BE49-F238E27FC236}">
                  <a16:creationId xmlns:a16="http://schemas.microsoft.com/office/drawing/2014/main" id="{41236435-E238-42E3-BE3A-16B2F828797C}"/>
                </a:ext>
              </a:extLst>
            </p:cNvPr>
            <p:cNvSpPr txBox="1"/>
            <p:nvPr/>
          </p:nvSpPr>
          <p:spPr>
            <a:xfrm>
              <a:off x="2534678" y="1683241"/>
              <a:ext cx="1076325" cy="331789"/>
            </a:xfrm>
            <a:prstGeom prst="rect">
              <a:avLst/>
            </a:prstGeom>
          </p:spPr>
          <p:txBody>
            <a:bodyPr vert="horz" wrap="none" lIns="91440" tIns="45720" rIns="91440" bIns="45720" rtlCol="0" anchor="ctr">
              <a:noAutofit/>
            </a:bodyPr>
            <a:lstStyle/>
            <a:p>
              <a:pPr algn="ctr"/>
              <a:r>
                <a:rPr lang="nl-NL" sz="600" b="1" noProof="0" dirty="0"/>
                <a:t>Start groei </a:t>
              </a:r>
              <a:r>
                <a:rPr lang="nl-NL" sz="600" b="1" dirty="0"/>
                <a:t>3</a:t>
              </a:r>
              <a:r>
                <a:rPr lang="nl-NL" sz="600" b="1" noProof="0" dirty="0"/>
                <a:t>%</a:t>
              </a:r>
            </a:p>
          </p:txBody>
        </p:sp>
        <p:cxnSp>
          <p:nvCxnSpPr>
            <p:cNvPr id="138" name="Straight Connector 137">
              <a:extLst>
                <a:ext uri="{FF2B5EF4-FFF2-40B4-BE49-F238E27FC236}">
                  <a16:creationId xmlns:a16="http://schemas.microsoft.com/office/drawing/2014/main" id="{7EFB5E99-3DDA-4D83-BFD5-1D031A742A24}"/>
                </a:ext>
              </a:extLst>
            </p:cNvPr>
            <p:cNvCxnSpPr>
              <a:cxnSpLocks/>
            </p:cNvCxnSpPr>
            <p:nvPr/>
          </p:nvCxnSpPr>
          <p:spPr>
            <a:xfrm>
              <a:off x="1089025" y="2060575"/>
              <a:ext cx="193728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F3CEA3D-CF32-42F5-B2E9-00BF7AA64585}"/>
                </a:ext>
              </a:extLst>
            </p:cNvPr>
            <p:cNvCxnSpPr>
              <a:cxnSpLocks/>
            </p:cNvCxnSpPr>
            <p:nvPr/>
          </p:nvCxnSpPr>
          <p:spPr>
            <a:xfrm>
              <a:off x="3140855" y="2060575"/>
              <a:ext cx="8174845"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5E448DAB-AF70-42F9-9C27-8074FD324CC2}"/>
                </a:ext>
              </a:extLst>
            </p:cNvPr>
            <p:cNvCxnSpPr/>
            <p:nvPr/>
          </p:nvCxnSpPr>
          <p:spPr>
            <a:xfrm flipV="1">
              <a:off x="2990749"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91F3A47-AB0A-46C9-B5F7-96B34D3298F4}"/>
                </a:ext>
              </a:extLst>
            </p:cNvPr>
            <p:cNvCxnSpPr/>
            <p:nvPr/>
          </p:nvCxnSpPr>
          <p:spPr>
            <a:xfrm flipV="1">
              <a:off x="3105295"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grpSp>
      <p:sp>
        <p:nvSpPr>
          <p:cNvPr id="185" name="Rectangle 184">
            <a:extLst>
              <a:ext uri="{FF2B5EF4-FFF2-40B4-BE49-F238E27FC236}">
                <a16:creationId xmlns:a16="http://schemas.microsoft.com/office/drawing/2014/main" id="{A085E00F-BC96-4288-BF40-8793E3C4F8B2}"/>
              </a:ext>
            </a:extLst>
          </p:cNvPr>
          <p:cNvSpPr/>
          <p:nvPr/>
        </p:nvSpPr>
        <p:spPr>
          <a:xfrm>
            <a:off x="7270851" y="4999227"/>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68%</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sp>
        <p:nvSpPr>
          <p:cNvPr id="90" name="Rectangle 89">
            <a:extLst>
              <a:ext uri="{FF2B5EF4-FFF2-40B4-BE49-F238E27FC236}">
                <a16:creationId xmlns:a16="http://schemas.microsoft.com/office/drawing/2014/main" id="{F6256E67-6FFB-E025-BFD2-7B84A409206D}"/>
              </a:ext>
            </a:extLst>
          </p:cNvPr>
          <p:cNvSpPr/>
          <p:nvPr/>
        </p:nvSpPr>
        <p:spPr>
          <a:xfrm>
            <a:off x="2787938" y="4601963"/>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5,0%</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sp>
        <p:nvSpPr>
          <p:cNvPr id="147" name="Rectangle 146">
            <a:hlinkClick r:id="rId17" action="ppaction://hlinksldjump"/>
            <a:extLst>
              <a:ext uri="{FF2B5EF4-FFF2-40B4-BE49-F238E27FC236}">
                <a16:creationId xmlns:a16="http://schemas.microsoft.com/office/drawing/2014/main" id="{60F87BB1-3E31-4101-F034-46F95C76C7F3}"/>
              </a:ext>
            </a:extLst>
          </p:cNvPr>
          <p:cNvSpPr/>
          <p:nvPr/>
        </p:nvSpPr>
        <p:spPr>
          <a:xfrm>
            <a:off x="658813" y="1919287"/>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a:solidFill>
                  <a:srgbClr val="FFFFFF"/>
                </a:solidFill>
              </a:rPr>
              <a:t>Startgemeente</a:t>
            </a:r>
            <a:br>
              <a:rPr lang="nl-NL" sz="1000">
                <a:solidFill>
                  <a:srgbClr val="FFFFFF"/>
                </a:solidFill>
              </a:rPr>
            </a:br>
            <a:r>
              <a:rPr lang="nl-NL" sz="1000">
                <a:solidFill>
                  <a:srgbClr val="FFFFFF"/>
                </a:solidFill>
              </a:rPr>
              <a:t>Alles investeren</a:t>
            </a:r>
            <a:endParaRPr lang="nl-NL" sz="1000" dirty="0">
              <a:solidFill>
                <a:srgbClr val="FFFFFF"/>
              </a:solidFill>
            </a:endParaRPr>
          </a:p>
        </p:txBody>
      </p:sp>
      <p:sp>
        <p:nvSpPr>
          <p:cNvPr id="148" name="Flowchart: Process 147">
            <a:hlinkClick r:id="rId18" action="ppaction://hlinksldjump"/>
            <a:extLst>
              <a:ext uri="{FF2B5EF4-FFF2-40B4-BE49-F238E27FC236}">
                <a16:creationId xmlns:a16="http://schemas.microsoft.com/office/drawing/2014/main" id="{3E75AFAE-6B65-5F83-1CA3-8E29291C8110}"/>
              </a:ext>
            </a:extLst>
          </p:cNvPr>
          <p:cNvSpPr/>
          <p:nvPr/>
        </p:nvSpPr>
        <p:spPr>
          <a:xfrm>
            <a:off x="658813" y="23971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deel </a:t>
            </a:r>
            <a:br>
              <a:rPr lang="nl-NL" sz="1000" dirty="0">
                <a:solidFill>
                  <a:srgbClr val="FFFFFF"/>
                </a:solidFill>
              </a:rPr>
            </a:br>
            <a:r>
              <a:rPr lang="nl-NL" sz="1000" dirty="0">
                <a:solidFill>
                  <a:srgbClr val="FFFFFF"/>
                </a:solidFill>
              </a:rPr>
              <a:t>naar alles investeren</a:t>
            </a:r>
          </a:p>
        </p:txBody>
      </p:sp>
      <p:sp>
        <p:nvSpPr>
          <p:cNvPr id="149" name="Flowchart: Process 148">
            <a:hlinkClick r:id="rId19" action="ppaction://hlinksldjump"/>
            <a:extLst>
              <a:ext uri="{FF2B5EF4-FFF2-40B4-BE49-F238E27FC236}">
                <a16:creationId xmlns:a16="http://schemas.microsoft.com/office/drawing/2014/main" id="{DC80D54E-1B84-5989-6DB2-345907200EFC}"/>
              </a:ext>
            </a:extLst>
          </p:cNvPr>
          <p:cNvSpPr/>
          <p:nvPr/>
        </p:nvSpPr>
        <p:spPr>
          <a:xfrm>
            <a:off x="658813" y="33575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Verlengen van de afschrijvingstermijn</a:t>
            </a:r>
          </a:p>
        </p:txBody>
      </p:sp>
      <p:sp>
        <p:nvSpPr>
          <p:cNvPr id="150" name="Rectangle 149">
            <a:hlinkClick r:id="rId20" action="ppaction://hlinksldjump"/>
            <a:extLst>
              <a:ext uri="{FF2B5EF4-FFF2-40B4-BE49-F238E27FC236}">
                <a16:creationId xmlns:a16="http://schemas.microsoft.com/office/drawing/2014/main" id="{36FF2F49-E85A-7D88-BF5A-0050AF7BFADB}"/>
              </a:ext>
            </a:extLst>
          </p:cNvPr>
          <p:cNvSpPr/>
          <p:nvPr/>
        </p:nvSpPr>
        <p:spPr>
          <a:xfrm>
            <a:off x="658812" y="1438274"/>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Startgemeente</a:t>
            </a:r>
            <a:br>
              <a:rPr lang="nl-NL" sz="1000" dirty="0">
                <a:solidFill>
                  <a:srgbClr val="FFFFFF"/>
                </a:solidFill>
              </a:rPr>
            </a:br>
            <a:r>
              <a:rPr lang="nl-NL" sz="1000" dirty="0">
                <a:solidFill>
                  <a:srgbClr val="FFFFFF"/>
                </a:solidFill>
              </a:rPr>
              <a:t>Deel investeren / </a:t>
            </a:r>
            <a:r>
              <a:rPr lang="nl-NL" sz="1000">
                <a:solidFill>
                  <a:srgbClr val="FFFFFF"/>
                </a:solidFill>
              </a:rPr>
              <a:t>deel direct</a:t>
            </a:r>
            <a:endParaRPr lang="nl-NL" sz="1000" dirty="0">
              <a:solidFill>
                <a:srgbClr val="FFFFFF"/>
              </a:solidFill>
            </a:endParaRPr>
          </a:p>
        </p:txBody>
      </p:sp>
      <p:sp>
        <p:nvSpPr>
          <p:cNvPr id="151" name="Flowchart: Process 150">
            <a:hlinkClick r:id="rId21" action="ppaction://hlinksldjump"/>
            <a:extLst>
              <a:ext uri="{FF2B5EF4-FFF2-40B4-BE49-F238E27FC236}">
                <a16:creationId xmlns:a16="http://schemas.microsoft.com/office/drawing/2014/main" id="{D8C40B37-75C8-0987-6AF7-314DE1A4385C}"/>
              </a:ext>
            </a:extLst>
          </p:cNvPr>
          <p:cNvSpPr/>
          <p:nvPr/>
        </p:nvSpPr>
        <p:spPr>
          <a:xfrm>
            <a:off x="658813" y="3836987"/>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Gematigde groeispurt </a:t>
            </a:r>
            <a:br>
              <a:rPr lang="nl-NL" sz="1000" dirty="0">
                <a:solidFill>
                  <a:srgbClr val="FFFFFF"/>
                </a:solidFill>
              </a:rPr>
            </a:br>
            <a:r>
              <a:rPr lang="nl-NL" sz="1000" dirty="0">
                <a:solidFill>
                  <a:srgbClr val="FFFFFF"/>
                </a:solidFill>
              </a:rPr>
              <a:t>(1% p.j. 20 jaar lang)</a:t>
            </a:r>
          </a:p>
        </p:txBody>
      </p:sp>
      <p:sp>
        <p:nvSpPr>
          <p:cNvPr id="152" name="Flowchart: Process 151">
            <a:hlinkClick r:id="rId22" action="ppaction://hlinksldjump"/>
            <a:extLst>
              <a:ext uri="{FF2B5EF4-FFF2-40B4-BE49-F238E27FC236}">
                <a16:creationId xmlns:a16="http://schemas.microsoft.com/office/drawing/2014/main" id="{4697D518-ED51-6FB5-9510-20880FD265CC}"/>
              </a:ext>
            </a:extLst>
          </p:cNvPr>
          <p:cNvSpPr/>
          <p:nvPr/>
        </p:nvSpPr>
        <p:spPr>
          <a:xfrm>
            <a:off x="658813" y="43148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Hoge groeispurt </a:t>
            </a:r>
            <a:br>
              <a:rPr lang="nl-NL" sz="1000" dirty="0">
                <a:solidFill>
                  <a:srgbClr val="FFFFFF"/>
                </a:solidFill>
              </a:rPr>
            </a:br>
            <a:r>
              <a:rPr lang="nl-NL" sz="1000" dirty="0">
                <a:solidFill>
                  <a:srgbClr val="FFFFFF"/>
                </a:solidFill>
              </a:rPr>
              <a:t>(3% p.j. 20 jaar lang)</a:t>
            </a:r>
          </a:p>
        </p:txBody>
      </p:sp>
      <p:sp>
        <p:nvSpPr>
          <p:cNvPr id="153" name="Flowchart: Process 152">
            <a:hlinkClick r:id="rId23" action="ppaction://hlinksldjump"/>
            <a:extLst>
              <a:ext uri="{FF2B5EF4-FFF2-40B4-BE49-F238E27FC236}">
                <a16:creationId xmlns:a16="http://schemas.microsoft.com/office/drawing/2014/main" id="{40EFC149-2C94-9604-73FD-463200C7AD2D}"/>
              </a:ext>
            </a:extLst>
          </p:cNvPr>
          <p:cNvSpPr/>
          <p:nvPr/>
        </p:nvSpPr>
        <p:spPr>
          <a:xfrm>
            <a:off x="658813" y="4794249"/>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groei </a:t>
            </a:r>
            <a:br>
              <a:rPr lang="nl-NL" sz="1000" dirty="0">
                <a:solidFill>
                  <a:srgbClr val="FFFFFF"/>
                </a:solidFill>
              </a:rPr>
            </a:br>
            <a:r>
              <a:rPr lang="nl-NL" sz="1000" dirty="0">
                <a:solidFill>
                  <a:srgbClr val="FFFFFF"/>
                </a:solidFill>
              </a:rPr>
              <a:t>(1% p.j. langjarig)</a:t>
            </a:r>
          </a:p>
        </p:txBody>
      </p:sp>
      <p:sp>
        <p:nvSpPr>
          <p:cNvPr id="154" name="Arrow: Pentagon 153">
            <a:hlinkClick r:id="rId24" action="ppaction://hlinksldjump"/>
            <a:extLst>
              <a:ext uri="{FF2B5EF4-FFF2-40B4-BE49-F238E27FC236}">
                <a16:creationId xmlns:a16="http://schemas.microsoft.com/office/drawing/2014/main" id="{2DA20EA7-231D-C962-49D7-D66E9DE27327}"/>
              </a:ext>
            </a:extLst>
          </p:cNvPr>
          <p:cNvSpPr/>
          <p:nvPr/>
        </p:nvSpPr>
        <p:spPr>
          <a:xfrm>
            <a:off x="658813" y="5273674"/>
            <a:ext cx="1818000" cy="388938"/>
          </a:xfrm>
          <a:prstGeom prst="homePlate">
            <a:avLst/>
          </a:prstGeom>
          <a:solidFill>
            <a:srgbClr val="22777B"/>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hoge groei </a:t>
            </a:r>
            <a:br>
              <a:rPr lang="nl-NL" sz="1000" dirty="0">
                <a:solidFill>
                  <a:srgbClr val="FFFFFF"/>
                </a:solidFill>
              </a:rPr>
            </a:br>
            <a:r>
              <a:rPr lang="nl-NL" sz="1000" dirty="0">
                <a:solidFill>
                  <a:srgbClr val="FFFFFF"/>
                </a:solidFill>
              </a:rPr>
              <a:t>(3% p.j. langjarig)</a:t>
            </a:r>
          </a:p>
        </p:txBody>
      </p:sp>
      <p:sp>
        <p:nvSpPr>
          <p:cNvPr id="155" name="Rectangle 154">
            <a:hlinkClick r:id="rId24" action="ppaction://hlinksldjump"/>
            <a:extLst>
              <a:ext uri="{FF2B5EF4-FFF2-40B4-BE49-F238E27FC236}">
                <a16:creationId xmlns:a16="http://schemas.microsoft.com/office/drawing/2014/main" id="{8FB8E5AF-15E6-92E0-F1A8-7C60A3BBE8CC}"/>
              </a:ext>
            </a:extLst>
          </p:cNvPr>
          <p:cNvSpPr/>
          <p:nvPr/>
        </p:nvSpPr>
        <p:spPr>
          <a:xfrm>
            <a:off x="658813" y="5756274"/>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Combinatie max afschrijvingen en hoge groei</a:t>
            </a:r>
          </a:p>
        </p:txBody>
      </p:sp>
      <p:sp>
        <p:nvSpPr>
          <p:cNvPr id="156" name="Flowchart: Process 155">
            <a:hlinkClick r:id="rId25" action="ppaction://hlinksldjump"/>
            <a:extLst>
              <a:ext uri="{FF2B5EF4-FFF2-40B4-BE49-F238E27FC236}">
                <a16:creationId xmlns:a16="http://schemas.microsoft.com/office/drawing/2014/main" id="{118910FE-58F1-EC19-E64C-95520D377FA8}"/>
              </a:ext>
            </a:extLst>
          </p:cNvPr>
          <p:cNvSpPr/>
          <p:nvPr/>
        </p:nvSpPr>
        <p:spPr>
          <a:xfrm>
            <a:off x="658813" y="28749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alles naar deel investeren</a:t>
            </a:r>
          </a:p>
        </p:txBody>
      </p:sp>
      <p:cxnSp>
        <p:nvCxnSpPr>
          <p:cNvPr id="157" name="Straight Arrow Connector 156">
            <a:extLst>
              <a:ext uri="{FF2B5EF4-FFF2-40B4-BE49-F238E27FC236}">
                <a16:creationId xmlns:a16="http://schemas.microsoft.com/office/drawing/2014/main" id="{43E0C087-807D-F308-96DE-D80200A3DB74}"/>
              </a:ext>
            </a:extLst>
          </p:cNvPr>
          <p:cNvCxnSpPr>
            <a:cxnSpLocks/>
            <a:stCxn id="158" idx="0"/>
          </p:cNvCxnSpPr>
          <p:nvPr/>
        </p:nvCxnSpPr>
        <p:spPr>
          <a:xfrm flipV="1">
            <a:off x="8962522" y="4670780"/>
            <a:ext cx="530447" cy="520044"/>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158" name="Rectangle 157">
            <a:extLst>
              <a:ext uri="{FF2B5EF4-FFF2-40B4-BE49-F238E27FC236}">
                <a16:creationId xmlns:a16="http://schemas.microsoft.com/office/drawing/2014/main" id="{A6F506C1-E5B5-6005-1119-E96322FA0C02}"/>
              </a:ext>
            </a:extLst>
          </p:cNvPr>
          <p:cNvSpPr/>
          <p:nvPr/>
        </p:nvSpPr>
        <p:spPr>
          <a:xfrm>
            <a:off x="8349243" y="5190824"/>
            <a:ext cx="1226557" cy="390525"/>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Financieringsbehoefte stabiliseert na één afschrijvingscyclus met groei</a:t>
            </a:r>
          </a:p>
        </p:txBody>
      </p:sp>
      <p:cxnSp>
        <p:nvCxnSpPr>
          <p:cNvPr id="174" name="Straight Arrow Connector 173">
            <a:extLst>
              <a:ext uri="{FF2B5EF4-FFF2-40B4-BE49-F238E27FC236}">
                <a16:creationId xmlns:a16="http://schemas.microsoft.com/office/drawing/2014/main" id="{4D05EE5D-8F97-2DF8-2500-73F68F34493F}"/>
              </a:ext>
            </a:extLst>
          </p:cNvPr>
          <p:cNvCxnSpPr>
            <a:cxnSpLocks/>
            <a:stCxn id="175" idx="0"/>
          </p:cNvCxnSpPr>
          <p:nvPr/>
        </p:nvCxnSpPr>
        <p:spPr>
          <a:xfrm flipV="1">
            <a:off x="10369033" y="4675973"/>
            <a:ext cx="0" cy="263467"/>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175" name="Rectangle 174">
            <a:extLst>
              <a:ext uri="{FF2B5EF4-FFF2-40B4-BE49-F238E27FC236}">
                <a16:creationId xmlns:a16="http://schemas.microsoft.com/office/drawing/2014/main" id="{3F975591-9893-7819-1B74-7AB0A7A646C5}"/>
              </a:ext>
            </a:extLst>
          </p:cNvPr>
          <p:cNvSpPr/>
          <p:nvPr/>
        </p:nvSpPr>
        <p:spPr>
          <a:xfrm>
            <a:off x="9712144" y="4939440"/>
            <a:ext cx="1313778" cy="198000"/>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Absolute kosten blijven groeien</a:t>
            </a:r>
          </a:p>
        </p:txBody>
      </p:sp>
      <p:sp>
        <p:nvSpPr>
          <p:cNvPr id="67" name="Footer Placeholder 3">
            <a:extLst>
              <a:ext uri="{FF2B5EF4-FFF2-40B4-BE49-F238E27FC236}">
                <a16:creationId xmlns:a16="http://schemas.microsoft.com/office/drawing/2014/main" id="{50860C1F-9619-0428-BB3D-2DE9C4DE224D}"/>
              </a:ext>
            </a:extLst>
          </p:cNvPr>
          <p:cNvSpPr>
            <a:spLocks noGrp="1"/>
          </p:cNvSpPr>
          <p:nvPr>
            <p:ph type="ftr" sz="quarter" idx="3"/>
          </p:nvPr>
        </p:nvSpPr>
        <p:spPr>
          <a:xfrm>
            <a:off x="661800" y="6686783"/>
            <a:ext cx="10868400" cy="122400"/>
          </a:xfrm>
        </p:spPr>
        <p:txBody>
          <a:bodyPr/>
          <a:lstStyle/>
          <a:p>
            <a:r>
              <a:rPr lang="nl-NL" dirty="0"/>
              <a:t>Bron: It’s Public analyse: </a:t>
            </a:r>
          </a:p>
        </p:txBody>
      </p:sp>
    </p:spTree>
    <p:extLst>
      <p:ext uri="{BB962C8B-B14F-4D97-AF65-F5344CB8AC3E}">
        <p14:creationId xmlns:p14="http://schemas.microsoft.com/office/powerpoint/2010/main" val="327216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9CFFE5EF-DF87-AC1E-768D-29C4D5E5094B}"/>
              </a:ext>
            </a:extLst>
          </p:cNvPr>
          <p:cNvGraphicFramePr>
            <a:graphicFrameLocks noChangeAspect="1"/>
          </p:cNvGraphicFramePr>
          <p:nvPr>
            <p:custDataLst>
              <p:tags r:id="rId1"/>
            </p:custDataLst>
            <p:extLst>
              <p:ext uri="{D42A27DB-BD31-4B8C-83A1-F6EECF244321}">
                <p14:modId xmlns:p14="http://schemas.microsoft.com/office/powerpoint/2010/main" val="2222726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6" name="Object 35" hidden="1">
                        <a:extLst>
                          <a:ext uri="{FF2B5EF4-FFF2-40B4-BE49-F238E27FC236}">
                            <a16:creationId xmlns:a16="http://schemas.microsoft.com/office/drawing/2014/main" id="{9CFFE5EF-DF87-AC1E-768D-29C4D5E509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8" name="Rectangle 107">
            <a:extLst>
              <a:ext uri="{FF2B5EF4-FFF2-40B4-BE49-F238E27FC236}">
                <a16:creationId xmlns:a16="http://schemas.microsoft.com/office/drawing/2014/main" id="{0A57BF51-5DE3-53AA-16CC-3A2BCB360AE2}"/>
              </a:ext>
            </a:extLst>
          </p:cNvPr>
          <p:cNvSpPr/>
          <p:nvPr/>
        </p:nvSpPr>
        <p:spPr>
          <a:xfrm>
            <a:off x="5119983" y="1581150"/>
            <a:ext cx="1556900" cy="265113"/>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97" name="Rectangle 96">
            <a:extLst>
              <a:ext uri="{FF2B5EF4-FFF2-40B4-BE49-F238E27FC236}">
                <a16:creationId xmlns:a16="http://schemas.microsoft.com/office/drawing/2014/main" id="{3009F491-2EEF-09AE-E69B-047FD09094A2}"/>
              </a:ext>
            </a:extLst>
          </p:cNvPr>
          <p:cNvSpPr/>
          <p:nvPr/>
        </p:nvSpPr>
        <p:spPr>
          <a:xfrm>
            <a:off x="2768837"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98" name="Rectangle 97">
            <a:extLst>
              <a:ext uri="{FF2B5EF4-FFF2-40B4-BE49-F238E27FC236}">
                <a16:creationId xmlns:a16="http://schemas.microsoft.com/office/drawing/2014/main" id="{F7204DED-D136-C366-726E-7F8C27326D12}"/>
              </a:ext>
            </a:extLst>
          </p:cNvPr>
          <p:cNvSpPr/>
          <p:nvPr/>
        </p:nvSpPr>
        <p:spPr>
          <a:xfrm>
            <a:off x="7170864" y="2490788"/>
            <a:ext cx="4358356" cy="3659188"/>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3" name="Text Placeholder 2">
            <a:extLst>
              <a:ext uri="{FF2B5EF4-FFF2-40B4-BE49-F238E27FC236}">
                <a16:creationId xmlns:a16="http://schemas.microsoft.com/office/drawing/2014/main" id="{E7DB23A7-2295-C0CF-C4AB-5CEF42C1CA21}"/>
              </a:ext>
            </a:extLst>
          </p:cNvPr>
          <p:cNvSpPr>
            <a:spLocks noGrp="1"/>
          </p:cNvSpPr>
          <p:nvPr>
            <p:ph type="body" sz="quarter" idx="20"/>
          </p:nvPr>
        </p:nvSpPr>
        <p:spPr/>
        <p:txBody>
          <a:bodyPr/>
          <a:lstStyle/>
          <a:p>
            <a:endParaRPr lang="nl-NL" dirty="0"/>
          </a:p>
        </p:txBody>
      </p:sp>
      <p:sp>
        <p:nvSpPr>
          <p:cNvPr id="4" name="Text Placeholder 3">
            <a:extLst>
              <a:ext uri="{FF2B5EF4-FFF2-40B4-BE49-F238E27FC236}">
                <a16:creationId xmlns:a16="http://schemas.microsoft.com/office/drawing/2014/main" id="{26D59C0C-7A79-7224-25B1-C49A35B6C9AC}"/>
              </a:ext>
            </a:extLst>
          </p:cNvPr>
          <p:cNvSpPr>
            <a:spLocks noGrp="1"/>
          </p:cNvSpPr>
          <p:nvPr>
            <p:ph type="body" sz="quarter" idx="14"/>
          </p:nvPr>
        </p:nvSpPr>
        <p:spPr/>
        <p:txBody>
          <a:bodyPr/>
          <a:lstStyle/>
          <a:p>
            <a:endParaRPr lang="nl-NL" dirty="0"/>
          </a:p>
        </p:txBody>
      </p:sp>
      <p:sp>
        <p:nvSpPr>
          <p:cNvPr id="5" name="Title 4">
            <a:extLst>
              <a:ext uri="{FF2B5EF4-FFF2-40B4-BE49-F238E27FC236}">
                <a16:creationId xmlns:a16="http://schemas.microsoft.com/office/drawing/2014/main" id="{DD532B1D-6FC6-4AA7-BD6D-5CC711274154}"/>
              </a:ext>
            </a:extLst>
          </p:cNvPr>
          <p:cNvSpPr>
            <a:spLocks noGrp="1"/>
          </p:cNvSpPr>
          <p:nvPr>
            <p:ph type="title"/>
          </p:nvPr>
        </p:nvSpPr>
        <p:spPr/>
        <p:txBody>
          <a:bodyPr vert="horz"/>
          <a:lstStyle/>
          <a:p>
            <a:r>
              <a:rPr lang="nl-NL" dirty="0"/>
              <a:t>Totale kosten: 10,8%</a:t>
            </a:r>
            <a:br>
              <a:rPr lang="nl-NL" dirty="0"/>
            </a:br>
            <a:r>
              <a:rPr lang="nl-NL" dirty="0"/>
              <a:t>Totale financieringsbehoefte: 208%</a:t>
            </a:r>
          </a:p>
        </p:txBody>
      </p:sp>
      <p:graphicFrame>
        <p:nvGraphicFramePr>
          <p:cNvPr id="101" name="Chart 100">
            <a:extLst>
              <a:ext uri="{FF2B5EF4-FFF2-40B4-BE49-F238E27FC236}">
                <a16:creationId xmlns:a16="http://schemas.microsoft.com/office/drawing/2014/main" id="{F9291083-C7D9-5586-00F8-DB9A49254958}"/>
              </a:ext>
            </a:extLst>
          </p:cNvPr>
          <p:cNvGraphicFramePr/>
          <p:nvPr>
            <p:custDataLst>
              <p:tags r:id="rId2"/>
            </p:custDataLst>
            <p:extLst>
              <p:ext uri="{D42A27DB-BD31-4B8C-83A1-F6EECF244321}">
                <p14:modId xmlns:p14="http://schemas.microsoft.com/office/powerpoint/2010/main" val="2577890378"/>
              </p:ext>
            </p:extLst>
          </p:nvPr>
        </p:nvGraphicFramePr>
        <p:xfrm>
          <a:off x="2624138" y="3286125"/>
          <a:ext cx="4235450" cy="2776538"/>
        </p:xfrm>
        <a:graphic>
          <a:graphicData uri="http://schemas.openxmlformats.org/drawingml/2006/chart">
            <c:chart xmlns:c="http://schemas.openxmlformats.org/drawingml/2006/chart" xmlns:r="http://schemas.openxmlformats.org/officeDocument/2006/relationships" r:id="rId7"/>
          </a:graphicData>
        </a:graphic>
      </p:graphicFrame>
      <p:pic>
        <p:nvPicPr>
          <p:cNvPr id="53" name="Graphic 52" descr="Miscellaneous with solid fill">
            <a:extLst>
              <a:ext uri="{FF2B5EF4-FFF2-40B4-BE49-F238E27FC236}">
                <a16:creationId xmlns:a16="http://schemas.microsoft.com/office/drawing/2014/main" id="{67CC8D4C-9A6E-F14B-4E0E-19531E60CBC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04517" y="2136775"/>
            <a:ext cx="284163" cy="284163"/>
          </a:xfrm>
          <a:prstGeom prst="rect">
            <a:avLst/>
          </a:prstGeom>
        </p:spPr>
      </p:pic>
      <p:pic>
        <p:nvPicPr>
          <p:cNvPr id="54" name="Graphic 53" descr="Road with solid fill">
            <a:extLst>
              <a:ext uri="{FF2B5EF4-FFF2-40B4-BE49-F238E27FC236}">
                <a16:creationId xmlns:a16="http://schemas.microsoft.com/office/drawing/2014/main" id="{F9A217F3-519A-9F82-2E3B-DBBFE254A72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04518" y="1846264"/>
            <a:ext cx="282575" cy="282575"/>
          </a:xfrm>
          <a:prstGeom prst="rect">
            <a:avLst/>
          </a:prstGeom>
        </p:spPr>
      </p:pic>
      <p:pic>
        <p:nvPicPr>
          <p:cNvPr id="55" name="Graphic 54" descr="Home with solid fill">
            <a:extLst>
              <a:ext uri="{FF2B5EF4-FFF2-40B4-BE49-F238E27FC236}">
                <a16:creationId xmlns:a16="http://schemas.microsoft.com/office/drawing/2014/main" id="{49FD1D12-DF85-DBC6-E614-08F8FA3FA55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04517" y="1554163"/>
            <a:ext cx="284163" cy="284163"/>
          </a:xfrm>
          <a:prstGeom prst="rect">
            <a:avLst/>
          </a:prstGeom>
        </p:spPr>
      </p:pic>
      <p:sp>
        <p:nvSpPr>
          <p:cNvPr id="58" name="TextBox 57">
            <a:extLst>
              <a:ext uri="{FF2B5EF4-FFF2-40B4-BE49-F238E27FC236}">
                <a16:creationId xmlns:a16="http://schemas.microsoft.com/office/drawing/2014/main" id="{6BF6806F-592F-FCE9-0CF3-D67A64BACD8A}"/>
              </a:ext>
            </a:extLst>
          </p:cNvPr>
          <p:cNvSpPr txBox="1"/>
          <p:nvPr/>
        </p:nvSpPr>
        <p:spPr>
          <a:xfrm>
            <a:off x="3179035" y="2143124"/>
            <a:ext cx="1666430" cy="254000"/>
          </a:xfrm>
          <a:prstGeom prst="rect">
            <a:avLst/>
          </a:prstGeom>
        </p:spPr>
        <p:txBody>
          <a:bodyPr vert="horz" wrap="none" lIns="91440" tIns="45720" rIns="91440" bIns="45720" rtlCol="0">
            <a:noAutofit/>
          </a:bodyPr>
          <a:lstStyle/>
          <a:p>
            <a:pPr algn="l"/>
            <a:r>
              <a:rPr lang="nl-NL" sz="900" noProof="0" dirty="0"/>
              <a:t>Afschrijven in 12 jaar</a:t>
            </a:r>
          </a:p>
        </p:txBody>
      </p:sp>
      <p:sp>
        <p:nvSpPr>
          <p:cNvPr id="68" name="TextBox 67">
            <a:extLst>
              <a:ext uri="{FF2B5EF4-FFF2-40B4-BE49-F238E27FC236}">
                <a16:creationId xmlns:a16="http://schemas.microsoft.com/office/drawing/2014/main" id="{5CA40DB7-9FC2-7887-24C4-6CCDCDF3CAF5}"/>
              </a:ext>
            </a:extLst>
          </p:cNvPr>
          <p:cNvSpPr txBox="1"/>
          <p:nvPr/>
        </p:nvSpPr>
        <p:spPr>
          <a:xfrm>
            <a:off x="2774497" y="2489200"/>
            <a:ext cx="2506802" cy="198438"/>
          </a:xfrm>
          <a:prstGeom prst="rect">
            <a:avLst/>
          </a:prstGeom>
        </p:spPr>
        <p:txBody>
          <a:bodyPr vert="horz" wrap="none" lIns="91440" tIns="45720" rIns="91440" bIns="45720" rtlCol="0">
            <a:noAutofit/>
          </a:bodyPr>
          <a:lstStyle/>
          <a:p>
            <a:pPr algn="l"/>
            <a:r>
              <a:rPr lang="nl-NL" sz="900" b="1" noProof="0" dirty="0"/>
              <a:t>Ontwikkeling kosten van de investeringen</a:t>
            </a:r>
            <a:r>
              <a:rPr lang="nl-NL" sz="900" noProof="0" dirty="0"/>
              <a:t> </a:t>
            </a:r>
            <a:br>
              <a:rPr lang="nl-NL" sz="900" noProof="0" dirty="0"/>
            </a:br>
            <a:r>
              <a:rPr lang="nl-NL" sz="900" noProof="0" dirty="0"/>
              <a:t>Eur mln / % van begroting</a:t>
            </a:r>
          </a:p>
        </p:txBody>
      </p:sp>
      <p:sp>
        <p:nvSpPr>
          <p:cNvPr id="69" name="TextBox 68">
            <a:extLst>
              <a:ext uri="{FF2B5EF4-FFF2-40B4-BE49-F238E27FC236}">
                <a16:creationId xmlns:a16="http://schemas.microsoft.com/office/drawing/2014/main" id="{F6A82D33-241E-891B-87D8-01E578EDE90D}"/>
              </a:ext>
            </a:extLst>
          </p:cNvPr>
          <p:cNvSpPr txBox="1"/>
          <p:nvPr/>
        </p:nvSpPr>
        <p:spPr>
          <a:xfrm>
            <a:off x="7169923" y="2498725"/>
            <a:ext cx="3033062" cy="196850"/>
          </a:xfrm>
          <a:prstGeom prst="rect">
            <a:avLst/>
          </a:prstGeom>
        </p:spPr>
        <p:txBody>
          <a:bodyPr vert="horz" wrap="none" lIns="91440" tIns="45720" rIns="91440" bIns="45720" rtlCol="0">
            <a:noAutofit/>
          </a:bodyPr>
          <a:lstStyle/>
          <a:p>
            <a:pPr algn="l"/>
            <a:r>
              <a:rPr lang="nl-NL" sz="900" b="1" noProof="0" dirty="0"/>
              <a:t>Ontwikkeling van de financieringsbehoefte materiele activa</a:t>
            </a:r>
            <a:br>
              <a:rPr lang="nl-NL" sz="900" b="1" noProof="0" dirty="0"/>
            </a:br>
            <a:r>
              <a:rPr lang="nl-NL" sz="900" noProof="0" dirty="0"/>
              <a:t>Eur mln / % van begroting</a:t>
            </a:r>
          </a:p>
        </p:txBody>
      </p:sp>
      <p:graphicFrame>
        <p:nvGraphicFramePr>
          <p:cNvPr id="100" name="Chart 99">
            <a:extLst>
              <a:ext uri="{FF2B5EF4-FFF2-40B4-BE49-F238E27FC236}">
                <a16:creationId xmlns:a16="http://schemas.microsoft.com/office/drawing/2014/main" id="{3665886F-1478-8974-80D1-00E8DD163D3A}"/>
              </a:ext>
            </a:extLst>
          </p:cNvPr>
          <p:cNvGraphicFramePr/>
          <p:nvPr>
            <p:custDataLst>
              <p:tags r:id="rId3"/>
            </p:custDataLst>
            <p:extLst>
              <p:ext uri="{D42A27DB-BD31-4B8C-83A1-F6EECF244321}">
                <p14:modId xmlns:p14="http://schemas.microsoft.com/office/powerpoint/2010/main" val="3096144918"/>
              </p:ext>
            </p:extLst>
          </p:nvPr>
        </p:nvGraphicFramePr>
        <p:xfrm>
          <a:off x="7058025" y="3440113"/>
          <a:ext cx="4179888" cy="2622550"/>
        </p:xfrm>
        <a:graphic>
          <a:graphicData uri="http://schemas.openxmlformats.org/drawingml/2006/chart">
            <c:chart xmlns:c="http://schemas.openxmlformats.org/drawingml/2006/chart" xmlns:r="http://schemas.openxmlformats.org/officeDocument/2006/relationships" r:id="rId14"/>
          </a:graphicData>
        </a:graphic>
      </p:graphicFrame>
      <p:sp>
        <p:nvSpPr>
          <p:cNvPr id="304" name="Rectangle 303">
            <a:extLst>
              <a:ext uri="{FF2B5EF4-FFF2-40B4-BE49-F238E27FC236}">
                <a16:creationId xmlns:a16="http://schemas.microsoft.com/office/drawing/2014/main" id="{4EBFE61E-01AF-F843-7DBE-4B761673D173}"/>
              </a:ext>
            </a:extLst>
          </p:cNvPr>
          <p:cNvSpPr/>
          <p:nvPr/>
        </p:nvSpPr>
        <p:spPr>
          <a:xfrm>
            <a:off x="2768837" y="1503363"/>
            <a:ext cx="4358356" cy="927100"/>
          </a:xfrm>
          <a:prstGeom prst="rect">
            <a:avLst/>
          </a:prstGeom>
          <a:noFill/>
          <a:ln w="4266" cap="flat">
            <a:solidFill>
              <a:schemeClr val="bg1">
                <a:lumMod val="85000"/>
              </a:schemeClr>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solidFill>
                <a:srgbClr val="000000"/>
              </a:solidFill>
            </a:endParaRPr>
          </a:p>
        </p:txBody>
      </p:sp>
      <p:sp>
        <p:nvSpPr>
          <p:cNvPr id="104" name="Rectangle 103">
            <a:extLst>
              <a:ext uri="{FF2B5EF4-FFF2-40B4-BE49-F238E27FC236}">
                <a16:creationId xmlns:a16="http://schemas.microsoft.com/office/drawing/2014/main" id="{8BE4935C-6DC1-2F4F-90C4-679EBC13C1AE}"/>
              </a:ext>
            </a:extLst>
          </p:cNvPr>
          <p:cNvSpPr/>
          <p:nvPr/>
        </p:nvSpPr>
        <p:spPr>
          <a:xfrm>
            <a:off x="5240392" y="3866258"/>
            <a:ext cx="141268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kosten</a:t>
            </a:r>
            <a:r>
              <a:rPr lang="nl-NL" sz="700" b="1" dirty="0">
                <a:solidFill>
                  <a:srgbClr val="22777B"/>
                </a:solidFill>
                <a:latin typeface="Corbel" panose="020B0503020204020204" pitchFamily="34" charset="0"/>
              </a:rPr>
              <a:t> 10,8% </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 jr</a:t>
            </a:r>
          </a:p>
        </p:txBody>
      </p:sp>
      <p:sp>
        <p:nvSpPr>
          <p:cNvPr id="118" name="Rectangle 117">
            <a:extLst>
              <a:ext uri="{FF2B5EF4-FFF2-40B4-BE49-F238E27FC236}">
                <a16:creationId xmlns:a16="http://schemas.microsoft.com/office/drawing/2014/main" id="{84BF7871-3719-25E7-AD3D-74D433DC57B1}"/>
              </a:ext>
            </a:extLst>
          </p:cNvPr>
          <p:cNvSpPr/>
          <p:nvPr/>
        </p:nvSpPr>
        <p:spPr>
          <a:xfrm>
            <a:off x="5081588" y="4384026"/>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Afschrijvingslasten</a:t>
            </a:r>
            <a:r>
              <a:rPr lang="nl-NL" sz="700" dirty="0">
                <a:solidFill>
                  <a:schemeClr val="tx1">
                    <a:lumMod val="65000"/>
                    <a:lumOff val="35000"/>
                  </a:schemeClr>
                </a:solidFill>
                <a:latin typeface="Corbel" panose="020B0503020204020204" pitchFamily="34" charset="0"/>
              </a:rPr>
              <a:t> 7,6% </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 jr</a:t>
            </a:r>
          </a:p>
        </p:txBody>
      </p:sp>
      <p:sp>
        <p:nvSpPr>
          <p:cNvPr id="119" name="Rectangle 118">
            <a:extLst>
              <a:ext uri="{FF2B5EF4-FFF2-40B4-BE49-F238E27FC236}">
                <a16:creationId xmlns:a16="http://schemas.microsoft.com/office/drawing/2014/main" id="{C6241060-DA80-A08A-4032-2EDDCDD7C0C5}"/>
              </a:ext>
            </a:extLst>
          </p:cNvPr>
          <p:cNvSpPr/>
          <p:nvPr/>
        </p:nvSpPr>
        <p:spPr>
          <a:xfrm>
            <a:off x="5081588" y="5121461"/>
            <a:ext cx="1571625" cy="198000"/>
          </a:xfrm>
          <a:prstGeom prst="rect">
            <a:avLst/>
          </a:prstGeom>
          <a:noFill/>
          <a:ln w="4266" cap="flat">
            <a:noFill/>
            <a:prstDash val="solid"/>
            <a:miter/>
          </a:ln>
          <a:extLst>
            <a:ext uri="{909E8E84-426E-40DD-AFC4-6F175D3DCCD1}">
              <a14:hiddenFill xmlns:a14="http://schemas.microsoft.com/office/drawing/2010/main">
                <a:solidFill>
                  <a:schemeClr val="tx1">
                    <a:lumMod val="50000"/>
                    <a:lumOff val="50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Rentelasten </a:t>
            </a:r>
            <a:r>
              <a:rPr lang="nl-NL" sz="700" dirty="0">
                <a:solidFill>
                  <a:schemeClr val="tx1">
                    <a:lumMod val="65000"/>
                    <a:lumOff val="35000"/>
                  </a:schemeClr>
                </a:solidFill>
                <a:latin typeface="Corbel" panose="020B0503020204020204" pitchFamily="34" charset="0"/>
              </a:rPr>
              <a:t>3,1</a:t>
            </a:r>
            <a:r>
              <a:rPr kumimoji="0" lang="nl-NL" sz="700"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rPr>
              <a:t>% / jr</a:t>
            </a:r>
          </a:p>
        </p:txBody>
      </p:sp>
      <p:grpSp>
        <p:nvGrpSpPr>
          <p:cNvPr id="143" name="Group 142">
            <a:extLst>
              <a:ext uri="{FF2B5EF4-FFF2-40B4-BE49-F238E27FC236}">
                <a16:creationId xmlns:a16="http://schemas.microsoft.com/office/drawing/2014/main" id="{19A080E9-2DD0-3B60-B589-C6A3700D762F}"/>
              </a:ext>
            </a:extLst>
          </p:cNvPr>
          <p:cNvGrpSpPr/>
          <p:nvPr/>
        </p:nvGrpSpPr>
        <p:grpSpPr>
          <a:xfrm>
            <a:off x="2722216" y="5989638"/>
            <a:ext cx="802624" cy="203200"/>
            <a:chOff x="6854067" y="5897801"/>
            <a:chExt cx="802624" cy="203200"/>
          </a:xfrm>
        </p:grpSpPr>
        <p:cxnSp>
          <p:nvCxnSpPr>
            <p:cNvPr id="144" name="Straight Arrow Connector 143">
              <a:extLst>
                <a:ext uri="{FF2B5EF4-FFF2-40B4-BE49-F238E27FC236}">
                  <a16:creationId xmlns:a16="http://schemas.microsoft.com/office/drawing/2014/main" id="{3CED1832-7187-1E22-20C9-EA2C6E0385FD}"/>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5D4A7FB5-BBEE-49A0-F9B5-1A7DC4A68567}"/>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sp>
        <p:nvSpPr>
          <p:cNvPr id="160" name="Rectangle 159">
            <a:extLst>
              <a:ext uri="{FF2B5EF4-FFF2-40B4-BE49-F238E27FC236}">
                <a16:creationId xmlns:a16="http://schemas.microsoft.com/office/drawing/2014/main" id="{BFE293E4-E727-A454-AAAB-77F7484A6018}"/>
              </a:ext>
            </a:extLst>
          </p:cNvPr>
          <p:cNvSpPr/>
          <p:nvPr/>
        </p:nvSpPr>
        <p:spPr>
          <a:xfrm>
            <a:off x="8701089" y="3678246"/>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Totale financieringsbehoefte</a:t>
            </a:r>
            <a:r>
              <a:rPr lang="nl-NL" sz="700" b="1" dirty="0">
                <a:solidFill>
                  <a:srgbClr val="22777B"/>
                </a:solidFill>
                <a:latin typeface="Corbel" panose="020B0503020204020204" pitchFamily="34" charset="0"/>
              </a:rPr>
              <a:t> </a:t>
            </a:r>
            <a:br>
              <a:rPr lang="nl-NL" sz="700" b="1" dirty="0">
                <a:solidFill>
                  <a:srgbClr val="22777B"/>
                </a:solidFill>
                <a:latin typeface="Corbel" panose="020B0503020204020204" pitchFamily="34" charset="0"/>
              </a:rPr>
            </a:br>
            <a:r>
              <a:rPr lang="nl-NL" sz="700" b="1" dirty="0">
                <a:solidFill>
                  <a:srgbClr val="22777B"/>
                </a:solidFill>
                <a:latin typeface="Corbel" panose="020B0503020204020204" pitchFamily="34" charset="0"/>
              </a:rPr>
              <a:t>208%</a:t>
            </a:r>
            <a:r>
              <a:rPr kumimoji="0" lang="nl-NL" sz="700" b="1" i="0" u="none" strike="noStrike" kern="1200" cap="none" spc="0" normalizeH="0" baseline="0" noProof="0" dirty="0">
                <a:ln>
                  <a:noFill/>
                </a:ln>
                <a:solidFill>
                  <a:srgbClr val="22777B"/>
                </a:solidFill>
                <a:effectLst/>
                <a:uLnTx/>
                <a:uFillTx/>
                <a:latin typeface="Corbel" panose="020B0503020204020204" pitchFamily="34" charset="0"/>
              </a:rPr>
              <a:t> / jr</a:t>
            </a:r>
          </a:p>
        </p:txBody>
      </p:sp>
      <p:sp>
        <p:nvSpPr>
          <p:cNvPr id="168" name="Rectangle 167">
            <a:extLst>
              <a:ext uri="{FF2B5EF4-FFF2-40B4-BE49-F238E27FC236}">
                <a16:creationId xmlns:a16="http://schemas.microsoft.com/office/drawing/2014/main" id="{65A6EF13-B234-D5F1-0A30-2BD62282F935}"/>
              </a:ext>
            </a:extLst>
          </p:cNvPr>
          <p:cNvSpPr/>
          <p:nvPr/>
        </p:nvSpPr>
        <p:spPr>
          <a:xfrm>
            <a:off x="8701089" y="3889381"/>
            <a:ext cx="2330748"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rPr>
              <a:t>Netto schuldquote</a:t>
            </a:r>
            <a:r>
              <a:rPr lang="nl-NL" sz="700" dirty="0">
                <a:solidFill>
                  <a:schemeClr val="bg1">
                    <a:lumMod val="65000"/>
                  </a:schemeClr>
                </a:solidFill>
                <a:latin typeface="Corbel" panose="020B0503020204020204" pitchFamily="34" charset="0"/>
              </a:rPr>
              <a:t> 178%</a:t>
            </a:r>
            <a:endParaRPr kumimoji="0" lang="nl-NL" sz="700" i="0" u="none" strike="noStrike" kern="1200" cap="none" spc="0" normalizeH="0" baseline="0" noProof="0" dirty="0">
              <a:ln>
                <a:noFill/>
              </a:ln>
              <a:solidFill>
                <a:schemeClr val="bg1">
                  <a:lumMod val="65000"/>
                </a:schemeClr>
              </a:solidFill>
              <a:effectLst/>
              <a:uLnTx/>
              <a:uFillTx/>
              <a:latin typeface="Corbel" panose="020B0503020204020204" pitchFamily="34" charset="0"/>
            </a:endParaRPr>
          </a:p>
        </p:txBody>
      </p:sp>
      <p:cxnSp>
        <p:nvCxnSpPr>
          <p:cNvPr id="96" name="Straight Arrow Connector 95">
            <a:extLst>
              <a:ext uri="{FF2B5EF4-FFF2-40B4-BE49-F238E27FC236}">
                <a16:creationId xmlns:a16="http://schemas.microsoft.com/office/drawing/2014/main" id="{E28D1562-811D-4846-EA6C-2BCE82636685}"/>
              </a:ext>
            </a:extLst>
          </p:cNvPr>
          <p:cNvCxnSpPr>
            <a:cxnSpLocks/>
            <a:stCxn id="95" idx="0"/>
          </p:cNvCxnSpPr>
          <p:nvPr/>
        </p:nvCxnSpPr>
        <p:spPr>
          <a:xfrm flipV="1">
            <a:off x="9745177" y="4118180"/>
            <a:ext cx="508486" cy="345287"/>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091A8A78-9D2B-F19A-9F1C-432F99CB2895}"/>
              </a:ext>
            </a:extLst>
          </p:cNvPr>
          <p:cNvSpPr/>
          <p:nvPr/>
        </p:nvSpPr>
        <p:spPr>
          <a:xfrm>
            <a:off x="7270851" y="4694610"/>
            <a:ext cx="383477" cy="1980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98%</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grpSp>
        <p:nvGrpSpPr>
          <p:cNvPr id="103" name="Group 102">
            <a:extLst>
              <a:ext uri="{FF2B5EF4-FFF2-40B4-BE49-F238E27FC236}">
                <a16:creationId xmlns:a16="http://schemas.microsoft.com/office/drawing/2014/main" id="{CD45A740-FF67-4150-B62B-7EAE1EFBDAEC}"/>
              </a:ext>
            </a:extLst>
          </p:cNvPr>
          <p:cNvGrpSpPr/>
          <p:nvPr/>
        </p:nvGrpSpPr>
        <p:grpSpPr>
          <a:xfrm>
            <a:off x="7138619" y="5980113"/>
            <a:ext cx="802624" cy="203200"/>
            <a:chOff x="6854067" y="5897801"/>
            <a:chExt cx="802624" cy="203200"/>
          </a:xfrm>
        </p:grpSpPr>
        <p:cxnSp>
          <p:nvCxnSpPr>
            <p:cNvPr id="105" name="Straight Arrow Connector 104">
              <a:extLst>
                <a:ext uri="{FF2B5EF4-FFF2-40B4-BE49-F238E27FC236}">
                  <a16:creationId xmlns:a16="http://schemas.microsoft.com/office/drawing/2014/main" id="{9C22D419-60FC-C27B-0CBD-D9FB43A9E15B}"/>
                </a:ext>
              </a:extLst>
            </p:cNvPr>
            <p:cNvCxnSpPr>
              <a:cxnSpLocks/>
            </p:cNvCxnSpPr>
            <p:nvPr/>
          </p:nvCxnSpPr>
          <p:spPr>
            <a:xfrm>
              <a:off x="7210982" y="5994433"/>
              <a:ext cx="44570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845A1AD-54DF-150F-1E65-9A014CBBEFE3}"/>
                </a:ext>
              </a:extLst>
            </p:cNvPr>
            <p:cNvSpPr txBox="1"/>
            <p:nvPr/>
          </p:nvSpPr>
          <p:spPr>
            <a:xfrm>
              <a:off x="6854067" y="5897801"/>
              <a:ext cx="666432" cy="203200"/>
            </a:xfrm>
            <a:prstGeom prst="rect">
              <a:avLst/>
            </a:prstGeom>
          </p:spPr>
          <p:txBody>
            <a:bodyPr vert="horz" wrap="none" lIns="91440" tIns="45720" rIns="91440" bIns="45720" rtlCol="0">
              <a:noAutofit/>
            </a:bodyPr>
            <a:lstStyle/>
            <a:p>
              <a:pPr marL="0" marR="0" lvl="0" indent="0" algn="l"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Jaren</a:t>
              </a:r>
            </a:p>
          </p:txBody>
        </p:sp>
      </p:grpSp>
      <p:pic>
        <p:nvPicPr>
          <p:cNvPr id="94" name="Graphic 93" descr="Linear Graph outline">
            <a:extLst>
              <a:ext uri="{FF2B5EF4-FFF2-40B4-BE49-F238E27FC236}">
                <a16:creationId xmlns:a16="http://schemas.microsoft.com/office/drawing/2014/main" id="{894BD2C9-6470-067B-D80D-F224BB96ABC1}"/>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02740" y="1547814"/>
            <a:ext cx="301625" cy="301625"/>
          </a:xfrm>
          <a:prstGeom prst="rect">
            <a:avLst/>
          </a:prstGeom>
        </p:spPr>
      </p:pic>
      <p:sp>
        <p:nvSpPr>
          <p:cNvPr id="102" name="TextBox 101">
            <a:extLst>
              <a:ext uri="{FF2B5EF4-FFF2-40B4-BE49-F238E27FC236}">
                <a16:creationId xmlns:a16="http://schemas.microsoft.com/office/drawing/2014/main" id="{BA96D065-12EF-0794-98B7-84F1020AA30C}"/>
              </a:ext>
            </a:extLst>
          </p:cNvPr>
          <p:cNvSpPr txBox="1"/>
          <p:nvPr/>
        </p:nvSpPr>
        <p:spPr>
          <a:xfrm>
            <a:off x="5084750" y="1531937"/>
            <a:ext cx="1666430" cy="254000"/>
          </a:xfrm>
          <a:prstGeom prst="rect">
            <a:avLst/>
          </a:prstGeom>
        </p:spPr>
        <p:txBody>
          <a:bodyPr vert="horz" wrap="none" lIns="91440" tIns="45720" rIns="91440" bIns="45720" rtlCol="0">
            <a:noAutofit/>
          </a:bodyPr>
          <a:lstStyle/>
          <a:p>
            <a:pPr algn="l"/>
            <a:r>
              <a:rPr lang="nl-NL" sz="900" noProof="0" dirty="0"/>
              <a:t>Hoge stabiele groeifase </a:t>
            </a:r>
            <a:br>
              <a:rPr lang="nl-NL" sz="900" noProof="0" dirty="0"/>
            </a:br>
            <a:r>
              <a:rPr lang="nl-NL" sz="900" noProof="0" dirty="0"/>
              <a:t>(3% p.j.)</a:t>
            </a:r>
          </a:p>
        </p:txBody>
      </p:sp>
      <p:sp>
        <p:nvSpPr>
          <p:cNvPr id="111" name="Rectangle 110">
            <a:extLst>
              <a:ext uri="{FF2B5EF4-FFF2-40B4-BE49-F238E27FC236}">
                <a16:creationId xmlns:a16="http://schemas.microsoft.com/office/drawing/2014/main" id="{8BF59AD6-7B21-B2EC-273C-E8F90C2B18C8}"/>
              </a:ext>
            </a:extLst>
          </p:cNvPr>
          <p:cNvSpPr/>
          <p:nvPr/>
        </p:nvSpPr>
        <p:spPr>
          <a:xfrm>
            <a:off x="4838163" y="5438206"/>
            <a:ext cx="1674709" cy="349250"/>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Na de eerste afschrijvingscyclus </a:t>
            </a:r>
            <a:br>
              <a:rPr lang="nl-NL" sz="700" dirty="0">
                <a:solidFill>
                  <a:srgbClr val="000000"/>
                </a:solidFill>
              </a:rPr>
            </a:br>
            <a:r>
              <a:rPr lang="nl-NL" sz="700" dirty="0">
                <a:solidFill>
                  <a:srgbClr val="000000"/>
                </a:solidFill>
              </a:rPr>
              <a:t>(60 jaar) worden de investeringen onderdeel van de reguliere vervangingen</a:t>
            </a:r>
          </a:p>
        </p:txBody>
      </p:sp>
      <p:cxnSp>
        <p:nvCxnSpPr>
          <p:cNvPr id="112" name="Straight Arrow Connector 111">
            <a:extLst>
              <a:ext uri="{FF2B5EF4-FFF2-40B4-BE49-F238E27FC236}">
                <a16:creationId xmlns:a16="http://schemas.microsoft.com/office/drawing/2014/main" id="{59CB7D05-8F3F-63DA-CA1C-FC0869912794}"/>
              </a:ext>
            </a:extLst>
          </p:cNvPr>
          <p:cNvCxnSpPr>
            <a:cxnSpLocks/>
            <a:stCxn id="111" idx="0"/>
          </p:cNvCxnSpPr>
          <p:nvPr/>
        </p:nvCxnSpPr>
        <p:spPr>
          <a:xfrm flipV="1">
            <a:off x="5675518" y="4632960"/>
            <a:ext cx="261986" cy="805246"/>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9BC365CC-039B-9D06-7192-70DBCE2E859D}"/>
              </a:ext>
            </a:extLst>
          </p:cNvPr>
          <p:cNvSpPr/>
          <p:nvPr/>
        </p:nvSpPr>
        <p:spPr>
          <a:xfrm>
            <a:off x="9041428" y="4463467"/>
            <a:ext cx="1407497" cy="341696"/>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nl-NL" sz="700" dirty="0">
                <a:solidFill>
                  <a:srgbClr val="000000"/>
                </a:solidFill>
              </a:rPr>
              <a:t>Financieringsbehoefte stabiliseert na één afschrijvingscyclus </a:t>
            </a:r>
            <a:br>
              <a:rPr lang="nl-NL" sz="700" dirty="0">
                <a:solidFill>
                  <a:srgbClr val="000000"/>
                </a:solidFill>
              </a:rPr>
            </a:br>
            <a:r>
              <a:rPr lang="nl-NL" sz="700" dirty="0">
                <a:solidFill>
                  <a:srgbClr val="000000"/>
                </a:solidFill>
              </a:rPr>
              <a:t>(60 jaar) met groei</a:t>
            </a:r>
          </a:p>
        </p:txBody>
      </p:sp>
      <p:grpSp>
        <p:nvGrpSpPr>
          <p:cNvPr id="146" name="Group 145">
            <a:extLst>
              <a:ext uri="{FF2B5EF4-FFF2-40B4-BE49-F238E27FC236}">
                <a16:creationId xmlns:a16="http://schemas.microsoft.com/office/drawing/2014/main" id="{6994FCC1-6F50-4658-B6C5-1EFE1AC22219}"/>
              </a:ext>
            </a:extLst>
          </p:cNvPr>
          <p:cNvGrpSpPr/>
          <p:nvPr/>
        </p:nvGrpSpPr>
        <p:grpSpPr>
          <a:xfrm>
            <a:off x="2768838" y="2909888"/>
            <a:ext cx="4344988" cy="439739"/>
            <a:chOff x="1089025" y="1683240"/>
            <a:chExt cx="10226675" cy="491636"/>
          </a:xfrm>
        </p:grpSpPr>
        <p:sp>
          <p:nvSpPr>
            <p:cNvPr id="147" name="TextBox 146">
              <a:extLst>
                <a:ext uri="{FF2B5EF4-FFF2-40B4-BE49-F238E27FC236}">
                  <a16:creationId xmlns:a16="http://schemas.microsoft.com/office/drawing/2014/main" id="{EA1928C6-CFC4-487F-A149-1509EBFBAF1B}"/>
                </a:ext>
              </a:extLst>
            </p:cNvPr>
            <p:cNvSpPr txBox="1"/>
            <p:nvPr/>
          </p:nvSpPr>
          <p:spPr>
            <a:xfrm>
              <a:off x="2567133" y="1683240"/>
              <a:ext cx="1076325" cy="331788"/>
            </a:xfrm>
            <a:prstGeom prst="rect">
              <a:avLst/>
            </a:prstGeom>
          </p:spPr>
          <p:txBody>
            <a:bodyPr vert="horz" wrap="none" lIns="91440" tIns="45720" rIns="91440" bIns="45720" rtlCol="0" anchor="ctr">
              <a:noAutofit/>
            </a:bodyPr>
            <a:lstStyle/>
            <a:p>
              <a:pPr algn="ctr"/>
              <a:r>
                <a:rPr lang="nl-NL" sz="600" b="1" noProof="0" dirty="0"/>
                <a:t>Start groei 3%</a:t>
              </a:r>
            </a:p>
            <a:p>
              <a:pPr algn="ctr"/>
              <a:r>
                <a:rPr lang="nl-NL" sz="600" b="1" dirty="0"/>
                <a:t>Afschrijven 60 jaar</a:t>
              </a:r>
            </a:p>
            <a:p>
              <a:pPr algn="ctr"/>
              <a:endParaRPr lang="nl-NL" sz="600" b="1" noProof="0" dirty="0"/>
            </a:p>
          </p:txBody>
        </p:sp>
        <p:cxnSp>
          <p:nvCxnSpPr>
            <p:cNvPr id="148" name="Straight Connector 147">
              <a:extLst>
                <a:ext uri="{FF2B5EF4-FFF2-40B4-BE49-F238E27FC236}">
                  <a16:creationId xmlns:a16="http://schemas.microsoft.com/office/drawing/2014/main" id="{895BA6E7-74AD-4799-A21F-E369F3123CA0}"/>
                </a:ext>
              </a:extLst>
            </p:cNvPr>
            <p:cNvCxnSpPr>
              <a:cxnSpLocks/>
            </p:cNvCxnSpPr>
            <p:nvPr/>
          </p:nvCxnSpPr>
          <p:spPr>
            <a:xfrm>
              <a:off x="1089025" y="2060575"/>
              <a:ext cx="193728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AE5D0AA-B8AF-4976-8A5A-EB82F2C92A44}"/>
                </a:ext>
              </a:extLst>
            </p:cNvPr>
            <p:cNvCxnSpPr>
              <a:cxnSpLocks/>
            </p:cNvCxnSpPr>
            <p:nvPr/>
          </p:nvCxnSpPr>
          <p:spPr>
            <a:xfrm>
              <a:off x="3140855" y="2060575"/>
              <a:ext cx="8174845"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9697705-5D10-4D76-A91B-A60D1AFC364F}"/>
                </a:ext>
              </a:extLst>
            </p:cNvPr>
            <p:cNvCxnSpPr/>
            <p:nvPr/>
          </p:nvCxnSpPr>
          <p:spPr>
            <a:xfrm flipV="1">
              <a:off x="2990749"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11C640E-2E15-498E-98E8-B38FBB570528}"/>
                </a:ext>
              </a:extLst>
            </p:cNvPr>
            <p:cNvCxnSpPr/>
            <p:nvPr/>
          </p:nvCxnSpPr>
          <p:spPr>
            <a:xfrm flipV="1">
              <a:off x="3105295"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0EA69DC7-F666-4DFD-BCE7-D5FED4D5ADAA}"/>
              </a:ext>
            </a:extLst>
          </p:cNvPr>
          <p:cNvGrpSpPr/>
          <p:nvPr/>
        </p:nvGrpSpPr>
        <p:grpSpPr>
          <a:xfrm>
            <a:off x="7190839" y="2909888"/>
            <a:ext cx="4344988" cy="439738"/>
            <a:chOff x="1089025" y="1683241"/>
            <a:chExt cx="10226675" cy="491635"/>
          </a:xfrm>
        </p:grpSpPr>
        <p:sp>
          <p:nvSpPr>
            <p:cNvPr id="153" name="TextBox 152">
              <a:extLst>
                <a:ext uri="{FF2B5EF4-FFF2-40B4-BE49-F238E27FC236}">
                  <a16:creationId xmlns:a16="http://schemas.microsoft.com/office/drawing/2014/main" id="{51A25F7D-B88F-433F-8C10-FB6C7CBA5F35}"/>
                </a:ext>
              </a:extLst>
            </p:cNvPr>
            <p:cNvSpPr txBox="1"/>
            <p:nvPr/>
          </p:nvSpPr>
          <p:spPr>
            <a:xfrm>
              <a:off x="2534678" y="1683241"/>
              <a:ext cx="1076325" cy="331789"/>
            </a:xfrm>
            <a:prstGeom prst="rect">
              <a:avLst/>
            </a:prstGeom>
          </p:spPr>
          <p:txBody>
            <a:bodyPr vert="horz" wrap="none" lIns="91440" tIns="45720" rIns="91440" bIns="45720" rtlCol="0" anchor="ctr">
              <a:noAutofit/>
            </a:bodyPr>
            <a:lstStyle/>
            <a:p>
              <a:pPr algn="ctr"/>
              <a:r>
                <a:rPr lang="nl-NL" sz="600" b="1" noProof="0" dirty="0"/>
                <a:t>Start groei 3%</a:t>
              </a:r>
            </a:p>
            <a:p>
              <a:pPr algn="ctr"/>
              <a:r>
                <a:rPr lang="nl-NL" sz="600" b="1" dirty="0"/>
                <a:t>Afschrijven 60 jaar</a:t>
              </a:r>
            </a:p>
            <a:p>
              <a:pPr algn="ctr"/>
              <a:endParaRPr lang="nl-NL" sz="600" b="1" noProof="0" dirty="0"/>
            </a:p>
          </p:txBody>
        </p:sp>
        <p:cxnSp>
          <p:nvCxnSpPr>
            <p:cNvPr id="154" name="Straight Connector 153">
              <a:extLst>
                <a:ext uri="{FF2B5EF4-FFF2-40B4-BE49-F238E27FC236}">
                  <a16:creationId xmlns:a16="http://schemas.microsoft.com/office/drawing/2014/main" id="{115A6A76-ABC3-4D5B-AF52-378779E30ACE}"/>
                </a:ext>
              </a:extLst>
            </p:cNvPr>
            <p:cNvCxnSpPr>
              <a:cxnSpLocks/>
            </p:cNvCxnSpPr>
            <p:nvPr/>
          </p:nvCxnSpPr>
          <p:spPr>
            <a:xfrm>
              <a:off x="1089025" y="2060575"/>
              <a:ext cx="193728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1045BB6-EA30-44FF-8149-A4A9BB3ACC46}"/>
                </a:ext>
              </a:extLst>
            </p:cNvPr>
            <p:cNvCxnSpPr>
              <a:cxnSpLocks/>
            </p:cNvCxnSpPr>
            <p:nvPr/>
          </p:nvCxnSpPr>
          <p:spPr>
            <a:xfrm>
              <a:off x="3140855" y="2060575"/>
              <a:ext cx="8174845" cy="0"/>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2DF0E39-67B7-424C-8E93-66A1EE17B1E7}"/>
                </a:ext>
              </a:extLst>
            </p:cNvPr>
            <p:cNvCxnSpPr/>
            <p:nvPr/>
          </p:nvCxnSpPr>
          <p:spPr>
            <a:xfrm flipV="1">
              <a:off x="2990749" y="1935163"/>
              <a:ext cx="71121" cy="239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3ABF8CE-6250-460D-9AF0-D43540E2449A}"/>
                </a:ext>
              </a:extLst>
            </p:cNvPr>
            <p:cNvCxnSpPr/>
            <p:nvPr/>
          </p:nvCxnSpPr>
          <p:spPr>
            <a:xfrm flipV="1">
              <a:off x="3105295" y="1935163"/>
              <a:ext cx="71121" cy="239713"/>
            </a:xfrm>
            <a:prstGeom prst="line">
              <a:avLst/>
            </a:prstGeom>
            <a:ln w="28575">
              <a:solidFill>
                <a:srgbClr val="FFBD42"/>
              </a:solidFill>
            </a:ln>
          </p:spPr>
          <p:style>
            <a:lnRef idx="1">
              <a:schemeClr val="accent1"/>
            </a:lnRef>
            <a:fillRef idx="0">
              <a:schemeClr val="accent1"/>
            </a:fillRef>
            <a:effectRef idx="0">
              <a:schemeClr val="accent1"/>
            </a:effectRef>
            <a:fontRef idx="minor">
              <a:schemeClr val="tx1"/>
            </a:fontRef>
          </p:style>
        </p:cxnSp>
      </p:grpSp>
      <p:sp>
        <p:nvSpPr>
          <p:cNvPr id="161" name="Rectangle 160">
            <a:extLst>
              <a:ext uri="{FF2B5EF4-FFF2-40B4-BE49-F238E27FC236}">
                <a16:creationId xmlns:a16="http://schemas.microsoft.com/office/drawing/2014/main" id="{0592C38E-E38A-4D53-A52A-902C01F7941D}"/>
              </a:ext>
            </a:extLst>
          </p:cNvPr>
          <p:cNvSpPr/>
          <p:nvPr/>
        </p:nvSpPr>
        <p:spPr>
          <a:xfrm>
            <a:off x="2787938" y="4713882"/>
            <a:ext cx="383477" cy="177800"/>
          </a:xfrm>
          <a:prstGeom prst="rect">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r" defTabSz="68580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700" b="1" dirty="0">
                <a:solidFill>
                  <a:srgbClr val="22777B"/>
                </a:solidFill>
                <a:latin typeface="Corbel" panose="020B0503020204020204" pitchFamily="34" charset="0"/>
              </a:rPr>
              <a:t>5,5%</a:t>
            </a:r>
            <a:endParaRPr kumimoji="0" lang="nl-NL" sz="700" b="1" i="0" u="none" strike="noStrike" kern="1200" cap="none" spc="0" normalizeH="0" baseline="0" noProof="0" dirty="0">
              <a:ln>
                <a:noFill/>
              </a:ln>
              <a:solidFill>
                <a:srgbClr val="22777B"/>
              </a:solidFill>
              <a:effectLst/>
              <a:uLnTx/>
              <a:uFillTx/>
              <a:latin typeface="Corbel" panose="020B0503020204020204" pitchFamily="34" charset="0"/>
            </a:endParaRPr>
          </a:p>
        </p:txBody>
      </p:sp>
      <p:sp>
        <p:nvSpPr>
          <p:cNvPr id="67" name="Rectangle 66">
            <a:extLst>
              <a:ext uri="{FF2B5EF4-FFF2-40B4-BE49-F238E27FC236}">
                <a16:creationId xmlns:a16="http://schemas.microsoft.com/office/drawing/2014/main" id="{1C293F19-C9F8-A658-F4FE-70E505DBB143}"/>
              </a:ext>
            </a:extLst>
          </p:cNvPr>
          <p:cNvSpPr/>
          <p:nvPr/>
        </p:nvSpPr>
        <p:spPr>
          <a:xfrm>
            <a:off x="3230311" y="1879600"/>
            <a:ext cx="1556900" cy="223838"/>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70" name="Rectangle 69">
            <a:extLst>
              <a:ext uri="{FF2B5EF4-FFF2-40B4-BE49-F238E27FC236}">
                <a16:creationId xmlns:a16="http://schemas.microsoft.com/office/drawing/2014/main" id="{6F54F708-52ED-1ABE-8808-E3D8F0877AF2}"/>
              </a:ext>
            </a:extLst>
          </p:cNvPr>
          <p:cNvSpPr/>
          <p:nvPr/>
        </p:nvSpPr>
        <p:spPr>
          <a:xfrm>
            <a:off x="3230311" y="1581150"/>
            <a:ext cx="1556900" cy="223838"/>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71" name="TextBox 70">
            <a:extLst>
              <a:ext uri="{FF2B5EF4-FFF2-40B4-BE49-F238E27FC236}">
                <a16:creationId xmlns:a16="http://schemas.microsoft.com/office/drawing/2014/main" id="{72694958-A9B1-64DF-61B8-A0288F21E13C}"/>
              </a:ext>
            </a:extLst>
          </p:cNvPr>
          <p:cNvSpPr txBox="1"/>
          <p:nvPr/>
        </p:nvSpPr>
        <p:spPr>
          <a:xfrm>
            <a:off x="3179035" y="1574799"/>
            <a:ext cx="1666430" cy="254000"/>
          </a:xfrm>
          <a:prstGeom prst="rect">
            <a:avLst/>
          </a:prstGeom>
        </p:spPr>
        <p:txBody>
          <a:bodyPr vert="horz" wrap="none" lIns="91440" tIns="45720" rIns="91440" bIns="45720" rtlCol="0">
            <a:noAutofit/>
          </a:bodyPr>
          <a:lstStyle/>
          <a:p>
            <a:pPr algn="l"/>
            <a:r>
              <a:rPr lang="nl-NL" sz="900" noProof="0" dirty="0"/>
              <a:t>60 jaar afschrijven</a:t>
            </a:r>
          </a:p>
        </p:txBody>
      </p:sp>
      <p:sp>
        <p:nvSpPr>
          <p:cNvPr id="72" name="TextBox 71">
            <a:extLst>
              <a:ext uri="{FF2B5EF4-FFF2-40B4-BE49-F238E27FC236}">
                <a16:creationId xmlns:a16="http://schemas.microsoft.com/office/drawing/2014/main" id="{C37E4E7A-1EB9-804B-D123-D415F7BAB1EB}"/>
              </a:ext>
            </a:extLst>
          </p:cNvPr>
          <p:cNvSpPr txBox="1"/>
          <p:nvPr/>
        </p:nvSpPr>
        <p:spPr>
          <a:xfrm>
            <a:off x="3179035" y="1866899"/>
            <a:ext cx="1666430" cy="254000"/>
          </a:xfrm>
          <a:prstGeom prst="rect">
            <a:avLst/>
          </a:prstGeom>
        </p:spPr>
        <p:txBody>
          <a:bodyPr vert="horz" wrap="none" lIns="91440" tIns="45720" rIns="91440" bIns="45720" rtlCol="0">
            <a:noAutofit/>
          </a:bodyPr>
          <a:lstStyle/>
          <a:p>
            <a:pPr algn="l"/>
            <a:r>
              <a:rPr lang="nl-NL" sz="900" noProof="0" dirty="0"/>
              <a:t>60 jaar afschrijven</a:t>
            </a:r>
          </a:p>
        </p:txBody>
      </p:sp>
      <p:sp>
        <p:nvSpPr>
          <p:cNvPr id="117" name="Rectangle 116">
            <a:hlinkClick r:id="rId17" action="ppaction://hlinksldjump"/>
            <a:extLst>
              <a:ext uri="{FF2B5EF4-FFF2-40B4-BE49-F238E27FC236}">
                <a16:creationId xmlns:a16="http://schemas.microsoft.com/office/drawing/2014/main" id="{58951CAD-82A2-6058-71A9-D51D3A08B562}"/>
              </a:ext>
            </a:extLst>
          </p:cNvPr>
          <p:cNvSpPr/>
          <p:nvPr/>
        </p:nvSpPr>
        <p:spPr>
          <a:xfrm>
            <a:off x="658813" y="1919287"/>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a:solidFill>
                  <a:srgbClr val="FFFFFF"/>
                </a:solidFill>
              </a:rPr>
              <a:t>Startgemeente</a:t>
            </a:r>
            <a:br>
              <a:rPr lang="nl-NL" sz="1000">
                <a:solidFill>
                  <a:srgbClr val="FFFFFF"/>
                </a:solidFill>
              </a:rPr>
            </a:br>
            <a:r>
              <a:rPr lang="nl-NL" sz="1000">
                <a:solidFill>
                  <a:srgbClr val="FFFFFF"/>
                </a:solidFill>
              </a:rPr>
              <a:t>Alles investeren</a:t>
            </a:r>
            <a:endParaRPr lang="nl-NL" sz="1000" dirty="0">
              <a:solidFill>
                <a:srgbClr val="FFFFFF"/>
              </a:solidFill>
            </a:endParaRPr>
          </a:p>
        </p:txBody>
      </p:sp>
      <p:sp>
        <p:nvSpPr>
          <p:cNvPr id="120" name="Flowchart: Process 119">
            <a:hlinkClick r:id="rId18" action="ppaction://hlinksldjump"/>
            <a:extLst>
              <a:ext uri="{FF2B5EF4-FFF2-40B4-BE49-F238E27FC236}">
                <a16:creationId xmlns:a16="http://schemas.microsoft.com/office/drawing/2014/main" id="{A91E73EA-95AD-15AA-72A5-ABB5D086E5CD}"/>
              </a:ext>
            </a:extLst>
          </p:cNvPr>
          <p:cNvSpPr/>
          <p:nvPr/>
        </p:nvSpPr>
        <p:spPr>
          <a:xfrm>
            <a:off x="658813" y="23971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deel </a:t>
            </a:r>
            <a:br>
              <a:rPr lang="nl-NL" sz="1000" dirty="0">
                <a:solidFill>
                  <a:srgbClr val="FFFFFF"/>
                </a:solidFill>
              </a:rPr>
            </a:br>
            <a:r>
              <a:rPr lang="nl-NL" sz="1000" dirty="0">
                <a:solidFill>
                  <a:srgbClr val="FFFFFF"/>
                </a:solidFill>
              </a:rPr>
              <a:t>naar alles investeren</a:t>
            </a:r>
          </a:p>
        </p:txBody>
      </p:sp>
      <p:sp>
        <p:nvSpPr>
          <p:cNvPr id="121" name="Flowchart: Process 120">
            <a:hlinkClick r:id="rId19" action="ppaction://hlinksldjump"/>
            <a:extLst>
              <a:ext uri="{FF2B5EF4-FFF2-40B4-BE49-F238E27FC236}">
                <a16:creationId xmlns:a16="http://schemas.microsoft.com/office/drawing/2014/main" id="{D7797B83-DDE1-FD6F-DB97-C8CBC96A89A2}"/>
              </a:ext>
            </a:extLst>
          </p:cNvPr>
          <p:cNvSpPr/>
          <p:nvPr/>
        </p:nvSpPr>
        <p:spPr>
          <a:xfrm>
            <a:off x="658813" y="33575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Verlengen van de afschrijvingstermijn</a:t>
            </a:r>
          </a:p>
        </p:txBody>
      </p:sp>
      <p:sp>
        <p:nvSpPr>
          <p:cNvPr id="122" name="Rectangle 121">
            <a:hlinkClick r:id="rId20" action="ppaction://hlinksldjump"/>
            <a:extLst>
              <a:ext uri="{FF2B5EF4-FFF2-40B4-BE49-F238E27FC236}">
                <a16:creationId xmlns:a16="http://schemas.microsoft.com/office/drawing/2014/main" id="{E6D11A78-FA46-A3BF-F72D-D2F19E8D14A7}"/>
              </a:ext>
            </a:extLst>
          </p:cNvPr>
          <p:cNvSpPr/>
          <p:nvPr/>
        </p:nvSpPr>
        <p:spPr>
          <a:xfrm>
            <a:off x="658812" y="1438274"/>
            <a:ext cx="1622914" cy="388938"/>
          </a:xfrm>
          <a:prstGeom prst="rect">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Startgemeente</a:t>
            </a:r>
            <a:br>
              <a:rPr lang="nl-NL" sz="1000" dirty="0">
                <a:solidFill>
                  <a:srgbClr val="FFFFFF"/>
                </a:solidFill>
              </a:rPr>
            </a:br>
            <a:r>
              <a:rPr lang="nl-NL" sz="1000" dirty="0">
                <a:solidFill>
                  <a:srgbClr val="FFFFFF"/>
                </a:solidFill>
              </a:rPr>
              <a:t>Deel investeren / deel direct</a:t>
            </a:r>
          </a:p>
        </p:txBody>
      </p:sp>
      <p:sp>
        <p:nvSpPr>
          <p:cNvPr id="123" name="Flowchart: Process 122">
            <a:hlinkClick r:id="rId21" action="ppaction://hlinksldjump"/>
            <a:extLst>
              <a:ext uri="{FF2B5EF4-FFF2-40B4-BE49-F238E27FC236}">
                <a16:creationId xmlns:a16="http://schemas.microsoft.com/office/drawing/2014/main" id="{02D1E344-EDBD-5F91-9607-15FA0F001914}"/>
              </a:ext>
            </a:extLst>
          </p:cNvPr>
          <p:cNvSpPr/>
          <p:nvPr/>
        </p:nvSpPr>
        <p:spPr>
          <a:xfrm>
            <a:off x="658813" y="3836987"/>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Gematigde groeispurt </a:t>
            </a:r>
            <a:br>
              <a:rPr lang="nl-NL" sz="1000" dirty="0">
                <a:solidFill>
                  <a:srgbClr val="FFFFFF"/>
                </a:solidFill>
              </a:rPr>
            </a:br>
            <a:r>
              <a:rPr lang="nl-NL" sz="1000" dirty="0">
                <a:solidFill>
                  <a:srgbClr val="FFFFFF"/>
                </a:solidFill>
              </a:rPr>
              <a:t>(1% p.j. 20 jaar lang)</a:t>
            </a:r>
          </a:p>
        </p:txBody>
      </p:sp>
      <p:sp>
        <p:nvSpPr>
          <p:cNvPr id="124" name="Flowchart: Process 123">
            <a:hlinkClick r:id="rId22" action="ppaction://hlinksldjump"/>
            <a:extLst>
              <a:ext uri="{FF2B5EF4-FFF2-40B4-BE49-F238E27FC236}">
                <a16:creationId xmlns:a16="http://schemas.microsoft.com/office/drawing/2014/main" id="{B7874207-8177-178A-B1EF-07BF7E199EE2}"/>
              </a:ext>
            </a:extLst>
          </p:cNvPr>
          <p:cNvSpPr/>
          <p:nvPr/>
        </p:nvSpPr>
        <p:spPr>
          <a:xfrm>
            <a:off x="658813" y="431482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Hoge groeispurt </a:t>
            </a:r>
            <a:br>
              <a:rPr lang="nl-NL" sz="1000" dirty="0">
                <a:solidFill>
                  <a:srgbClr val="FFFFFF"/>
                </a:solidFill>
              </a:rPr>
            </a:br>
            <a:r>
              <a:rPr lang="nl-NL" sz="1000" dirty="0">
                <a:solidFill>
                  <a:srgbClr val="FFFFFF"/>
                </a:solidFill>
              </a:rPr>
              <a:t>(3% p.j. 20 jaar lang)</a:t>
            </a:r>
          </a:p>
        </p:txBody>
      </p:sp>
      <p:sp>
        <p:nvSpPr>
          <p:cNvPr id="127" name="Flowchart: Process 126">
            <a:hlinkClick r:id="rId23" action="ppaction://hlinksldjump"/>
            <a:extLst>
              <a:ext uri="{FF2B5EF4-FFF2-40B4-BE49-F238E27FC236}">
                <a16:creationId xmlns:a16="http://schemas.microsoft.com/office/drawing/2014/main" id="{A0AC6FB3-5AC1-2283-E1D1-49D8350BA96B}"/>
              </a:ext>
            </a:extLst>
          </p:cNvPr>
          <p:cNvSpPr/>
          <p:nvPr/>
        </p:nvSpPr>
        <p:spPr>
          <a:xfrm>
            <a:off x="658813" y="4794249"/>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groei </a:t>
            </a:r>
            <a:br>
              <a:rPr lang="nl-NL" sz="1000" dirty="0">
                <a:solidFill>
                  <a:srgbClr val="FFFFFF"/>
                </a:solidFill>
              </a:rPr>
            </a:br>
            <a:r>
              <a:rPr lang="nl-NL" sz="1000" dirty="0">
                <a:solidFill>
                  <a:srgbClr val="FFFFFF"/>
                </a:solidFill>
              </a:rPr>
              <a:t>(1% p.j. langjarig)</a:t>
            </a:r>
          </a:p>
        </p:txBody>
      </p:sp>
      <p:sp>
        <p:nvSpPr>
          <p:cNvPr id="128" name="Flowchart: Process 127">
            <a:hlinkClick r:id="rId24" action="ppaction://hlinksldjump"/>
            <a:extLst>
              <a:ext uri="{FF2B5EF4-FFF2-40B4-BE49-F238E27FC236}">
                <a16:creationId xmlns:a16="http://schemas.microsoft.com/office/drawing/2014/main" id="{1ECDA684-1099-3174-2E39-08CA7F8E8E32}"/>
              </a:ext>
            </a:extLst>
          </p:cNvPr>
          <p:cNvSpPr/>
          <p:nvPr/>
        </p:nvSpPr>
        <p:spPr>
          <a:xfrm>
            <a:off x="658813" y="5273674"/>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Stabiele hoge groei </a:t>
            </a:r>
            <a:br>
              <a:rPr lang="nl-NL" sz="1000" dirty="0">
                <a:solidFill>
                  <a:srgbClr val="FFFFFF"/>
                </a:solidFill>
              </a:rPr>
            </a:br>
            <a:r>
              <a:rPr lang="nl-NL" sz="1000" dirty="0">
                <a:solidFill>
                  <a:srgbClr val="FFFFFF"/>
                </a:solidFill>
              </a:rPr>
              <a:t>(3% p.j. langjarig)</a:t>
            </a:r>
          </a:p>
        </p:txBody>
      </p:sp>
      <p:sp>
        <p:nvSpPr>
          <p:cNvPr id="129" name="Arrow: Pentagon 128">
            <a:hlinkClick r:id="rId24" action="ppaction://hlinksldjump"/>
            <a:extLst>
              <a:ext uri="{FF2B5EF4-FFF2-40B4-BE49-F238E27FC236}">
                <a16:creationId xmlns:a16="http://schemas.microsoft.com/office/drawing/2014/main" id="{FCA3C700-EAAE-BDDB-8620-AA1878A891E5}"/>
              </a:ext>
            </a:extLst>
          </p:cNvPr>
          <p:cNvSpPr/>
          <p:nvPr/>
        </p:nvSpPr>
        <p:spPr>
          <a:xfrm>
            <a:off x="658813" y="5756274"/>
            <a:ext cx="1818000" cy="388938"/>
          </a:xfrm>
          <a:prstGeom prst="homePlate">
            <a:avLst/>
          </a:prstGeom>
          <a:solidFill>
            <a:srgbClr val="22777B"/>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Combinatie max </a:t>
            </a:r>
          </a:p>
          <a:p>
            <a:r>
              <a:rPr lang="nl-NL" sz="1000" dirty="0">
                <a:solidFill>
                  <a:srgbClr val="FFFFFF"/>
                </a:solidFill>
              </a:rPr>
              <a:t>afschrijvingen en hoge groei</a:t>
            </a:r>
          </a:p>
        </p:txBody>
      </p:sp>
      <p:sp>
        <p:nvSpPr>
          <p:cNvPr id="130" name="Flowchart: Process 129">
            <a:hlinkClick r:id="rId25" action="ppaction://hlinksldjump"/>
            <a:extLst>
              <a:ext uri="{FF2B5EF4-FFF2-40B4-BE49-F238E27FC236}">
                <a16:creationId xmlns:a16="http://schemas.microsoft.com/office/drawing/2014/main" id="{2D1DD428-61A9-C504-F99C-4DB22B48A66D}"/>
              </a:ext>
            </a:extLst>
          </p:cNvPr>
          <p:cNvSpPr/>
          <p:nvPr/>
        </p:nvSpPr>
        <p:spPr>
          <a:xfrm>
            <a:off x="658813" y="2874962"/>
            <a:ext cx="1622914" cy="388938"/>
          </a:xfrm>
          <a:prstGeom prst="flowChartProcess">
            <a:avLst/>
          </a:prstGeom>
          <a:solidFill>
            <a:srgbClr val="A6A6A6"/>
          </a:solidFill>
          <a:ln w="4266" cap="flat">
            <a:noFill/>
            <a:prstDash val="solid"/>
            <a:miter/>
          </a:ln>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r>
              <a:rPr lang="nl-NL" sz="1000" dirty="0">
                <a:solidFill>
                  <a:srgbClr val="FFFFFF"/>
                </a:solidFill>
              </a:rPr>
              <a:t>Overgang van alles naar deel investeren</a:t>
            </a:r>
          </a:p>
        </p:txBody>
      </p:sp>
      <p:sp>
        <p:nvSpPr>
          <p:cNvPr id="158" name="Rectangle 157">
            <a:extLst>
              <a:ext uri="{FF2B5EF4-FFF2-40B4-BE49-F238E27FC236}">
                <a16:creationId xmlns:a16="http://schemas.microsoft.com/office/drawing/2014/main" id="{9DDBED09-B86B-0DF5-6C4B-8FB8C9FC15E4}"/>
              </a:ext>
            </a:extLst>
          </p:cNvPr>
          <p:cNvSpPr/>
          <p:nvPr/>
        </p:nvSpPr>
        <p:spPr>
          <a:xfrm>
            <a:off x="3402117" y="3700257"/>
            <a:ext cx="1388346" cy="314325"/>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Tijdens groeifase nemen de relatieve kosten toe vanwege de investeringen in de nieuwe stad </a:t>
            </a:r>
          </a:p>
        </p:txBody>
      </p:sp>
      <p:cxnSp>
        <p:nvCxnSpPr>
          <p:cNvPr id="159" name="Straight Arrow Connector 158">
            <a:extLst>
              <a:ext uri="{FF2B5EF4-FFF2-40B4-BE49-F238E27FC236}">
                <a16:creationId xmlns:a16="http://schemas.microsoft.com/office/drawing/2014/main" id="{469CE870-1E64-273B-8250-58BC9D0AE122}"/>
              </a:ext>
            </a:extLst>
          </p:cNvPr>
          <p:cNvCxnSpPr>
            <a:cxnSpLocks/>
          </p:cNvCxnSpPr>
          <p:nvPr/>
        </p:nvCxnSpPr>
        <p:spPr>
          <a:xfrm>
            <a:off x="4270872" y="3933177"/>
            <a:ext cx="217192" cy="480873"/>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5783C72-B4F3-EDEC-E03E-08D2CAEB19F5}"/>
              </a:ext>
            </a:extLst>
          </p:cNvPr>
          <p:cNvCxnSpPr>
            <a:cxnSpLocks/>
          </p:cNvCxnSpPr>
          <p:nvPr/>
        </p:nvCxnSpPr>
        <p:spPr>
          <a:xfrm>
            <a:off x="8434463" y="4011754"/>
            <a:ext cx="166612" cy="268347"/>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166" name="Rectangle 165">
            <a:extLst>
              <a:ext uri="{FF2B5EF4-FFF2-40B4-BE49-F238E27FC236}">
                <a16:creationId xmlns:a16="http://schemas.microsoft.com/office/drawing/2014/main" id="{00161F5F-B7B4-FB31-090A-427D64787DB1}"/>
              </a:ext>
            </a:extLst>
          </p:cNvPr>
          <p:cNvSpPr/>
          <p:nvPr/>
        </p:nvSpPr>
        <p:spPr>
          <a:xfrm>
            <a:off x="7390599" y="3696856"/>
            <a:ext cx="1313778" cy="390525"/>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Financieringsbehoefte stijgt door toegenomen investeringen</a:t>
            </a:r>
          </a:p>
        </p:txBody>
      </p:sp>
      <p:cxnSp>
        <p:nvCxnSpPr>
          <p:cNvPr id="169" name="Straight Arrow Connector 168">
            <a:extLst>
              <a:ext uri="{FF2B5EF4-FFF2-40B4-BE49-F238E27FC236}">
                <a16:creationId xmlns:a16="http://schemas.microsoft.com/office/drawing/2014/main" id="{FA9B2E60-2F2E-E1CA-D611-C8B1E48FE8B4}"/>
              </a:ext>
            </a:extLst>
          </p:cNvPr>
          <p:cNvCxnSpPr>
            <a:cxnSpLocks/>
          </p:cNvCxnSpPr>
          <p:nvPr/>
        </p:nvCxnSpPr>
        <p:spPr>
          <a:xfrm flipH="1" flipV="1">
            <a:off x="10668000" y="4118180"/>
            <a:ext cx="176044" cy="904372"/>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4EFB6F4B-DD77-8ABD-561E-B708775A614B}"/>
              </a:ext>
            </a:extLst>
          </p:cNvPr>
          <p:cNvSpPr/>
          <p:nvPr/>
        </p:nvSpPr>
        <p:spPr>
          <a:xfrm>
            <a:off x="9771504" y="4983249"/>
            <a:ext cx="1313778" cy="198000"/>
          </a:xfrm>
          <a:prstGeom prst="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700" dirty="0">
                <a:solidFill>
                  <a:srgbClr val="000000"/>
                </a:solidFill>
              </a:rPr>
              <a:t>Absolute kosten blijven groeien</a:t>
            </a:r>
          </a:p>
        </p:txBody>
      </p:sp>
      <p:sp>
        <p:nvSpPr>
          <p:cNvPr id="73" name="Footer Placeholder 3">
            <a:extLst>
              <a:ext uri="{FF2B5EF4-FFF2-40B4-BE49-F238E27FC236}">
                <a16:creationId xmlns:a16="http://schemas.microsoft.com/office/drawing/2014/main" id="{E44484B7-0E12-DE50-41A5-AB6899F9A8A8}"/>
              </a:ext>
            </a:extLst>
          </p:cNvPr>
          <p:cNvSpPr>
            <a:spLocks noGrp="1"/>
          </p:cNvSpPr>
          <p:nvPr>
            <p:ph type="ftr" sz="quarter" idx="3"/>
          </p:nvPr>
        </p:nvSpPr>
        <p:spPr>
          <a:xfrm>
            <a:off x="661800" y="6686783"/>
            <a:ext cx="10868400" cy="122400"/>
          </a:xfrm>
        </p:spPr>
        <p:txBody>
          <a:bodyPr/>
          <a:lstStyle/>
          <a:p>
            <a:r>
              <a:rPr lang="nl-NL" dirty="0"/>
              <a:t>Bron: It’s Public analyse: </a:t>
            </a:r>
          </a:p>
        </p:txBody>
      </p:sp>
    </p:spTree>
    <p:extLst>
      <p:ext uri="{BB962C8B-B14F-4D97-AF65-F5344CB8AC3E}">
        <p14:creationId xmlns:p14="http://schemas.microsoft.com/office/powerpoint/2010/main" val="1953553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A526589-C2E2-4631-A7DF-C5F15D81CF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Object 8" hidden="1">
                        <a:extLst>
                          <a:ext uri="{FF2B5EF4-FFF2-40B4-BE49-F238E27FC236}">
                            <a16:creationId xmlns:a16="http://schemas.microsoft.com/office/drawing/2014/main" id="{DA526589-C2E2-4631-A7DF-C5F15D81CF50}"/>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C8BB69EC-C89C-409F-8622-9A773CCEAE2E}"/>
              </a:ext>
            </a:extLst>
          </p:cNvPr>
          <p:cNvSpPr>
            <a:spLocks noGrp="1"/>
          </p:cNvSpPr>
          <p:nvPr>
            <p:ph type="body" sz="quarter" idx="31"/>
          </p:nvPr>
        </p:nvSpPr>
        <p:spPr>
          <a:xfrm>
            <a:off x="1617785" y="1815177"/>
            <a:ext cx="9878845" cy="576000"/>
          </a:xfrm>
          <a:noFill/>
          <a:extLst>
            <a:ext uri="{909E8E84-426E-40DD-AFC4-6F175D3DCCD1}">
              <a14:hiddenFill xmlns:a14="http://schemas.microsoft.com/office/drawing/2010/main">
                <a:solidFill>
                  <a:schemeClr val="bg1">
                    <a:lumMod val="50000"/>
                  </a:schemeClr>
                </a:solidFill>
              </a14:hiddenFill>
            </a:ext>
          </a:extLst>
        </p:spPr>
        <p:txBody>
          <a:bodyPr vert="horz" lIns="72000" tIns="72000" rIns="72000" bIns="72000" rtlCol="0" anchor="ctr">
            <a:noAutofit/>
          </a:bodyPr>
          <a:lstStyle/>
          <a:p>
            <a:pPr marL="266700" indent="-266700">
              <a:spcBef>
                <a:spcPts val="2000"/>
              </a:spcBef>
            </a:pPr>
            <a:r>
              <a:rPr lang="nl-NL" dirty="0"/>
              <a:t>1. Uitgangspunten</a:t>
            </a:r>
          </a:p>
        </p:txBody>
      </p:sp>
      <p:sp>
        <p:nvSpPr>
          <p:cNvPr id="23" name="Text Placeholder 22">
            <a:extLst>
              <a:ext uri="{FF2B5EF4-FFF2-40B4-BE49-F238E27FC236}">
                <a16:creationId xmlns:a16="http://schemas.microsoft.com/office/drawing/2014/main" id="{DCB1552C-DFF9-4F09-8AD3-6651AFD20851}"/>
              </a:ext>
            </a:extLst>
          </p:cNvPr>
          <p:cNvSpPr>
            <a:spLocks noGrp="1"/>
          </p:cNvSpPr>
          <p:nvPr>
            <p:ph type="body" sz="quarter" idx="33"/>
          </p:nvPr>
        </p:nvSpPr>
        <p:spPr>
          <a:xfrm>
            <a:off x="1617785" y="4269183"/>
            <a:ext cx="9878845" cy="576000"/>
          </a:xfrm>
          <a:solidFill>
            <a:schemeClr val="bg1">
              <a:lumMod val="50000"/>
            </a:schemeClr>
          </a:solidFill>
        </p:spPr>
        <p:txBody>
          <a:bodyPr vert="horz" lIns="72000" tIns="72000" rIns="72000" bIns="72000" rtlCol="0" anchor="ctr">
            <a:noAutofit/>
          </a:bodyPr>
          <a:lstStyle/>
          <a:p>
            <a:r>
              <a:rPr lang="nl-NL" b="1" dirty="0">
                <a:solidFill>
                  <a:srgbClr val="FFFFFF"/>
                </a:solidFill>
              </a:rPr>
              <a:t>4. Wat zien we in de praktijk</a:t>
            </a:r>
          </a:p>
        </p:txBody>
      </p:sp>
      <p:sp>
        <p:nvSpPr>
          <p:cNvPr id="12" name="Text Placeholder 22">
            <a:extLst>
              <a:ext uri="{FF2B5EF4-FFF2-40B4-BE49-F238E27FC236}">
                <a16:creationId xmlns:a16="http://schemas.microsoft.com/office/drawing/2014/main" id="{FDB82D82-93B6-4EF6-B11C-A49AD51074F7}"/>
              </a:ext>
            </a:extLst>
          </p:cNvPr>
          <p:cNvSpPr txBox="1">
            <a:spLocks/>
          </p:cNvSpPr>
          <p:nvPr/>
        </p:nvSpPr>
        <p:spPr>
          <a:xfrm>
            <a:off x="1617785" y="2633179"/>
            <a:ext cx="9878845" cy="576000"/>
          </a:xfrm>
          <a:prstGeom prst="rect">
            <a:avLst/>
          </a:prstGeom>
          <a:noFill/>
          <a:extLst>
            <a:ext uri="{909E8E84-426E-40DD-AFC4-6F175D3DCCD1}">
              <a14:hiddenFill xmlns:a14="http://schemas.microsoft.com/office/drawing/2010/main">
                <a:solidFill>
                  <a:schemeClr val="bg1">
                    <a:lumMod val="8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2. Samenvatting inzichten</a:t>
            </a:r>
          </a:p>
        </p:txBody>
      </p:sp>
      <p:sp>
        <p:nvSpPr>
          <p:cNvPr id="3" name="Text Placeholder 22">
            <a:extLst>
              <a:ext uri="{FF2B5EF4-FFF2-40B4-BE49-F238E27FC236}">
                <a16:creationId xmlns:a16="http://schemas.microsoft.com/office/drawing/2014/main" id="{6D1B4872-A915-A5F1-DC47-F773B8C00E6F}"/>
              </a:ext>
            </a:extLst>
          </p:cNvPr>
          <p:cNvSpPr txBox="1">
            <a:spLocks/>
          </p:cNvSpPr>
          <p:nvPr/>
        </p:nvSpPr>
        <p:spPr>
          <a:xfrm>
            <a:off x="1617785" y="3451181"/>
            <a:ext cx="9878845" cy="576000"/>
          </a:xfrm>
          <a:prstGeom prst="rect">
            <a:avLst/>
          </a:prstGeom>
          <a:noFill/>
          <a:extLst>
            <a:ext uri="{909E8E84-426E-40DD-AFC4-6F175D3DCCD1}">
              <a14:hiddenFill xmlns:a14="http://schemas.microsoft.com/office/drawing/2010/main">
                <a:solidFill>
                  <a:schemeClr val="bg1">
                    <a:lumMod val="8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3. Tien situaties vergeleken</a:t>
            </a:r>
          </a:p>
        </p:txBody>
      </p:sp>
      <p:sp>
        <p:nvSpPr>
          <p:cNvPr id="13" name="Text Placeholder 22">
            <a:extLst>
              <a:ext uri="{FF2B5EF4-FFF2-40B4-BE49-F238E27FC236}">
                <a16:creationId xmlns:a16="http://schemas.microsoft.com/office/drawing/2014/main" id="{9ABE49A7-19BF-76FB-B5AE-1EDFF10BBE02}"/>
              </a:ext>
            </a:extLst>
          </p:cNvPr>
          <p:cNvSpPr txBox="1">
            <a:spLocks/>
          </p:cNvSpPr>
          <p:nvPr/>
        </p:nvSpPr>
        <p:spPr>
          <a:xfrm>
            <a:off x="1617785" y="5087183"/>
            <a:ext cx="9878845" cy="576000"/>
          </a:xfrm>
          <a:prstGeom prst="rect">
            <a:avLst/>
          </a:prstGeom>
          <a:noFill/>
          <a:extLst>
            <a:ext uri="{909E8E84-426E-40DD-AFC4-6F175D3DCCD1}">
              <a14:hiddenFill xmlns:a14="http://schemas.microsoft.com/office/drawing/2010/main">
                <a:solidFill>
                  <a:schemeClr val="bg1">
                    <a:lumMod val="8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Bijlagen</a:t>
            </a:r>
          </a:p>
        </p:txBody>
      </p:sp>
      <p:sp>
        <p:nvSpPr>
          <p:cNvPr id="4" name="Title 4">
            <a:extLst>
              <a:ext uri="{FF2B5EF4-FFF2-40B4-BE49-F238E27FC236}">
                <a16:creationId xmlns:a16="http://schemas.microsoft.com/office/drawing/2014/main" id="{F8CE9709-F4AB-7C34-9207-F09F1D202EFC}"/>
              </a:ext>
            </a:extLst>
          </p:cNvPr>
          <p:cNvSpPr txBox="1">
            <a:spLocks/>
          </p:cNvSpPr>
          <p:nvPr/>
        </p:nvSpPr>
        <p:spPr>
          <a:xfrm>
            <a:off x="662780" y="384876"/>
            <a:ext cx="10866441" cy="774000"/>
          </a:xfrm>
          <a:prstGeom prst="rect">
            <a:avLst/>
          </a:prstGeom>
        </p:spPr>
        <p:txBody>
          <a:bodyPr vert="horz"/>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endParaRPr lang="nl-NL" dirty="0"/>
          </a:p>
          <a:p>
            <a:r>
              <a:rPr lang="nl-NL" dirty="0"/>
              <a:t>Inhoud</a:t>
            </a:r>
          </a:p>
        </p:txBody>
      </p:sp>
    </p:spTree>
    <p:extLst>
      <p:ext uri="{BB962C8B-B14F-4D97-AF65-F5344CB8AC3E}">
        <p14:creationId xmlns:p14="http://schemas.microsoft.com/office/powerpoint/2010/main" val="1433929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D4521F6-96DC-2638-9CF8-363CD9BE8E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Object 6" hidden="1">
                        <a:extLst>
                          <a:ext uri="{FF2B5EF4-FFF2-40B4-BE49-F238E27FC236}">
                            <a16:creationId xmlns:a16="http://schemas.microsoft.com/office/drawing/2014/main" id="{ED4521F6-96DC-2638-9CF8-363CD9BE8E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C90EFDA5-0135-9AD4-AE00-63040770D2E6}"/>
              </a:ext>
            </a:extLst>
          </p:cNvPr>
          <p:cNvSpPr>
            <a:spLocks noGrp="1"/>
          </p:cNvSpPr>
          <p:nvPr>
            <p:ph sz="quarter" idx="31"/>
          </p:nvPr>
        </p:nvSpPr>
        <p:spPr>
          <a:xfrm>
            <a:off x="662780" y="1699963"/>
            <a:ext cx="6084529" cy="4644000"/>
          </a:xfrm>
        </p:spPr>
        <p:txBody>
          <a:bodyPr/>
          <a:lstStyle/>
          <a:p>
            <a:pPr marL="0" indent="0">
              <a:buNone/>
            </a:pPr>
            <a:r>
              <a:rPr lang="nl-NL" b="1" dirty="0"/>
              <a:t>Gemeentelijke investeringen zijn in te delen in 3 groepen: </a:t>
            </a:r>
          </a:p>
          <a:p>
            <a:r>
              <a:rPr lang="nl-NL" dirty="0"/>
              <a:t>Materiële activa excl. Grond; gebouwen, bruggen en verlichting.</a:t>
            </a:r>
          </a:p>
          <a:p>
            <a:r>
              <a:rPr lang="nl-NL" dirty="0"/>
              <a:t>Grond; bouwgronden (meestal tijdelijk).</a:t>
            </a:r>
          </a:p>
          <a:p>
            <a:r>
              <a:rPr lang="nl-NL" dirty="0"/>
              <a:t>Financiële activa; deelnemingen en/of verstrekte leningen.</a:t>
            </a:r>
          </a:p>
          <a:p>
            <a:pPr marL="0" indent="0">
              <a:buNone/>
            </a:pPr>
            <a:endParaRPr lang="nl-NL" b="1" dirty="0"/>
          </a:p>
          <a:p>
            <a:pPr marL="0" indent="0">
              <a:buNone/>
            </a:pPr>
            <a:r>
              <a:rPr lang="nl-NL" b="1" dirty="0"/>
              <a:t>De investeringen worden gefinancierd uit 2 bronnen:</a:t>
            </a:r>
          </a:p>
          <a:p>
            <a:r>
              <a:rPr lang="nl-NL" dirty="0"/>
              <a:t>Eigen vermogen</a:t>
            </a:r>
          </a:p>
          <a:p>
            <a:r>
              <a:rPr lang="nl-NL" dirty="0"/>
              <a:t>Vreemd vermogen/schuld</a:t>
            </a:r>
          </a:p>
          <a:p>
            <a:endParaRPr lang="nl-NL" dirty="0"/>
          </a:p>
          <a:p>
            <a:pPr marL="0" indent="0">
              <a:buNone/>
            </a:pPr>
            <a:r>
              <a:rPr lang="nl-NL" dirty="0"/>
              <a:t>De gemeentelijke schuldquote wordt berekend door de totale hoeveelheid vreemd vermogen te delen door de begrotingsomvang.</a:t>
            </a:r>
          </a:p>
          <a:p>
            <a:pPr marL="0" indent="0">
              <a:buNone/>
            </a:pPr>
            <a:endParaRPr lang="nl-NL" i="1" dirty="0"/>
          </a:p>
          <a:p>
            <a:pPr marL="0" indent="0">
              <a:buNone/>
            </a:pPr>
            <a:r>
              <a:rPr lang="nl-NL" i="1" dirty="0"/>
              <a:t>Let op: naast bovenstaande groepen heeft ook het werkkapitaal invloed op de schuldquote. Dit is hier buiten beschouwing gelaten en in de meeste gevallen beperkt in omvang.</a:t>
            </a:r>
            <a:r>
              <a:rPr lang="nl-NL" i="1" baseline="30000" dirty="0"/>
              <a:t>1</a:t>
            </a:r>
          </a:p>
        </p:txBody>
      </p:sp>
      <p:sp>
        <p:nvSpPr>
          <p:cNvPr id="5" name="Title 4">
            <a:extLst>
              <a:ext uri="{FF2B5EF4-FFF2-40B4-BE49-F238E27FC236}">
                <a16:creationId xmlns:a16="http://schemas.microsoft.com/office/drawing/2014/main" id="{EF67491E-79D7-00B1-53A5-8C25DAE01624}"/>
              </a:ext>
            </a:extLst>
          </p:cNvPr>
          <p:cNvSpPr>
            <a:spLocks noGrp="1"/>
          </p:cNvSpPr>
          <p:nvPr>
            <p:ph type="title"/>
          </p:nvPr>
        </p:nvSpPr>
        <p:spPr/>
        <p:txBody>
          <a:bodyPr vert="horz"/>
          <a:lstStyle/>
          <a:p>
            <a:r>
              <a:rPr lang="nl-NL" dirty="0">
                <a:solidFill>
                  <a:schemeClr val="tx1"/>
                </a:solidFill>
              </a:rPr>
              <a:t>Gemiddelde externe schuldbehoefte NL gemeenten ~53%</a:t>
            </a:r>
          </a:p>
        </p:txBody>
      </p:sp>
      <p:sp>
        <p:nvSpPr>
          <p:cNvPr id="28" name="Text Placeholder 27">
            <a:extLst>
              <a:ext uri="{FF2B5EF4-FFF2-40B4-BE49-F238E27FC236}">
                <a16:creationId xmlns:a16="http://schemas.microsoft.com/office/drawing/2014/main" id="{5DA6C20E-E61D-93ED-3A7A-9E7F250FC5AF}"/>
              </a:ext>
            </a:extLst>
          </p:cNvPr>
          <p:cNvSpPr>
            <a:spLocks noGrp="1"/>
          </p:cNvSpPr>
          <p:nvPr>
            <p:ph type="body" sz="quarter" idx="20"/>
          </p:nvPr>
        </p:nvSpPr>
        <p:spPr>
          <a:xfrm>
            <a:off x="672305" y="6549444"/>
            <a:ext cx="10868400" cy="122400"/>
          </a:xfrm>
        </p:spPr>
        <p:txBody>
          <a:bodyPr/>
          <a:lstStyle/>
          <a:p>
            <a:r>
              <a:rPr lang="nl-NL" dirty="0"/>
              <a:t>De volgende balansposten zijn niet in het overzicht meegenomen: voorraden (activa), voorzieningen (passiva), vlottende schuld (passiva) en overlopende passiva (passiva)</a:t>
            </a:r>
          </a:p>
        </p:txBody>
      </p:sp>
      <p:sp>
        <p:nvSpPr>
          <p:cNvPr id="47" name="Footer Placeholder 3">
            <a:extLst>
              <a:ext uri="{FF2B5EF4-FFF2-40B4-BE49-F238E27FC236}">
                <a16:creationId xmlns:a16="http://schemas.microsoft.com/office/drawing/2014/main" id="{E72D3D12-E201-4C1E-705C-BFEE7434AAD3}"/>
              </a:ext>
            </a:extLst>
          </p:cNvPr>
          <p:cNvSpPr>
            <a:spLocks noGrp="1"/>
          </p:cNvSpPr>
          <p:nvPr>
            <p:ph type="ftr" sz="quarter" idx="3"/>
          </p:nvPr>
        </p:nvSpPr>
        <p:spPr>
          <a:xfrm>
            <a:off x="661800" y="6686783"/>
            <a:ext cx="10868400" cy="122400"/>
          </a:xfrm>
        </p:spPr>
        <p:txBody>
          <a:bodyPr/>
          <a:lstStyle/>
          <a:p>
            <a:r>
              <a:rPr lang="nl-NL" dirty="0"/>
              <a:t>Bron: IV3 gegevens, CBS (2019) </a:t>
            </a:r>
          </a:p>
        </p:txBody>
      </p:sp>
      <p:pic>
        <p:nvPicPr>
          <p:cNvPr id="8" name="Picture 7">
            <a:extLst>
              <a:ext uri="{FF2B5EF4-FFF2-40B4-BE49-F238E27FC236}">
                <a16:creationId xmlns:a16="http://schemas.microsoft.com/office/drawing/2014/main" id="{D9198014-187C-5500-2254-B80F8107D961}"/>
              </a:ext>
            </a:extLst>
          </p:cNvPr>
          <p:cNvPicPr>
            <a:picLocks noChangeAspect="1"/>
          </p:cNvPicPr>
          <p:nvPr/>
        </p:nvPicPr>
        <p:blipFill>
          <a:blip r:embed="rId5"/>
          <a:stretch>
            <a:fillRect/>
          </a:stretch>
        </p:blipFill>
        <p:spPr>
          <a:xfrm rot="153873">
            <a:off x="7444679" y="1782018"/>
            <a:ext cx="3754119" cy="3860368"/>
          </a:xfrm>
          <a:prstGeom prst="rect">
            <a:avLst/>
          </a:prstGeom>
          <a:ln>
            <a:solidFill>
              <a:schemeClr val="bg1">
                <a:lumMod val="8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86360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D8C1C47E-127D-48D4-9B14-DAF274710707}"/>
              </a:ext>
            </a:extLst>
          </p:cNvPr>
          <p:cNvGraphicFramePr>
            <a:graphicFrameLocks noChangeAspect="1"/>
          </p:cNvGraphicFramePr>
          <p:nvPr>
            <p:custDataLst>
              <p:tags r:id="rId1"/>
            </p:custDataLst>
            <p:extLst>
              <p:ext uri="{D42A27DB-BD31-4B8C-83A1-F6EECF244321}">
                <p14:modId xmlns:p14="http://schemas.microsoft.com/office/powerpoint/2010/main" val="2930968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25" imgH="424" progId="TCLayout.ActiveDocument.1">
                  <p:embed/>
                </p:oleObj>
              </mc:Choice>
              <mc:Fallback>
                <p:oleObj name="think-cell Slide" r:id="rId33" imgW="425" imgH="424" progId="TCLayout.ActiveDocument.1">
                  <p:embed/>
                  <p:pic>
                    <p:nvPicPr>
                      <p:cNvPr id="19" name="Object 18" hidden="1">
                        <a:extLst>
                          <a:ext uri="{FF2B5EF4-FFF2-40B4-BE49-F238E27FC236}">
                            <a16:creationId xmlns:a16="http://schemas.microsoft.com/office/drawing/2014/main" id="{D8C1C47E-127D-48D4-9B14-DAF274710707}"/>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cxnSp>
        <p:nvCxnSpPr>
          <p:cNvPr id="10" name="Straight Arrow Connector 9">
            <a:extLst>
              <a:ext uri="{FF2B5EF4-FFF2-40B4-BE49-F238E27FC236}">
                <a16:creationId xmlns:a16="http://schemas.microsoft.com/office/drawing/2014/main" id="{69843F8B-701F-7C73-3CFA-699B4D93A2ED}"/>
              </a:ext>
            </a:extLst>
          </p:cNvPr>
          <p:cNvCxnSpPr>
            <a:cxnSpLocks/>
          </p:cNvCxnSpPr>
          <p:nvPr/>
        </p:nvCxnSpPr>
        <p:spPr>
          <a:xfrm>
            <a:off x="5084828" y="2893695"/>
            <a:ext cx="0" cy="73533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8" name="Chart 77">
            <a:extLst>
              <a:ext uri="{FF2B5EF4-FFF2-40B4-BE49-F238E27FC236}">
                <a16:creationId xmlns:a16="http://schemas.microsoft.com/office/drawing/2014/main" id="{31291D8D-C496-12D0-5153-9B3AC423E29C}"/>
              </a:ext>
            </a:extLst>
          </p:cNvPr>
          <p:cNvGraphicFramePr/>
          <p:nvPr>
            <p:custDataLst>
              <p:tags r:id="rId2"/>
            </p:custDataLst>
            <p:extLst>
              <p:ext uri="{D42A27DB-BD31-4B8C-83A1-F6EECF244321}">
                <p14:modId xmlns:p14="http://schemas.microsoft.com/office/powerpoint/2010/main" val="3866759285"/>
              </p:ext>
            </p:extLst>
          </p:nvPr>
        </p:nvGraphicFramePr>
        <p:xfrm>
          <a:off x="1176338" y="2717800"/>
          <a:ext cx="10083800" cy="3529013"/>
        </p:xfrm>
        <a:graphic>
          <a:graphicData uri="http://schemas.openxmlformats.org/drawingml/2006/chart">
            <c:chart xmlns:c="http://schemas.openxmlformats.org/drawingml/2006/chart" xmlns:r="http://schemas.openxmlformats.org/officeDocument/2006/relationships" r:id="rId35"/>
          </a:graphicData>
        </a:graphic>
      </p:graphicFrame>
      <p:sp>
        <p:nvSpPr>
          <p:cNvPr id="93" name="Content 1">
            <a:extLst>
              <a:ext uri="{FF2B5EF4-FFF2-40B4-BE49-F238E27FC236}">
                <a16:creationId xmlns:a16="http://schemas.microsoft.com/office/drawing/2014/main" id="{AAC3D125-754B-DF93-9BFA-41CE2FAEEF7B}"/>
              </a:ext>
            </a:extLst>
          </p:cNvPr>
          <p:cNvSpPr>
            <a:spLocks noGrp="1"/>
          </p:cNvSpPr>
          <p:nvPr>
            <p:custDataLst>
              <p:tags r:id="rId3"/>
            </p:custDataLst>
          </p:nvPr>
        </p:nvSpPr>
        <p:spPr bwMode="auto">
          <a:xfrm>
            <a:off x="3978275" y="6207125"/>
            <a:ext cx="422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F0FD44B-1A61-4ACB-9AD7-396AC93D1E83}" type="datetime'''''''''''5''0-''''''6''''''''''0''''''''%'''''''''">
              <a:rPr lang="nl-NL" altLang="en-US" sz="1000" b="1" smtClean="0">
                <a:solidFill>
                  <a:schemeClr val="tx1"/>
                </a:solidFill>
                <a:latin typeface="+mn-lt"/>
              </a:rPr>
              <a:pPr/>
              <a:t>50-60%</a:t>
            </a:fld>
            <a:endParaRPr lang="nl-NL" sz="1000" b="1" noProof="0" dirty="0">
              <a:solidFill>
                <a:schemeClr val="tx1"/>
              </a:solidFill>
              <a:latin typeface="+mn-lt"/>
            </a:endParaRPr>
          </a:p>
        </p:txBody>
      </p:sp>
      <p:sp>
        <p:nvSpPr>
          <p:cNvPr id="94" name="Content 1">
            <a:extLst>
              <a:ext uri="{FF2B5EF4-FFF2-40B4-BE49-F238E27FC236}">
                <a16:creationId xmlns:a16="http://schemas.microsoft.com/office/drawing/2014/main" id="{CCDB1EEE-834B-588D-9E8D-10CB0A1A8FB2}"/>
              </a:ext>
            </a:extLst>
          </p:cNvPr>
          <p:cNvSpPr>
            <a:spLocks noGrp="1"/>
          </p:cNvSpPr>
          <p:nvPr>
            <p:custDataLst>
              <p:tags r:id="rId4"/>
            </p:custDataLst>
          </p:nvPr>
        </p:nvSpPr>
        <p:spPr bwMode="auto">
          <a:xfrm>
            <a:off x="4429125" y="6207125"/>
            <a:ext cx="422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8465ED2-581D-41A0-904C-D2AAB067D758}" type="datetime'6''''''''''''''''''''''''''0-''''''''7''''''0%'''''''''">
              <a:rPr lang="nl-NL" altLang="en-US" sz="1000" b="1" smtClean="0">
                <a:solidFill>
                  <a:schemeClr val="tx1"/>
                </a:solidFill>
                <a:latin typeface="+mn-lt"/>
              </a:rPr>
              <a:pPr/>
              <a:t>60-70%</a:t>
            </a:fld>
            <a:endParaRPr lang="nl-NL" sz="1000" b="1" noProof="0" dirty="0">
              <a:solidFill>
                <a:schemeClr val="tx1"/>
              </a:solidFill>
              <a:latin typeface="+mn-lt"/>
            </a:endParaRPr>
          </a:p>
        </p:txBody>
      </p:sp>
      <p:sp>
        <p:nvSpPr>
          <p:cNvPr id="88" name="Content 1">
            <a:extLst>
              <a:ext uri="{FF2B5EF4-FFF2-40B4-BE49-F238E27FC236}">
                <a16:creationId xmlns:a16="http://schemas.microsoft.com/office/drawing/2014/main" id="{DC843C5A-18BD-FB15-66DE-6F3603D28910}"/>
              </a:ext>
            </a:extLst>
          </p:cNvPr>
          <p:cNvSpPr>
            <a:spLocks noGrp="1"/>
          </p:cNvSpPr>
          <p:nvPr>
            <p:custDataLst>
              <p:tags r:id="rId5"/>
            </p:custDataLst>
          </p:nvPr>
        </p:nvSpPr>
        <p:spPr bwMode="auto">
          <a:xfrm>
            <a:off x="1758950" y="6207125"/>
            <a:ext cx="354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B13BE68-7EE0-44E4-8BBF-6926A307BC6D}" type="datetime'''''''0''''''''''''''''''''''-''''10''''''''%'''''''">
              <a:rPr lang="nl-NL" altLang="en-US" sz="1000" b="1" smtClean="0">
                <a:solidFill>
                  <a:schemeClr val="tx1"/>
                </a:solidFill>
                <a:latin typeface="+mn-lt"/>
              </a:rPr>
              <a:pPr/>
              <a:t>0-10%</a:t>
            </a:fld>
            <a:endParaRPr lang="nl-NL" sz="1000" b="1" noProof="0" dirty="0">
              <a:solidFill>
                <a:schemeClr val="tx1"/>
              </a:solidFill>
              <a:latin typeface="+mn-lt"/>
            </a:endParaRPr>
          </a:p>
        </p:txBody>
      </p:sp>
      <p:sp>
        <p:nvSpPr>
          <p:cNvPr id="53" name="Content 1">
            <a:extLst>
              <a:ext uri="{FF2B5EF4-FFF2-40B4-BE49-F238E27FC236}">
                <a16:creationId xmlns:a16="http://schemas.microsoft.com/office/drawing/2014/main" id="{A47BF368-4488-A054-7AD3-8C772180A8DE}"/>
              </a:ext>
            </a:extLst>
          </p:cNvPr>
          <p:cNvSpPr>
            <a:spLocks noGrp="1"/>
          </p:cNvSpPr>
          <p:nvPr>
            <p:custDataLst>
              <p:tags r:id="rId6"/>
            </p:custDataLst>
          </p:nvPr>
        </p:nvSpPr>
        <p:spPr bwMode="auto">
          <a:xfrm>
            <a:off x="1335088" y="6207125"/>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DB90EFE-06FB-4368-97DE-F3BD9277A485}" type="datetime'''''''''''''G''''een'''''''''''''''">
              <a:rPr lang="nl-NL" altLang="en-US" sz="1000" b="1" smtClean="0">
                <a:solidFill>
                  <a:schemeClr val="tx1"/>
                </a:solidFill>
                <a:latin typeface="+mn-lt"/>
              </a:rPr>
              <a:pPr/>
              <a:t>Geen</a:t>
            </a:fld>
            <a:endParaRPr lang="nl-NL" sz="1000" b="1" noProof="0" dirty="0">
              <a:solidFill>
                <a:schemeClr val="tx1"/>
              </a:solidFill>
              <a:latin typeface="+mn-lt"/>
            </a:endParaRPr>
          </a:p>
        </p:txBody>
      </p:sp>
      <p:sp>
        <p:nvSpPr>
          <p:cNvPr id="77" name="Content 1">
            <a:extLst>
              <a:ext uri="{FF2B5EF4-FFF2-40B4-BE49-F238E27FC236}">
                <a16:creationId xmlns:a16="http://schemas.microsoft.com/office/drawing/2014/main" id="{4B9982FA-94CE-476E-98B9-AED20350F85D}"/>
              </a:ext>
            </a:extLst>
          </p:cNvPr>
          <p:cNvSpPr>
            <a:spLocks noGrp="1"/>
          </p:cNvSpPr>
          <p:nvPr>
            <p:custDataLst>
              <p:tags r:id="rId7"/>
            </p:custDataLst>
          </p:nvPr>
        </p:nvSpPr>
        <p:spPr bwMode="gray">
          <a:xfrm>
            <a:off x="10902950" y="6002339"/>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A06D22D-E8C2-4BEA-AB0A-D5DE11718C84}"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92" name="Content 1">
            <a:extLst>
              <a:ext uri="{FF2B5EF4-FFF2-40B4-BE49-F238E27FC236}">
                <a16:creationId xmlns:a16="http://schemas.microsoft.com/office/drawing/2014/main" id="{A84D20A0-CE0F-78D4-49F8-06AEC71EDC76}"/>
              </a:ext>
            </a:extLst>
          </p:cNvPr>
          <p:cNvSpPr>
            <a:spLocks noGrp="1"/>
          </p:cNvSpPr>
          <p:nvPr>
            <p:custDataLst>
              <p:tags r:id="rId8"/>
            </p:custDataLst>
          </p:nvPr>
        </p:nvSpPr>
        <p:spPr bwMode="auto">
          <a:xfrm>
            <a:off x="3529013" y="6207125"/>
            <a:ext cx="419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58C0A19-06DD-40CC-8055-436101F2DDF7}" type="datetime'''''''''''''4''''0''''-5''''0''%'''''''''''">
              <a:rPr lang="nl-NL" altLang="en-US" sz="1000" b="1" smtClean="0">
                <a:solidFill>
                  <a:schemeClr val="tx1"/>
                </a:solidFill>
                <a:latin typeface="+mn-lt"/>
              </a:rPr>
              <a:pPr/>
              <a:t>40-50%</a:t>
            </a:fld>
            <a:endParaRPr lang="nl-NL" sz="1000" b="1" noProof="0" dirty="0">
              <a:solidFill>
                <a:schemeClr val="tx1"/>
              </a:solidFill>
              <a:latin typeface="+mn-lt"/>
            </a:endParaRPr>
          </a:p>
        </p:txBody>
      </p:sp>
      <p:sp>
        <p:nvSpPr>
          <p:cNvPr id="89" name="Content 1">
            <a:extLst>
              <a:ext uri="{FF2B5EF4-FFF2-40B4-BE49-F238E27FC236}">
                <a16:creationId xmlns:a16="http://schemas.microsoft.com/office/drawing/2014/main" id="{7786202F-7121-D478-0BD8-77E02EAB7916}"/>
              </a:ext>
            </a:extLst>
          </p:cNvPr>
          <p:cNvSpPr>
            <a:spLocks noGrp="1"/>
          </p:cNvSpPr>
          <p:nvPr>
            <p:custDataLst>
              <p:tags r:id="rId9"/>
            </p:custDataLst>
          </p:nvPr>
        </p:nvSpPr>
        <p:spPr bwMode="auto">
          <a:xfrm>
            <a:off x="2178050" y="6207125"/>
            <a:ext cx="4175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4019E7B-35B8-4BE2-B867-7D5F288283F7}" type="datetime'''''''''''1''''0''''-''''''2''0''''''''''''''''''''%'''''''''">
              <a:rPr lang="nl-NL" altLang="en-US" sz="1000" b="1" smtClean="0">
                <a:solidFill>
                  <a:schemeClr val="tx1"/>
                </a:solidFill>
                <a:latin typeface="+mn-lt"/>
              </a:rPr>
              <a:pPr/>
              <a:t>10-20%</a:t>
            </a:fld>
            <a:endParaRPr lang="nl-NL" sz="1000" b="1" noProof="0" dirty="0">
              <a:solidFill>
                <a:schemeClr val="tx1"/>
              </a:solidFill>
              <a:latin typeface="+mn-lt"/>
            </a:endParaRPr>
          </a:p>
        </p:txBody>
      </p:sp>
      <p:sp>
        <p:nvSpPr>
          <p:cNvPr id="91" name="Content 1">
            <a:extLst>
              <a:ext uri="{FF2B5EF4-FFF2-40B4-BE49-F238E27FC236}">
                <a16:creationId xmlns:a16="http://schemas.microsoft.com/office/drawing/2014/main" id="{993BD6ED-F75F-61F6-8F32-73ED4027F4A9}"/>
              </a:ext>
            </a:extLst>
          </p:cNvPr>
          <p:cNvSpPr>
            <a:spLocks noGrp="1"/>
          </p:cNvSpPr>
          <p:nvPr>
            <p:custDataLst>
              <p:tags r:id="rId10"/>
            </p:custDataLst>
          </p:nvPr>
        </p:nvSpPr>
        <p:spPr bwMode="auto">
          <a:xfrm>
            <a:off x="3078163" y="6207125"/>
            <a:ext cx="419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2895824-93A4-498F-8629-B50F9ABE2E1E}" type="datetime'''''''''''''3''0''''''-4''''''''0''''''%'''''''">
              <a:rPr lang="nl-NL" altLang="en-US" sz="1000" b="1" smtClean="0">
                <a:solidFill>
                  <a:schemeClr val="tx1"/>
                </a:solidFill>
                <a:latin typeface="+mn-lt"/>
              </a:rPr>
              <a:pPr/>
              <a:t>30-40%</a:t>
            </a:fld>
            <a:endParaRPr lang="nl-NL" sz="1000" b="1" noProof="0" dirty="0">
              <a:solidFill>
                <a:schemeClr val="tx1"/>
              </a:solidFill>
              <a:latin typeface="+mn-lt"/>
            </a:endParaRPr>
          </a:p>
        </p:txBody>
      </p:sp>
      <p:sp>
        <p:nvSpPr>
          <p:cNvPr id="75" name="Content 1">
            <a:extLst>
              <a:ext uri="{FF2B5EF4-FFF2-40B4-BE49-F238E27FC236}">
                <a16:creationId xmlns:a16="http://schemas.microsoft.com/office/drawing/2014/main" id="{4B9982FA-94CE-476E-98B9-AED20350F85D}"/>
              </a:ext>
            </a:extLst>
          </p:cNvPr>
          <p:cNvSpPr>
            <a:spLocks noGrp="1"/>
          </p:cNvSpPr>
          <p:nvPr>
            <p:custDataLst>
              <p:tags r:id="rId11"/>
            </p:custDataLst>
          </p:nvPr>
        </p:nvSpPr>
        <p:spPr bwMode="gray">
          <a:xfrm>
            <a:off x="10452100" y="6002339"/>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A63C42A-E098-48F8-BF3E-A11CD8382A8C}"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90" name="Content 1">
            <a:extLst>
              <a:ext uri="{FF2B5EF4-FFF2-40B4-BE49-F238E27FC236}">
                <a16:creationId xmlns:a16="http://schemas.microsoft.com/office/drawing/2014/main" id="{6DDD7B5E-E892-B081-E8D6-FC46D43C1B9E}"/>
              </a:ext>
            </a:extLst>
          </p:cNvPr>
          <p:cNvSpPr>
            <a:spLocks noGrp="1"/>
          </p:cNvSpPr>
          <p:nvPr>
            <p:custDataLst>
              <p:tags r:id="rId12"/>
            </p:custDataLst>
          </p:nvPr>
        </p:nvSpPr>
        <p:spPr bwMode="auto">
          <a:xfrm>
            <a:off x="2628900" y="6207125"/>
            <a:ext cx="4159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00EF019-4A4A-4023-AAFA-8788E6300F9D}" type="datetime'20''''''''''-''''''''''3''''''''''0''''%'''''''''''''''''''">
              <a:rPr lang="nl-NL" altLang="en-US" sz="1000" b="1" smtClean="0">
                <a:solidFill>
                  <a:schemeClr val="tx1"/>
                </a:solidFill>
                <a:latin typeface="+mn-lt"/>
              </a:rPr>
              <a:pPr/>
              <a:t>20-30%</a:t>
            </a:fld>
            <a:endParaRPr lang="nl-NL" sz="1000" b="1" noProof="0" dirty="0">
              <a:solidFill>
                <a:schemeClr val="tx1"/>
              </a:solidFill>
              <a:latin typeface="+mn-lt"/>
            </a:endParaRPr>
          </a:p>
        </p:txBody>
      </p:sp>
      <p:sp>
        <p:nvSpPr>
          <p:cNvPr id="95" name="Content 1">
            <a:extLst>
              <a:ext uri="{FF2B5EF4-FFF2-40B4-BE49-F238E27FC236}">
                <a16:creationId xmlns:a16="http://schemas.microsoft.com/office/drawing/2014/main" id="{6EB1550E-16EE-4B3A-0B04-76CCB1EAD8A5}"/>
              </a:ext>
            </a:extLst>
          </p:cNvPr>
          <p:cNvSpPr>
            <a:spLocks noGrp="1"/>
          </p:cNvSpPr>
          <p:nvPr>
            <p:custDataLst>
              <p:tags r:id="rId13"/>
            </p:custDataLst>
          </p:nvPr>
        </p:nvSpPr>
        <p:spPr bwMode="auto">
          <a:xfrm>
            <a:off x="4879975" y="6207125"/>
            <a:ext cx="422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DC4EA85-CBB4-4807-A8BA-9DC3A5596FCE}" type="datetime'''''''''''''70''''''-''''''''''''''''''''''''''''''8''0%'''''">
              <a:rPr lang="nl-NL" altLang="en-US" sz="1000" b="1" smtClean="0">
                <a:solidFill>
                  <a:schemeClr val="tx1"/>
                </a:solidFill>
                <a:latin typeface="+mn-lt"/>
              </a:rPr>
              <a:pPr/>
              <a:t>70-80%</a:t>
            </a:fld>
            <a:endParaRPr lang="nl-NL" sz="1000" b="1" noProof="0" dirty="0">
              <a:solidFill>
                <a:schemeClr val="tx1"/>
              </a:solidFill>
              <a:latin typeface="+mn-lt"/>
            </a:endParaRPr>
          </a:p>
        </p:txBody>
      </p:sp>
      <p:sp>
        <p:nvSpPr>
          <p:cNvPr id="51" name="Content 1">
            <a:extLst>
              <a:ext uri="{FF2B5EF4-FFF2-40B4-BE49-F238E27FC236}">
                <a16:creationId xmlns:a16="http://schemas.microsoft.com/office/drawing/2014/main" id="{A8A7CE24-D5A7-B51F-7021-85CE84AB4A08}"/>
              </a:ext>
            </a:extLst>
          </p:cNvPr>
          <p:cNvSpPr>
            <a:spLocks noGrp="1"/>
          </p:cNvSpPr>
          <p:nvPr>
            <p:custDataLst>
              <p:tags r:id="rId14"/>
            </p:custDataLst>
          </p:nvPr>
        </p:nvSpPr>
        <p:spPr bwMode="auto">
          <a:xfrm>
            <a:off x="5837238" y="6207124"/>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9A86841-81D2-452F-8BB2-A12A2D1B2DC1}" type="datetime'''90-''''''''''''''1''''0''0''''''''%'''''''''''''''''">
              <a:rPr lang="nl-NL" altLang="en-US" sz="1000" b="1" smtClean="0">
                <a:solidFill>
                  <a:schemeClr val="tx1"/>
                </a:solidFill>
                <a:latin typeface="+mn-lt"/>
              </a:rPr>
              <a:pPr/>
              <a:t>90-100%</a:t>
            </a:fld>
            <a:endParaRPr lang="nl-NL" sz="1000" b="1" noProof="0" dirty="0">
              <a:solidFill>
                <a:schemeClr val="tx1"/>
              </a:solidFill>
              <a:latin typeface="+mn-lt"/>
            </a:endParaRPr>
          </a:p>
        </p:txBody>
      </p:sp>
      <p:sp>
        <p:nvSpPr>
          <p:cNvPr id="54" name="Content 1">
            <a:extLst>
              <a:ext uri="{FF2B5EF4-FFF2-40B4-BE49-F238E27FC236}">
                <a16:creationId xmlns:a16="http://schemas.microsoft.com/office/drawing/2014/main" id="{B6B5FC1C-83A8-B4D7-80B5-A0B0EDC47057}"/>
              </a:ext>
            </a:extLst>
          </p:cNvPr>
          <p:cNvSpPr>
            <a:spLocks noGrp="1"/>
          </p:cNvSpPr>
          <p:nvPr>
            <p:custDataLst>
              <p:tags r:id="rId15"/>
            </p:custDataLst>
          </p:nvPr>
        </p:nvSpPr>
        <p:spPr bwMode="auto">
          <a:xfrm>
            <a:off x="5327650" y="6207126"/>
            <a:ext cx="4302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29FB655-D2DE-41C4-96CD-0254EB9D13EB}" type="datetime'''''''''''''8''0''''''''''-''''''''''''9''''0''%'">
              <a:rPr lang="nl-NL" altLang="en-US" sz="1000" b="1" smtClean="0">
                <a:solidFill>
                  <a:schemeClr val="tx1"/>
                </a:solidFill>
                <a:latin typeface="+mn-lt"/>
              </a:rPr>
              <a:pPr/>
              <a:t>80-90%</a:t>
            </a:fld>
            <a:endParaRPr lang="nl-NL" sz="1000" b="1" noProof="0" dirty="0">
              <a:solidFill>
                <a:schemeClr val="tx1"/>
              </a:solidFill>
              <a:latin typeface="+mn-lt"/>
            </a:endParaRPr>
          </a:p>
        </p:txBody>
      </p:sp>
      <p:sp>
        <p:nvSpPr>
          <p:cNvPr id="52" name="Content 1">
            <a:extLst>
              <a:ext uri="{FF2B5EF4-FFF2-40B4-BE49-F238E27FC236}">
                <a16:creationId xmlns:a16="http://schemas.microsoft.com/office/drawing/2014/main" id="{20EB25EA-8B91-D34E-F9CC-76C19DBDA92A}"/>
              </a:ext>
            </a:extLst>
          </p:cNvPr>
          <p:cNvSpPr>
            <a:spLocks noGrp="1"/>
          </p:cNvSpPr>
          <p:nvPr>
            <p:custDataLst>
              <p:tags r:id="rId16"/>
            </p:custDataLst>
          </p:nvPr>
        </p:nvSpPr>
        <p:spPr bwMode="auto">
          <a:xfrm>
            <a:off x="6289676" y="6207124"/>
            <a:ext cx="3095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64D19C9-927B-4279-AF07-28702791A8C6}" type="datetime'''''1''0''0-''''''1''''1''''''''''''''0''''''''''''%'">
              <a:rPr lang="nl-NL" altLang="en-US" sz="1000" b="1" smtClean="0">
                <a:solidFill>
                  <a:schemeClr val="tx1"/>
                </a:solidFill>
                <a:latin typeface="+mn-lt"/>
              </a:rPr>
              <a:pPr/>
              <a:t>100-110%</a:t>
            </a:fld>
            <a:endParaRPr lang="nl-NL" sz="1000" b="1" noProof="0" dirty="0">
              <a:solidFill>
                <a:schemeClr val="tx1"/>
              </a:solidFill>
              <a:latin typeface="+mn-lt"/>
            </a:endParaRPr>
          </a:p>
        </p:txBody>
      </p:sp>
      <p:sp>
        <p:nvSpPr>
          <p:cNvPr id="57" name="Content 1">
            <a:extLst>
              <a:ext uri="{FF2B5EF4-FFF2-40B4-BE49-F238E27FC236}">
                <a16:creationId xmlns:a16="http://schemas.microsoft.com/office/drawing/2014/main" id="{04502215-EBD1-BC20-6D6B-8095169C710A}"/>
              </a:ext>
            </a:extLst>
          </p:cNvPr>
          <p:cNvSpPr>
            <a:spLocks noGrp="1"/>
          </p:cNvSpPr>
          <p:nvPr>
            <p:custDataLst>
              <p:tags r:id="rId17"/>
            </p:custDataLst>
          </p:nvPr>
        </p:nvSpPr>
        <p:spPr bwMode="auto">
          <a:xfrm>
            <a:off x="6740526" y="6207124"/>
            <a:ext cx="3095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7EE223F-FA59-4A84-808F-993BABDD2EC0}" type="datetime'''''1''''''''1''''0-1''2''''0''''''''''''''''%'''''''''''">
              <a:rPr lang="nl-NL" altLang="en-US" sz="1000" b="1" smtClean="0">
                <a:solidFill>
                  <a:schemeClr val="tx1"/>
                </a:solidFill>
                <a:latin typeface="+mn-lt"/>
              </a:rPr>
              <a:pPr/>
              <a:t>110-120%</a:t>
            </a:fld>
            <a:endParaRPr lang="nl-NL" sz="1000" b="1" noProof="0" dirty="0">
              <a:solidFill>
                <a:schemeClr val="tx1"/>
              </a:solidFill>
              <a:latin typeface="+mn-lt"/>
            </a:endParaRPr>
          </a:p>
        </p:txBody>
      </p:sp>
      <p:sp>
        <p:nvSpPr>
          <p:cNvPr id="59" name="Content 1">
            <a:extLst>
              <a:ext uri="{FF2B5EF4-FFF2-40B4-BE49-F238E27FC236}">
                <a16:creationId xmlns:a16="http://schemas.microsoft.com/office/drawing/2014/main" id="{9709E7BD-2095-03E7-D381-6E98437B2460}"/>
              </a:ext>
            </a:extLst>
          </p:cNvPr>
          <p:cNvSpPr>
            <a:spLocks noGrp="1"/>
          </p:cNvSpPr>
          <p:nvPr>
            <p:custDataLst>
              <p:tags r:id="rId18"/>
            </p:custDataLst>
          </p:nvPr>
        </p:nvSpPr>
        <p:spPr bwMode="auto">
          <a:xfrm>
            <a:off x="7191376" y="6207124"/>
            <a:ext cx="3079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DDDF0A2-83A2-44D1-A093-51EA0EDEA6E8}" type="datetime'''1''''2''''''0''''''''''''''''-''1''''30%'''''''">
              <a:rPr lang="nl-NL" altLang="en-US" sz="1000" b="1" smtClean="0">
                <a:solidFill>
                  <a:schemeClr val="tx1"/>
                </a:solidFill>
                <a:latin typeface="+mn-lt"/>
              </a:rPr>
              <a:pPr/>
              <a:t>120-130%</a:t>
            </a:fld>
            <a:endParaRPr lang="nl-NL" sz="1000" b="1" noProof="0" dirty="0">
              <a:solidFill>
                <a:schemeClr val="tx1"/>
              </a:solidFill>
              <a:latin typeface="+mn-lt"/>
            </a:endParaRPr>
          </a:p>
        </p:txBody>
      </p:sp>
      <p:sp>
        <p:nvSpPr>
          <p:cNvPr id="50" name="Content 1">
            <a:extLst>
              <a:ext uri="{FF2B5EF4-FFF2-40B4-BE49-F238E27FC236}">
                <a16:creationId xmlns:a16="http://schemas.microsoft.com/office/drawing/2014/main" id="{D565F59F-CDC4-CAE7-7D0A-E6BCA62F428C}"/>
              </a:ext>
            </a:extLst>
          </p:cNvPr>
          <p:cNvSpPr>
            <a:spLocks noGrp="1"/>
          </p:cNvSpPr>
          <p:nvPr>
            <p:custDataLst>
              <p:tags r:id="rId19"/>
            </p:custDataLst>
          </p:nvPr>
        </p:nvSpPr>
        <p:spPr bwMode="auto">
          <a:xfrm>
            <a:off x="7640638" y="6207124"/>
            <a:ext cx="312738"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A61BA1B-2362-4094-B9E9-EC0868756BE8}" type="datetime'1''''''''''''3''''''''''''''''''0''''''-1''''''''40%'">
              <a:rPr lang="nl-NL" altLang="en-US" sz="1000" b="1" smtClean="0">
                <a:solidFill>
                  <a:schemeClr val="tx1"/>
                </a:solidFill>
                <a:latin typeface="+mn-lt"/>
              </a:rPr>
              <a:pPr/>
              <a:t>130-140%</a:t>
            </a:fld>
            <a:endParaRPr lang="nl-NL" sz="1000" b="1" noProof="0" dirty="0">
              <a:solidFill>
                <a:schemeClr val="tx1"/>
              </a:solidFill>
              <a:latin typeface="+mn-lt"/>
            </a:endParaRPr>
          </a:p>
        </p:txBody>
      </p:sp>
      <p:sp>
        <p:nvSpPr>
          <p:cNvPr id="61" name="Content 1">
            <a:extLst>
              <a:ext uri="{FF2B5EF4-FFF2-40B4-BE49-F238E27FC236}">
                <a16:creationId xmlns:a16="http://schemas.microsoft.com/office/drawing/2014/main" id="{09BFEC18-4C0F-154A-F0B9-35A2DB2348B9}"/>
              </a:ext>
            </a:extLst>
          </p:cNvPr>
          <p:cNvSpPr>
            <a:spLocks noGrp="1"/>
          </p:cNvSpPr>
          <p:nvPr>
            <p:custDataLst>
              <p:tags r:id="rId20"/>
            </p:custDataLst>
          </p:nvPr>
        </p:nvSpPr>
        <p:spPr bwMode="auto">
          <a:xfrm>
            <a:off x="8093075" y="6207124"/>
            <a:ext cx="3079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C392879-F5FD-448E-94EF-6B231ABA5F1C}" type="datetime'1''''''''''''''''''''''''''''4''''0''''''''''''-''''''15''0%'">
              <a:rPr lang="nl-NL" altLang="en-US" sz="1000" b="1" smtClean="0">
                <a:solidFill>
                  <a:schemeClr val="tx1"/>
                </a:solidFill>
                <a:latin typeface="+mn-lt"/>
              </a:rPr>
              <a:pPr/>
              <a:t>140-150%</a:t>
            </a:fld>
            <a:endParaRPr lang="nl-NL" sz="1000" b="1" noProof="0" dirty="0">
              <a:solidFill>
                <a:schemeClr val="tx1"/>
              </a:solidFill>
              <a:latin typeface="+mn-lt"/>
            </a:endParaRPr>
          </a:p>
        </p:txBody>
      </p:sp>
      <p:sp>
        <p:nvSpPr>
          <p:cNvPr id="63" name="Content 1">
            <a:extLst>
              <a:ext uri="{FF2B5EF4-FFF2-40B4-BE49-F238E27FC236}">
                <a16:creationId xmlns:a16="http://schemas.microsoft.com/office/drawing/2014/main" id="{DF35C427-143F-07B0-DD8C-D19FCDB26055}"/>
              </a:ext>
            </a:extLst>
          </p:cNvPr>
          <p:cNvSpPr>
            <a:spLocks noGrp="1"/>
          </p:cNvSpPr>
          <p:nvPr>
            <p:custDataLst>
              <p:tags r:id="rId21"/>
            </p:custDataLst>
          </p:nvPr>
        </p:nvSpPr>
        <p:spPr bwMode="auto">
          <a:xfrm>
            <a:off x="8540751" y="6207124"/>
            <a:ext cx="31591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76E0F1C-8B51-4043-9F80-7C5BCC85C528}" type="datetime'''''1''''''5''''0''''-''''''''''''1''''''6''''''0''''''%'''''">
              <a:rPr lang="nl-NL" altLang="en-US" sz="1000" b="1" smtClean="0">
                <a:solidFill>
                  <a:schemeClr val="tx1"/>
                </a:solidFill>
                <a:latin typeface="+mn-lt"/>
              </a:rPr>
              <a:pPr/>
              <a:t>150-160%</a:t>
            </a:fld>
            <a:endParaRPr lang="nl-NL" sz="1000" b="1" noProof="0" dirty="0">
              <a:solidFill>
                <a:schemeClr val="tx1"/>
              </a:solidFill>
              <a:latin typeface="+mn-lt"/>
            </a:endParaRPr>
          </a:p>
        </p:txBody>
      </p:sp>
      <p:sp>
        <p:nvSpPr>
          <p:cNvPr id="67" name="Content 1">
            <a:extLst>
              <a:ext uri="{FF2B5EF4-FFF2-40B4-BE49-F238E27FC236}">
                <a16:creationId xmlns:a16="http://schemas.microsoft.com/office/drawing/2014/main" id="{D1E23737-9EF2-CC09-824D-468F6A054171}"/>
              </a:ext>
            </a:extLst>
          </p:cNvPr>
          <p:cNvSpPr>
            <a:spLocks noGrp="1"/>
          </p:cNvSpPr>
          <p:nvPr>
            <p:custDataLst>
              <p:tags r:id="rId22"/>
            </p:custDataLst>
          </p:nvPr>
        </p:nvSpPr>
        <p:spPr bwMode="auto">
          <a:xfrm>
            <a:off x="8994776" y="6207124"/>
            <a:ext cx="3079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9E7A48E-2AD2-4DDF-BAE5-CF5E15CB7DB9}" type="datetime'''''''1''''''6''0''''''''''''-1''''''''''''7''''0''%'''''">
              <a:rPr lang="nl-NL" altLang="en-US" sz="1000" b="1" smtClean="0">
                <a:solidFill>
                  <a:schemeClr val="tx1"/>
                </a:solidFill>
                <a:latin typeface="+mn-lt"/>
              </a:rPr>
              <a:pPr/>
              <a:t>160-170%</a:t>
            </a:fld>
            <a:endParaRPr lang="nl-NL" sz="1000" b="1" noProof="0" dirty="0">
              <a:solidFill>
                <a:schemeClr val="tx1"/>
              </a:solidFill>
              <a:latin typeface="+mn-lt"/>
            </a:endParaRPr>
          </a:p>
        </p:txBody>
      </p:sp>
      <p:sp>
        <p:nvSpPr>
          <p:cNvPr id="69" name="Content 1">
            <a:extLst>
              <a:ext uri="{FF2B5EF4-FFF2-40B4-BE49-F238E27FC236}">
                <a16:creationId xmlns:a16="http://schemas.microsoft.com/office/drawing/2014/main" id="{CEA1CE49-BDC8-8D3E-85BE-D032368910B3}"/>
              </a:ext>
            </a:extLst>
          </p:cNvPr>
          <p:cNvSpPr>
            <a:spLocks noGrp="1"/>
          </p:cNvSpPr>
          <p:nvPr>
            <p:custDataLst>
              <p:tags r:id="rId23"/>
            </p:custDataLst>
          </p:nvPr>
        </p:nvSpPr>
        <p:spPr bwMode="auto">
          <a:xfrm>
            <a:off x="9442451" y="6207124"/>
            <a:ext cx="31591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F565E2D-0C54-445B-AE61-1030A7F42B41}" type="datetime'''''''''17''''0''''''''-''''''''''''''''1''''80''''''''%'''''">
              <a:rPr lang="nl-NL" altLang="en-US" sz="1000" b="1" smtClean="0">
                <a:solidFill>
                  <a:schemeClr val="tx1"/>
                </a:solidFill>
                <a:latin typeface="+mn-lt"/>
              </a:rPr>
              <a:pPr/>
              <a:t>170-180%</a:t>
            </a:fld>
            <a:endParaRPr lang="nl-NL" sz="1000" b="1" noProof="0" dirty="0">
              <a:solidFill>
                <a:schemeClr val="tx1"/>
              </a:solidFill>
              <a:latin typeface="+mn-lt"/>
            </a:endParaRPr>
          </a:p>
        </p:txBody>
      </p:sp>
      <p:sp>
        <p:nvSpPr>
          <p:cNvPr id="70" name="Content 1">
            <a:extLst>
              <a:ext uri="{FF2B5EF4-FFF2-40B4-BE49-F238E27FC236}">
                <a16:creationId xmlns:a16="http://schemas.microsoft.com/office/drawing/2014/main" id="{FA4C3B9A-0454-6A74-D57A-FF4CDBEA1DF1}"/>
              </a:ext>
            </a:extLst>
          </p:cNvPr>
          <p:cNvSpPr>
            <a:spLocks noGrp="1"/>
          </p:cNvSpPr>
          <p:nvPr>
            <p:custDataLst>
              <p:tags r:id="rId24"/>
            </p:custDataLst>
          </p:nvPr>
        </p:nvSpPr>
        <p:spPr bwMode="auto">
          <a:xfrm>
            <a:off x="9893300" y="6207125"/>
            <a:ext cx="31591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949BD3B-88C7-4749-8550-7E418B982D12}" type="datetime'180''-''''''1''''''''''''9''''''0''''''''''''%'''''">
              <a:rPr lang="nl-NL" altLang="en-US" sz="1000" b="1" smtClean="0">
                <a:solidFill>
                  <a:schemeClr val="tx1"/>
                </a:solidFill>
                <a:latin typeface="+mn-lt"/>
              </a:rPr>
              <a:pPr/>
              <a:t>180-190%</a:t>
            </a:fld>
            <a:endParaRPr lang="nl-NL" sz="1000" b="1" noProof="0" dirty="0">
              <a:solidFill>
                <a:schemeClr val="tx1"/>
              </a:solidFill>
              <a:latin typeface="+mn-lt"/>
            </a:endParaRPr>
          </a:p>
        </p:txBody>
      </p:sp>
      <p:sp>
        <p:nvSpPr>
          <p:cNvPr id="97" name="Content 1">
            <a:extLst>
              <a:ext uri="{FF2B5EF4-FFF2-40B4-BE49-F238E27FC236}">
                <a16:creationId xmlns:a16="http://schemas.microsoft.com/office/drawing/2014/main" id="{4B9982FA-94CE-476E-98B9-AED20350F85D}"/>
              </a:ext>
            </a:extLst>
          </p:cNvPr>
          <p:cNvSpPr>
            <a:spLocks noGrp="1"/>
          </p:cNvSpPr>
          <p:nvPr>
            <p:custDataLst>
              <p:tags r:id="rId25"/>
            </p:custDataLst>
          </p:nvPr>
        </p:nvSpPr>
        <p:spPr bwMode="gray">
          <a:xfrm>
            <a:off x="1885950" y="6002338"/>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913920A-3E95-4CAC-92A6-3B7CFFBC9278}"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66" name="Content 1">
            <a:extLst>
              <a:ext uri="{FF2B5EF4-FFF2-40B4-BE49-F238E27FC236}">
                <a16:creationId xmlns:a16="http://schemas.microsoft.com/office/drawing/2014/main" id="{E384A366-8E3F-4A17-CD00-1DC256BB8F55}"/>
              </a:ext>
            </a:extLst>
          </p:cNvPr>
          <p:cNvSpPr>
            <a:spLocks noGrp="1"/>
          </p:cNvSpPr>
          <p:nvPr>
            <p:custDataLst>
              <p:tags r:id="rId26"/>
            </p:custDataLst>
          </p:nvPr>
        </p:nvSpPr>
        <p:spPr bwMode="auto">
          <a:xfrm>
            <a:off x="10345738" y="6207124"/>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84BF3F9-E75F-419A-B5AD-935A227C549E}" type="datetime'''''''''1''''''''9''0''''''-''2''0''''0''''%'''''''''''">
              <a:rPr lang="nl-NL" altLang="en-US" sz="1000" b="1" smtClean="0">
                <a:solidFill>
                  <a:schemeClr val="tx1"/>
                </a:solidFill>
                <a:latin typeface="+mn-lt"/>
              </a:rPr>
              <a:pPr/>
              <a:t>190-200%</a:t>
            </a:fld>
            <a:endParaRPr lang="nl-NL" sz="1000" b="1" noProof="0" dirty="0">
              <a:solidFill>
                <a:schemeClr val="tx1"/>
              </a:solidFill>
              <a:latin typeface="+mn-lt"/>
            </a:endParaRPr>
          </a:p>
        </p:txBody>
      </p:sp>
      <p:sp>
        <p:nvSpPr>
          <p:cNvPr id="72" name="Content 1">
            <a:extLst>
              <a:ext uri="{FF2B5EF4-FFF2-40B4-BE49-F238E27FC236}">
                <a16:creationId xmlns:a16="http://schemas.microsoft.com/office/drawing/2014/main" id="{BA173C1D-69FD-CF12-5EB3-ED2EA3C1F413}"/>
              </a:ext>
            </a:extLst>
          </p:cNvPr>
          <p:cNvSpPr>
            <a:spLocks noGrp="1"/>
          </p:cNvSpPr>
          <p:nvPr>
            <p:custDataLst>
              <p:tags r:id="rId27"/>
            </p:custDataLst>
          </p:nvPr>
        </p:nvSpPr>
        <p:spPr bwMode="auto">
          <a:xfrm>
            <a:off x="10763250" y="6207125"/>
            <a:ext cx="3778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3155583-C7BB-4711-8C19-C3F0565013B3}" type="datetime'&gt;''''''''20''''''''''''''''''''''''''0''''''''''''''''''''%'">
              <a:rPr lang="nl-NL" altLang="en-US" sz="1000" b="1" smtClean="0">
                <a:solidFill>
                  <a:schemeClr val="tx1"/>
                </a:solidFill>
                <a:latin typeface="+mn-lt"/>
              </a:rPr>
              <a:pPr/>
              <a:t>&gt;200%</a:t>
            </a:fld>
            <a:endParaRPr lang="nl-NL" sz="1000" b="1" noProof="0" dirty="0">
              <a:solidFill>
                <a:schemeClr val="tx1"/>
              </a:solidFill>
              <a:latin typeface="+mn-lt"/>
            </a:endParaRPr>
          </a:p>
        </p:txBody>
      </p:sp>
      <p:sp>
        <p:nvSpPr>
          <p:cNvPr id="98" name="Content 1">
            <a:extLst>
              <a:ext uri="{FF2B5EF4-FFF2-40B4-BE49-F238E27FC236}">
                <a16:creationId xmlns:a16="http://schemas.microsoft.com/office/drawing/2014/main" id="{4B9982FA-94CE-476E-98B9-AED20350F85D}"/>
              </a:ext>
            </a:extLst>
          </p:cNvPr>
          <p:cNvSpPr>
            <a:spLocks noGrp="1"/>
          </p:cNvSpPr>
          <p:nvPr>
            <p:custDataLst>
              <p:tags r:id="rId28"/>
            </p:custDataLst>
          </p:nvPr>
        </p:nvSpPr>
        <p:spPr bwMode="gray">
          <a:xfrm>
            <a:off x="2336800" y="6002338"/>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B86ED27-1173-462C-9CDE-6ECC73D35B1E}"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104" name="Content 1">
            <a:extLst>
              <a:ext uri="{FF2B5EF4-FFF2-40B4-BE49-F238E27FC236}">
                <a16:creationId xmlns:a16="http://schemas.microsoft.com/office/drawing/2014/main" id="{4B9982FA-94CE-476E-98B9-AED20350F85D}"/>
              </a:ext>
            </a:extLst>
          </p:cNvPr>
          <p:cNvSpPr>
            <a:spLocks noGrp="1"/>
          </p:cNvSpPr>
          <p:nvPr>
            <p:custDataLst>
              <p:tags r:id="rId29"/>
            </p:custDataLst>
          </p:nvPr>
        </p:nvSpPr>
        <p:spPr bwMode="gray">
          <a:xfrm>
            <a:off x="10001250" y="6002338"/>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409853F-FF36-40D8-91AE-A9D510218F26}"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73" name="Content 1">
            <a:extLst>
              <a:ext uri="{FF2B5EF4-FFF2-40B4-BE49-F238E27FC236}">
                <a16:creationId xmlns:a16="http://schemas.microsoft.com/office/drawing/2014/main" id="{4B9982FA-94CE-476E-98B9-AED20350F85D}"/>
              </a:ext>
            </a:extLst>
          </p:cNvPr>
          <p:cNvSpPr>
            <a:spLocks noGrp="1"/>
          </p:cNvSpPr>
          <p:nvPr>
            <p:custDataLst>
              <p:tags r:id="rId30"/>
            </p:custDataLst>
          </p:nvPr>
        </p:nvSpPr>
        <p:spPr bwMode="gray">
          <a:xfrm>
            <a:off x="8197850" y="6002339"/>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DD8722D-C362-48DC-9A8C-B76D21B064EC}"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74" name="Content 1">
            <a:extLst>
              <a:ext uri="{FF2B5EF4-FFF2-40B4-BE49-F238E27FC236}">
                <a16:creationId xmlns:a16="http://schemas.microsoft.com/office/drawing/2014/main" id="{4B9982FA-94CE-476E-98B9-AED20350F85D}"/>
              </a:ext>
            </a:extLst>
          </p:cNvPr>
          <p:cNvSpPr>
            <a:spLocks noGrp="1"/>
          </p:cNvSpPr>
          <p:nvPr>
            <p:custDataLst>
              <p:tags r:id="rId31"/>
            </p:custDataLst>
          </p:nvPr>
        </p:nvSpPr>
        <p:spPr bwMode="gray">
          <a:xfrm>
            <a:off x="9099550" y="6002339"/>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B0D0D05-11C2-48BC-A87F-1C565BCBC9B1}"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3" name="Text Placeholder 2">
            <a:extLst>
              <a:ext uri="{FF2B5EF4-FFF2-40B4-BE49-F238E27FC236}">
                <a16:creationId xmlns:a16="http://schemas.microsoft.com/office/drawing/2014/main" id="{FE856D89-24DB-4DB8-99A7-A3A72D751AE2}"/>
              </a:ext>
            </a:extLst>
          </p:cNvPr>
          <p:cNvSpPr>
            <a:spLocks noGrp="1"/>
          </p:cNvSpPr>
          <p:nvPr>
            <p:ph type="body" sz="quarter" idx="20"/>
          </p:nvPr>
        </p:nvSpPr>
        <p:spPr/>
        <p:txBody>
          <a:bodyPr/>
          <a:lstStyle/>
          <a:p>
            <a:endParaRPr lang="nl-NL"/>
          </a:p>
        </p:txBody>
      </p:sp>
      <p:sp>
        <p:nvSpPr>
          <p:cNvPr id="4" name="Footer Placeholder 3">
            <a:extLst>
              <a:ext uri="{FF2B5EF4-FFF2-40B4-BE49-F238E27FC236}">
                <a16:creationId xmlns:a16="http://schemas.microsoft.com/office/drawing/2014/main" id="{08D5F61B-6780-4546-A58F-A4B4326E6B6E}"/>
              </a:ext>
            </a:extLst>
          </p:cNvPr>
          <p:cNvSpPr>
            <a:spLocks noGrp="1"/>
          </p:cNvSpPr>
          <p:nvPr>
            <p:ph type="ftr" sz="quarter" idx="3"/>
          </p:nvPr>
        </p:nvSpPr>
        <p:spPr/>
        <p:txBody>
          <a:bodyPr/>
          <a:lstStyle/>
          <a:p>
            <a:r>
              <a:rPr lang="nl-NL" dirty="0"/>
              <a:t>Bron: :IV3 gegevens, CBS (2019); It’s Public analyse</a:t>
            </a:r>
          </a:p>
        </p:txBody>
      </p:sp>
      <p:sp>
        <p:nvSpPr>
          <p:cNvPr id="5" name="Slide Number Placeholder 4">
            <a:extLst>
              <a:ext uri="{FF2B5EF4-FFF2-40B4-BE49-F238E27FC236}">
                <a16:creationId xmlns:a16="http://schemas.microsoft.com/office/drawing/2014/main" id="{D8A05129-8892-4013-BD06-3815B83E2703}"/>
              </a:ext>
            </a:extLst>
          </p:cNvPr>
          <p:cNvSpPr>
            <a:spLocks noGrp="1"/>
          </p:cNvSpPr>
          <p:nvPr>
            <p:ph type="sldNum" sz="quarter" idx="12"/>
          </p:nvPr>
        </p:nvSpPr>
        <p:spPr/>
        <p:txBody>
          <a:bodyPr/>
          <a:lstStyle/>
          <a:p>
            <a:fld id="{992CD0B2-8AB2-4C6C-8876-E15753662C9B}" type="slidenum">
              <a:rPr lang="nl-NL" smtClean="0"/>
              <a:pPr/>
              <a:t>25</a:t>
            </a:fld>
            <a:endParaRPr lang="nl-NL"/>
          </a:p>
        </p:txBody>
      </p:sp>
      <p:sp>
        <p:nvSpPr>
          <p:cNvPr id="6" name="Text Placeholder 5">
            <a:extLst>
              <a:ext uri="{FF2B5EF4-FFF2-40B4-BE49-F238E27FC236}">
                <a16:creationId xmlns:a16="http://schemas.microsoft.com/office/drawing/2014/main" id="{47F86FAE-4E0B-454A-84AB-4DA876C86AB2}"/>
              </a:ext>
            </a:extLst>
          </p:cNvPr>
          <p:cNvSpPr>
            <a:spLocks noGrp="1"/>
          </p:cNvSpPr>
          <p:nvPr>
            <p:ph type="body" sz="quarter" idx="14"/>
          </p:nvPr>
        </p:nvSpPr>
        <p:spPr/>
        <p:txBody>
          <a:bodyPr/>
          <a:lstStyle/>
          <a:p>
            <a:r>
              <a:rPr lang="nl-NL" dirty="0"/>
              <a:t>#gemeenten op basis van materiële activa (exclusief gronden en terreinen) als %-begrotingsomvang, Nederlandse gemeenten, 2019</a:t>
            </a:r>
          </a:p>
        </p:txBody>
      </p:sp>
      <p:sp>
        <p:nvSpPr>
          <p:cNvPr id="7" name="Title 6">
            <a:extLst>
              <a:ext uri="{FF2B5EF4-FFF2-40B4-BE49-F238E27FC236}">
                <a16:creationId xmlns:a16="http://schemas.microsoft.com/office/drawing/2014/main" id="{49774A6D-2B95-4468-A781-DECD81F3515D}"/>
              </a:ext>
            </a:extLst>
          </p:cNvPr>
          <p:cNvSpPr>
            <a:spLocks noGrp="1"/>
          </p:cNvSpPr>
          <p:nvPr>
            <p:ph type="title"/>
          </p:nvPr>
        </p:nvSpPr>
        <p:spPr/>
        <p:txBody>
          <a:bodyPr vert="horz"/>
          <a:lstStyle/>
          <a:p>
            <a:br>
              <a:rPr lang="nl-NL" dirty="0"/>
            </a:br>
            <a:r>
              <a:rPr lang="nl-NL" dirty="0"/>
              <a:t>Materiele activa excl. grond gemiddeld 75%</a:t>
            </a:r>
          </a:p>
        </p:txBody>
      </p:sp>
      <p:grpSp>
        <p:nvGrpSpPr>
          <p:cNvPr id="169" name="Group 168">
            <a:extLst>
              <a:ext uri="{FF2B5EF4-FFF2-40B4-BE49-F238E27FC236}">
                <a16:creationId xmlns:a16="http://schemas.microsoft.com/office/drawing/2014/main" id="{A8B31FB5-135B-FEBE-A514-A2A006367D8B}"/>
              </a:ext>
            </a:extLst>
          </p:cNvPr>
          <p:cNvGrpSpPr/>
          <p:nvPr/>
        </p:nvGrpSpPr>
        <p:grpSpPr>
          <a:xfrm>
            <a:off x="617670" y="3911341"/>
            <a:ext cx="994641" cy="1928890"/>
            <a:chOff x="131839" y="3897297"/>
            <a:chExt cx="994641" cy="1928890"/>
          </a:xfrm>
        </p:grpSpPr>
        <p:cxnSp>
          <p:nvCxnSpPr>
            <p:cNvPr id="170" name="Straight Arrow Connector 169">
              <a:extLst>
                <a:ext uri="{FF2B5EF4-FFF2-40B4-BE49-F238E27FC236}">
                  <a16:creationId xmlns:a16="http://schemas.microsoft.com/office/drawing/2014/main" id="{5799480A-29A3-34B8-74C4-6260001524A0}"/>
                </a:ext>
              </a:extLst>
            </p:cNvPr>
            <p:cNvCxnSpPr/>
            <p:nvPr/>
          </p:nvCxnSpPr>
          <p:spPr>
            <a:xfrm flipV="1">
              <a:off x="661800" y="3897297"/>
              <a:ext cx="0" cy="1315997"/>
            </a:xfrm>
            <a:prstGeom prst="straightConnector1">
              <a:avLst/>
            </a:prstGeom>
            <a:ln>
              <a:solidFill>
                <a:srgbClr val="AFAFAF"/>
              </a:solidFill>
              <a:tailEnd type="triangle"/>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3621E5CC-30F6-8C15-12BE-F8D251CB7DC7}"/>
                </a:ext>
              </a:extLst>
            </p:cNvPr>
            <p:cNvSpPr txBox="1"/>
            <p:nvPr/>
          </p:nvSpPr>
          <p:spPr>
            <a:xfrm>
              <a:off x="131839" y="5299969"/>
              <a:ext cx="994641" cy="526218"/>
            </a:xfrm>
            <a:prstGeom prst="rect">
              <a:avLst/>
            </a:prstGeom>
          </p:spPr>
          <p:txBody>
            <a:bodyPr vert="horz" wrap="square" lIns="91440" tIns="45720" rIns="91440" bIns="45720" rtlCol="0">
              <a:noAutofit/>
            </a:bodyPr>
            <a:lstStyle/>
            <a:p>
              <a:pPr marL="0" indent="0" algn="l">
                <a:buNone/>
              </a:pPr>
              <a:r>
                <a:rPr lang="nl-NL" sz="1100" noProof="0" dirty="0">
                  <a:solidFill>
                    <a:srgbClr val="8C8C8C"/>
                  </a:solidFill>
                </a:rPr>
                <a:t># gemeenten</a:t>
              </a:r>
            </a:p>
          </p:txBody>
        </p:sp>
      </p:grpSp>
      <p:sp>
        <p:nvSpPr>
          <p:cNvPr id="43" name="Rectangle: Rounded Corners 42">
            <a:extLst>
              <a:ext uri="{FF2B5EF4-FFF2-40B4-BE49-F238E27FC236}">
                <a16:creationId xmlns:a16="http://schemas.microsoft.com/office/drawing/2014/main" id="{4293C17C-F72C-C31B-B33A-EA81F45FFE54}"/>
              </a:ext>
            </a:extLst>
          </p:cNvPr>
          <p:cNvSpPr/>
          <p:nvPr/>
        </p:nvSpPr>
        <p:spPr>
          <a:xfrm>
            <a:off x="4757678" y="2157732"/>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75%</a:t>
            </a:r>
          </a:p>
        </p:txBody>
      </p:sp>
      <p:cxnSp>
        <p:nvCxnSpPr>
          <p:cNvPr id="45" name="Straight Arrow Connector 44">
            <a:extLst>
              <a:ext uri="{FF2B5EF4-FFF2-40B4-BE49-F238E27FC236}">
                <a16:creationId xmlns:a16="http://schemas.microsoft.com/office/drawing/2014/main" id="{535139F8-BB02-C53A-55CA-E168F2F89057}"/>
              </a:ext>
            </a:extLst>
          </p:cNvPr>
          <p:cNvCxnSpPr>
            <a:cxnSpLocks/>
          </p:cNvCxnSpPr>
          <p:nvPr/>
        </p:nvCxnSpPr>
        <p:spPr>
          <a:xfrm>
            <a:off x="5084828" y="2445378"/>
            <a:ext cx="0" cy="322587"/>
          </a:xfrm>
          <a:prstGeom prst="straightConnector1">
            <a:avLst/>
          </a:prstGeom>
          <a:ln>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827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D8C1C47E-127D-48D4-9B14-DAF274710707}"/>
              </a:ext>
            </a:extLst>
          </p:cNvPr>
          <p:cNvGraphicFramePr>
            <a:graphicFrameLocks noChangeAspect="1"/>
          </p:cNvGraphicFramePr>
          <p:nvPr>
            <p:custDataLst>
              <p:tags r:id="rId1"/>
            </p:custDataLst>
            <p:extLst>
              <p:ext uri="{D42A27DB-BD31-4B8C-83A1-F6EECF244321}">
                <p14:modId xmlns:p14="http://schemas.microsoft.com/office/powerpoint/2010/main" val="3201566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25" imgH="424" progId="TCLayout.ActiveDocument.1">
                  <p:embed/>
                </p:oleObj>
              </mc:Choice>
              <mc:Fallback>
                <p:oleObj name="think-cell Slide" r:id="rId27" imgW="425" imgH="424" progId="TCLayout.ActiveDocument.1">
                  <p:embed/>
                  <p:pic>
                    <p:nvPicPr>
                      <p:cNvPr id="19" name="Object 18" hidden="1">
                        <a:extLst>
                          <a:ext uri="{FF2B5EF4-FFF2-40B4-BE49-F238E27FC236}">
                            <a16:creationId xmlns:a16="http://schemas.microsoft.com/office/drawing/2014/main" id="{D8C1C47E-127D-48D4-9B14-DAF274710707}"/>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cxnSp>
        <p:nvCxnSpPr>
          <p:cNvPr id="44" name="Straight Arrow Connector 43">
            <a:extLst>
              <a:ext uri="{FF2B5EF4-FFF2-40B4-BE49-F238E27FC236}">
                <a16:creationId xmlns:a16="http://schemas.microsoft.com/office/drawing/2014/main" id="{31088585-9E44-02F1-AEAF-96B5484797B1}"/>
              </a:ext>
            </a:extLst>
          </p:cNvPr>
          <p:cNvCxnSpPr>
            <a:cxnSpLocks/>
          </p:cNvCxnSpPr>
          <p:nvPr/>
        </p:nvCxnSpPr>
        <p:spPr>
          <a:xfrm>
            <a:off x="4324033" y="2424423"/>
            <a:ext cx="0" cy="1976127"/>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3" name="Chart 82">
            <a:extLst>
              <a:ext uri="{FF2B5EF4-FFF2-40B4-BE49-F238E27FC236}">
                <a16:creationId xmlns:a16="http://schemas.microsoft.com/office/drawing/2014/main" id="{219628AA-442D-7218-940A-6FE445386D18}"/>
              </a:ext>
            </a:extLst>
          </p:cNvPr>
          <p:cNvGraphicFramePr/>
          <p:nvPr>
            <p:custDataLst>
              <p:tags r:id="rId2"/>
            </p:custDataLst>
            <p:extLst>
              <p:ext uri="{D42A27DB-BD31-4B8C-83A1-F6EECF244321}">
                <p14:modId xmlns:p14="http://schemas.microsoft.com/office/powerpoint/2010/main" val="2044679968"/>
              </p:ext>
            </p:extLst>
          </p:nvPr>
        </p:nvGraphicFramePr>
        <p:xfrm>
          <a:off x="1530350" y="2493963"/>
          <a:ext cx="10083800" cy="3529012"/>
        </p:xfrm>
        <a:graphic>
          <a:graphicData uri="http://schemas.openxmlformats.org/drawingml/2006/chart">
            <c:chart xmlns:c="http://schemas.openxmlformats.org/drawingml/2006/chart" xmlns:r="http://schemas.openxmlformats.org/officeDocument/2006/relationships" r:id="rId29"/>
          </a:graphicData>
        </a:graphic>
      </p:graphicFrame>
      <p:sp>
        <p:nvSpPr>
          <p:cNvPr id="59" name="Content 1">
            <a:extLst>
              <a:ext uri="{FF2B5EF4-FFF2-40B4-BE49-F238E27FC236}">
                <a16:creationId xmlns:a16="http://schemas.microsoft.com/office/drawing/2014/main" id="{9709E7BD-2095-03E7-D381-6E98437B2460}"/>
              </a:ext>
            </a:extLst>
          </p:cNvPr>
          <p:cNvSpPr>
            <a:spLocks noGrp="1"/>
          </p:cNvSpPr>
          <p:nvPr>
            <p:custDataLst>
              <p:tags r:id="rId3"/>
            </p:custDataLst>
          </p:nvPr>
        </p:nvSpPr>
        <p:spPr bwMode="auto">
          <a:xfrm>
            <a:off x="4335463" y="5983289"/>
            <a:ext cx="4159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A16B31F-43E2-495F-8DC7-D3176D705833}" type="datetime'''1''''''''''''''''''''0-''''''''''1''''''2''''''''''''%'''">
              <a:rPr lang="nl-NL" altLang="en-US" sz="1000" b="1" smtClean="0">
                <a:solidFill>
                  <a:schemeClr val="tx1"/>
                </a:solidFill>
                <a:latin typeface="+mn-lt"/>
              </a:rPr>
              <a:pPr/>
              <a:t>10-12%</a:t>
            </a:fld>
            <a:endParaRPr lang="nl-NL" sz="1000" b="1" noProof="0" dirty="0">
              <a:solidFill>
                <a:schemeClr val="tx1"/>
              </a:solidFill>
              <a:latin typeface="+mn-lt"/>
            </a:endParaRPr>
          </a:p>
        </p:txBody>
      </p:sp>
      <p:sp>
        <p:nvSpPr>
          <p:cNvPr id="57" name="Content 1">
            <a:extLst>
              <a:ext uri="{FF2B5EF4-FFF2-40B4-BE49-F238E27FC236}">
                <a16:creationId xmlns:a16="http://schemas.microsoft.com/office/drawing/2014/main" id="{04502215-EBD1-BC20-6D6B-8095169C710A}"/>
              </a:ext>
            </a:extLst>
          </p:cNvPr>
          <p:cNvSpPr>
            <a:spLocks noGrp="1"/>
          </p:cNvSpPr>
          <p:nvPr>
            <p:custDataLst>
              <p:tags r:id="rId4"/>
            </p:custDataLst>
          </p:nvPr>
        </p:nvSpPr>
        <p:spPr bwMode="auto">
          <a:xfrm>
            <a:off x="3913188" y="5983289"/>
            <a:ext cx="3587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7660D57-9568-4172-8799-34214BF76695}" type="datetime'''''''8''''''''''''-''''''''''''''1''''0''''%'''''''''">
              <a:rPr lang="nl-NL" altLang="en-US" sz="1000" b="1" smtClean="0">
                <a:solidFill>
                  <a:schemeClr val="tx1"/>
                </a:solidFill>
                <a:latin typeface="+mn-lt"/>
              </a:rPr>
              <a:pPr/>
              <a:t>8-10%</a:t>
            </a:fld>
            <a:endParaRPr lang="nl-NL" sz="1000" b="1" noProof="0" dirty="0">
              <a:solidFill>
                <a:schemeClr val="tx1"/>
              </a:solidFill>
              <a:latin typeface="+mn-lt"/>
            </a:endParaRPr>
          </a:p>
        </p:txBody>
      </p:sp>
      <p:sp>
        <p:nvSpPr>
          <p:cNvPr id="53" name="Content 1">
            <a:extLst>
              <a:ext uri="{FF2B5EF4-FFF2-40B4-BE49-F238E27FC236}">
                <a16:creationId xmlns:a16="http://schemas.microsoft.com/office/drawing/2014/main" id="{A47BF368-4488-A054-7AD3-8C772180A8DE}"/>
              </a:ext>
            </a:extLst>
          </p:cNvPr>
          <p:cNvSpPr>
            <a:spLocks noGrp="1"/>
          </p:cNvSpPr>
          <p:nvPr>
            <p:custDataLst>
              <p:tags r:id="rId5"/>
            </p:custDataLst>
          </p:nvPr>
        </p:nvSpPr>
        <p:spPr bwMode="auto">
          <a:xfrm>
            <a:off x="1689100" y="5983288"/>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DB90EFE-06FB-4368-97DE-F3BD9277A485}" type="datetime'''''''''''''G''''een'''''''''''''''">
              <a:rPr lang="nl-NL" altLang="en-US" sz="1000" b="1" smtClean="0">
                <a:solidFill>
                  <a:schemeClr val="tx1"/>
                </a:solidFill>
                <a:latin typeface="+mn-lt"/>
              </a:rPr>
              <a:pPr/>
              <a:t>Geen</a:t>
            </a:fld>
            <a:endParaRPr lang="nl-NL" sz="1000" b="1" noProof="0" dirty="0">
              <a:solidFill>
                <a:schemeClr val="tx1"/>
              </a:solidFill>
              <a:latin typeface="+mn-lt"/>
            </a:endParaRPr>
          </a:p>
        </p:txBody>
      </p:sp>
      <p:sp>
        <p:nvSpPr>
          <p:cNvPr id="39" name="Content 1">
            <a:extLst>
              <a:ext uri="{FF2B5EF4-FFF2-40B4-BE49-F238E27FC236}">
                <a16:creationId xmlns:a16="http://schemas.microsoft.com/office/drawing/2014/main" id="{55D5B4DA-0499-8934-FEF3-9BD0D083F5AB}"/>
              </a:ext>
            </a:extLst>
          </p:cNvPr>
          <p:cNvSpPr>
            <a:spLocks noGrp="1"/>
          </p:cNvSpPr>
          <p:nvPr>
            <p:custDataLst>
              <p:tags r:id="rId6"/>
            </p:custDataLst>
          </p:nvPr>
        </p:nvSpPr>
        <p:spPr bwMode="auto">
          <a:xfrm>
            <a:off x="2144713" y="5983288"/>
            <a:ext cx="2889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2087B1A-4B08-4EB1-8AB1-699276649C1D}" type="datetime'''''''''''0''''''''''''''''-2''%'''''''''''''''''''''''">
              <a:rPr lang="nl-NL" altLang="en-US" sz="1000" b="1" smtClean="0">
                <a:solidFill>
                  <a:schemeClr val="tx1"/>
                </a:solidFill>
                <a:latin typeface="+mn-lt"/>
              </a:rPr>
              <a:pPr/>
              <a:t>0-2%</a:t>
            </a:fld>
            <a:endParaRPr lang="nl-NL" sz="1000" b="1" noProof="0" dirty="0">
              <a:solidFill>
                <a:schemeClr val="tx1"/>
              </a:solidFill>
              <a:latin typeface="+mn-lt"/>
            </a:endParaRPr>
          </a:p>
        </p:txBody>
      </p:sp>
      <p:sp>
        <p:nvSpPr>
          <p:cNvPr id="52" name="Content 1">
            <a:extLst>
              <a:ext uri="{FF2B5EF4-FFF2-40B4-BE49-F238E27FC236}">
                <a16:creationId xmlns:a16="http://schemas.microsoft.com/office/drawing/2014/main" id="{20EB25EA-8B91-D34E-F9CC-76C19DBDA92A}"/>
              </a:ext>
            </a:extLst>
          </p:cNvPr>
          <p:cNvSpPr>
            <a:spLocks noGrp="1"/>
          </p:cNvSpPr>
          <p:nvPr>
            <p:custDataLst>
              <p:tags r:id="rId7"/>
            </p:custDataLst>
          </p:nvPr>
        </p:nvSpPr>
        <p:spPr bwMode="auto">
          <a:xfrm>
            <a:off x="3492500" y="5983289"/>
            <a:ext cx="3000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263967C-3E3C-4236-AE04-56E0EA836916}" type="datetime'''''6''''''''''''''''''-''''8''''%'''''''''''''">
              <a:rPr lang="nl-NL" altLang="en-US" sz="1000" b="1" smtClean="0">
                <a:solidFill>
                  <a:schemeClr val="tx1"/>
                </a:solidFill>
                <a:latin typeface="+mn-lt"/>
              </a:rPr>
              <a:pPr/>
              <a:t>6-8%</a:t>
            </a:fld>
            <a:endParaRPr lang="nl-NL" sz="1000" b="1" noProof="0" dirty="0">
              <a:solidFill>
                <a:schemeClr val="tx1"/>
              </a:solidFill>
              <a:latin typeface="+mn-lt"/>
            </a:endParaRPr>
          </a:p>
        </p:txBody>
      </p:sp>
      <p:sp>
        <p:nvSpPr>
          <p:cNvPr id="54" name="Content 1">
            <a:extLst>
              <a:ext uri="{FF2B5EF4-FFF2-40B4-BE49-F238E27FC236}">
                <a16:creationId xmlns:a16="http://schemas.microsoft.com/office/drawing/2014/main" id="{B6B5FC1C-83A8-B4D7-80B5-A0B0EDC47057}"/>
              </a:ext>
            </a:extLst>
          </p:cNvPr>
          <p:cNvSpPr>
            <a:spLocks noGrp="1"/>
          </p:cNvSpPr>
          <p:nvPr>
            <p:custDataLst>
              <p:tags r:id="rId8"/>
            </p:custDataLst>
          </p:nvPr>
        </p:nvSpPr>
        <p:spPr bwMode="auto">
          <a:xfrm>
            <a:off x="2595564" y="5983289"/>
            <a:ext cx="2905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D1A12BF-04C7-42D4-A8AA-C9C2F2FF5750}" type="datetime'''''''''2''''''-''''''''''''4%'''''''''''''''">
              <a:rPr lang="nl-NL" altLang="en-US" sz="1000" b="1" smtClean="0">
                <a:solidFill>
                  <a:schemeClr val="tx1"/>
                </a:solidFill>
                <a:latin typeface="+mn-lt"/>
              </a:rPr>
              <a:pPr/>
              <a:t>2-4%</a:t>
            </a:fld>
            <a:endParaRPr lang="nl-NL" sz="1000" b="1" noProof="0" dirty="0">
              <a:solidFill>
                <a:schemeClr val="tx1"/>
              </a:solidFill>
              <a:latin typeface="+mn-lt"/>
            </a:endParaRPr>
          </a:p>
        </p:txBody>
      </p:sp>
      <p:sp>
        <p:nvSpPr>
          <p:cNvPr id="51" name="Content 1">
            <a:extLst>
              <a:ext uri="{FF2B5EF4-FFF2-40B4-BE49-F238E27FC236}">
                <a16:creationId xmlns:a16="http://schemas.microsoft.com/office/drawing/2014/main" id="{A8A7CE24-D5A7-B51F-7021-85CE84AB4A08}"/>
              </a:ext>
            </a:extLst>
          </p:cNvPr>
          <p:cNvSpPr>
            <a:spLocks noGrp="1"/>
          </p:cNvSpPr>
          <p:nvPr>
            <p:custDataLst>
              <p:tags r:id="rId9"/>
            </p:custDataLst>
          </p:nvPr>
        </p:nvSpPr>
        <p:spPr bwMode="auto">
          <a:xfrm>
            <a:off x="3043239" y="5983289"/>
            <a:ext cx="2968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2A720A5-033F-48EF-B12F-6F368611AC8C}" type="datetime'''''''4''''''''''''''-''''''''''''''''''''''''''''''''''6''%'">
              <a:rPr lang="nl-NL" altLang="en-US" sz="1000" b="1" smtClean="0">
                <a:solidFill>
                  <a:schemeClr val="tx1"/>
                </a:solidFill>
                <a:latin typeface="+mn-lt"/>
              </a:rPr>
              <a:pPr/>
              <a:t>4-6%</a:t>
            </a:fld>
            <a:endParaRPr lang="nl-NL" sz="1000" b="1" noProof="0" dirty="0">
              <a:solidFill>
                <a:schemeClr val="tx1"/>
              </a:solidFill>
              <a:latin typeface="+mn-lt"/>
            </a:endParaRPr>
          </a:p>
        </p:txBody>
      </p:sp>
      <p:sp>
        <p:nvSpPr>
          <p:cNvPr id="50" name="Content 1">
            <a:extLst>
              <a:ext uri="{FF2B5EF4-FFF2-40B4-BE49-F238E27FC236}">
                <a16:creationId xmlns:a16="http://schemas.microsoft.com/office/drawing/2014/main" id="{D565F59F-CDC4-CAE7-7D0A-E6BCA62F428C}"/>
              </a:ext>
            </a:extLst>
          </p:cNvPr>
          <p:cNvSpPr>
            <a:spLocks noGrp="1"/>
          </p:cNvSpPr>
          <p:nvPr>
            <p:custDataLst>
              <p:tags r:id="rId10"/>
            </p:custDataLst>
          </p:nvPr>
        </p:nvSpPr>
        <p:spPr bwMode="auto">
          <a:xfrm>
            <a:off x="4786313" y="5983289"/>
            <a:ext cx="4175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BBA3856-6505-4478-B14A-2767DDA89A3F}" type="datetime'''''''''''''''''''''12''''''''''''''''''''''-1''''''''4''%'''">
              <a:rPr lang="nl-NL" altLang="en-US" sz="1000" b="1" smtClean="0">
                <a:solidFill>
                  <a:schemeClr val="tx1"/>
                </a:solidFill>
                <a:latin typeface="+mn-lt"/>
              </a:rPr>
              <a:pPr/>
              <a:t>12-14%</a:t>
            </a:fld>
            <a:endParaRPr lang="nl-NL" sz="1000" b="1" noProof="0" dirty="0">
              <a:solidFill>
                <a:schemeClr val="tx1"/>
              </a:solidFill>
              <a:latin typeface="+mn-lt"/>
            </a:endParaRPr>
          </a:p>
        </p:txBody>
      </p:sp>
      <p:sp>
        <p:nvSpPr>
          <p:cNvPr id="61" name="Content 1">
            <a:extLst>
              <a:ext uri="{FF2B5EF4-FFF2-40B4-BE49-F238E27FC236}">
                <a16:creationId xmlns:a16="http://schemas.microsoft.com/office/drawing/2014/main" id="{09BFEC18-4C0F-154A-F0B9-35A2DB2348B9}"/>
              </a:ext>
            </a:extLst>
          </p:cNvPr>
          <p:cNvSpPr>
            <a:spLocks noGrp="1"/>
          </p:cNvSpPr>
          <p:nvPr>
            <p:custDataLst>
              <p:tags r:id="rId11"/>
            </p:custDataLst>
          </p:nvPr>
        </p:nvSpPr>
        <p:spPr bwMode="auto">
          <a:xfrm>
            <a:off x="5233988" y="5983289"/>
            <a:ext cx="4238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D0216EC-C4AA-4C5D-B075-E5F33E4E7514}" type="datetime'''''1''''4''''-''''''''''''''''1''''''''''''''6''''''%'''''">
              <a:rPr lang="nl-NL" altLang="en-US" sz="1000" b="1" smtClean="0">
                <a:solidFill>
                  <a:schemeClr val="tx1"/>
                </a:solidFill>
                <a:latin typeface="+mn-lt"/>
              </a:rPr>
              <a:pPr/>
              <a:t>14-16%</a:t>
            </a:fld>
            <a:endParaRPr lang="nl-NL" sz="1000" b="1" noProof="0" dirty="0">
              <a:solidFill>
                <a:schemeClr val="tx1"/>
              </a:solidFill>
              <a:latin typeface="+mn-lt"/>
            </a:endParaRPr>
          </a:p>
        </p:txBody>
      </p:sp>
      <p:sp>
        <p:nvSpPr>
          <p:cNvPr id="63" name="Content 1">
            <a:extLst>
              <a:ext uri="{FF2B5EF4-FFF2-40B4-BE49-F238E27FC236}">
                <a16:creationId xmlns:a16="http://schemas.microsoft.com/office/drawing/2014/main" id="{DF35C427-143F-07B0-DD8C-D19FCDB26055}"/>
              </a:ext>
            </a:extLst>
          </p:cNvPr>
          <p:cNvSpPr>
            <a:spLocks noGrp="1"/>
          </p:cNvSpPr>
          <p:nvPr>
            <p:custDataLst>
              <p:tags r:id="rId12"/>
            </p:custDataLst>
          </p:nvPr>
        </p:nvSpPr>
        <p:spPr bwMode="auto">
          <a:xfrm>
            <a:off x="5683250" y="5983289"/>
            <a:ext cx="4270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C537A77-8906-49F5-A573-783E5474429A}" type="datetime'''''''''''''''''''1''''''''''''''''6''''''''-''''''''1''8''%'">
              <a:rPr lang="nl-NL" altLang="en-US" sz="1000" b="1" smtClean="0">
                <a:solidFill>
                  <a:schemeClr val="tx1"/>
                </a:solidFill>
                <a:latin typeface="+mn-lt"/>
              </a:rPr>
              <a:pPr/>
              <a:t>16-18%</a:t>
            </a:fld>
            <a:endParaRPr lang="nl-NL" sz="1000" b="1" noProof="0" dirty="0">
              <a:solidFill>
                <a:schemeClr val="tx1"/>
              </a:solidFill>
              <a:latin typeface="+mn-lt"/>
            </a:endParaRPr>
          </a:p>
        </p:txBody>
      </p:sp>
      <p:sp>
        <p:nvSpPr>
          <p:cNvPr id="67" name="Content 1">
            <a:extLst>
              <a:ext uri="{FF2B5EF4-FFF2-40B4-BE49-F238E27FC236}">
                <a16:creationId xmlns:a16="http://schemas.microsoft.com/office/drawing/2014/main" id="{D1E23737-9EF2-CC09-824D-468F6A054171}"/>
              </a:ext>
            </a:extLst>
          </p:cNvPr>
          <p:cNvSpPr>
            <a:spLocks noGrp="1"/>
          </p:cNvSpPr>
          <p:nvPr>
            <p:custDataLst>
              <p:tags r:id="rId13"/>
            </p:custDataLst>
          </p:nvPr>
        </p:nvSpPr>
        <p:spPr bwMode="auto">
          <a:xfrm>
            <a:off x="6135688" y="5983289"/>
            <a:ext cx="422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3C5CCF2-641E-47A7-AD5B-419F996F1B7B}" type="datetime'''''''1''''''''''''''8-''''''''2''''''''''''0''''''%'''">
              <a:rPr lang="nl-NL" altLang="en-US" sz="1000" b="1" smtClean="0">
                <a:solidFill>
                  <a:schemeClr val="tx1"/>
                </a:solidFill>
                <a:latin typeface="+mn-lt"/>
              </a:rPr>
              <a:pPr/>
              <a:t>18-20%</a:t>
            </a:fld>
            <a:endParaRPr lang="nl-NL" sz="1000" b="1" noProof="0" dirty="0">
              <a:solidFill>
                <a:schemeClr val="tx1"/>
              </a:solidFill>
              <a:latin typeface="+mn-lt"/>
            </a:endParaRPr>
          </a:p>
        </p:txBody>
      </p:sp>
      <p:sp>
        <p:nvSpPr>
          <p:cNvPr id="35" name="Content 1">
            <a:extLst>
              <a:ext uri="{FF2B5EF4-FFF2-40B4-BE49-F238E27FC236}">
                <a16:creationId xmlns:a16="http://schemas.microsoft.com/office/drawing/2014/main" id="{4B9982FA-94CE-476E-98B9-AED20350F85D}"/>
              </a:ext>
            </a:extLst>
          </p:cNvPr>
          <p:cNvSpPr>
            <a:spLocks noGrp="1"/>
          </p:cNvSpPr>
          <p:nvPr>
            <p:custDataLst>
              <p:tags r:id="rId14"/>
            </p:custDataLst>
          </p:nvPr>
        </p:nvSpPr>
        <p:spPr bwMode="gray">
          <a:xfrm>
            <a:off x="99044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1E216F2-E9A5-45FB-BC41-5ABCDC3A8E78}"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69" name="Content 1">
            <a:extLst>
              <a:ext uri="{FF2B5EF4-FFF2-40B4-BE49-F238E27FC236}">
                <a16:creationId xmlns:a16="http://schemas.microsoft.com/office/drawing/2014/main" id="{CEA1CE49-BDC8-8D3E-85BE-D032368910B3}"/>
              </a:ext>
            </a:extLst>
          </p:cNvPr>
          <p:cNvSpPr>
            <a:spLocks noGrp="1"/>
          </p:cNvSpPr>
          <p:nvPr>
            <p:custDataLst>
              <p:tags r:id="rId15"/>
            </p:custDataLst>
          </p:nvPr>
        </p:nvSpPr>
        <p:spPr bwMode="auto">
          <a:xfrm>
            <a:off x="6589713" y="5983289"/>
            <a:ext cx="4175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0F749A7-C865-4BDB-A800-586D2E75B938}" type="datetime'''''''''''2''''2''-''''''''''''2''''4%'''''''''''''''">
              <a:rPr lang="nl-NL" altLang="en-US" sz="1000" b="1" smtClean="0">
                <a:solidFill>
                  <a:schemeClr val="tx1"/>
                </a:solidFill>
                <a:latin typeface="+mn-lt"/>
              </a:rPr>
              <a:pPr/>
              <a:t>22-24%</a:t>
            </a:fld>
            <a:endParaRPr lang="nl-NL" sz="1000" b="1" noProof="0" dirty="0">
              <a:solidFill>
                <a:schemeClr val="tx1"/>
              </a:solidFill>
              <a:latin typeface="+mn-lt"/>
            </a:endParaRPr>
          </a:p>
        </p:txBody>
      </p:sp>
      <p:sp>
        <p:nvSpPr>
          <p:cNvPr id="70" name="Content 1">
            <a:extLst>
              <a:ext uri="{FF2B5EF4-FFF2-40B4-BE49-F238E27FC236}">
                <a16:creationId xmlns:a16="http://schemas.microsoft.com/office/drawing/2014/main" id="{FA4C3B9A-0454-6A74-D57A-FF4CDBEA1DF1}"/>
              </a:ext>
            </a:extLst>
          </p:cNvPr>
          <p:cNvSpPr>
            <a:spLocks noGrp="1"/>
          </p:cNvSpPr>
          <p:nvPr>
            <p:custDataLst>
              <p:tags r:id="rId16"/>
            </p:custDataLst>
          </p:nvPr>
        </p:nvSpPr>
        <p:spPr bwMode="auto">
          <a:xfrm>
            <a:off x="7037388" y="5983289"/>
            <a:ext cx="4238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8534303-7A45-4ECD-921B-37632FBECB13}" type="datetime'''''''''''''''2''''''''''4-2''''''''''''''''''''''6''''%'''">
              <a:rPr lang="nl-NL" altLang="en-US" sz="1000" b="1" smtClean="0">
                <a:solidFill>
                  <a:schemeClr val="tx1"/>
                </a:solidFill>
                <a:latin typeface="+mn-lt"/>
              </a:rPr>
              <a:pPr/>
              <a:t>24-26%</a:t>
            </a:fld>
            <a:endParaRPr lang="nl-NL" sz="1000" b="1" noProof="0" dirty="0">
              <a:solidFill>
                <a:schemeClr val="tx1"/>
              </a:solidFill>
              <a:latin typeface="+mn-lt"/>
            </a:endParaRPr>
          </a:p>
        </p:txBody>
      </p:sp>
      <p:sp>
        <p:nvSpPr>
          <p:cNvPr id="66" name="Content 1">
            <a:extLst>
              <a:ext uri="{FF2B5EF4-FFF2-40B4-BE49-F238E27FC236}">
                <a16:creationId xmlns:a16="http://schemas.microsoft.com/office/drawing/2014/main" id="{E384A366-8E3F-4A17-CD00-1DC256BB8F55}"/>
              </a:ext>
            </a:extLst>
          </p:cNvPr>
          <p:cNvSpPr>
            <a:spLocks noGrp="1"/>
          </p:cNvSpPr>
          <p:nvPr>
            <p:custDataLst>
              <p:tags r:id="rId17"/>
            </p:custDataLst>
          </p:nvPr>
        </p:nvSpPr>
        <p:spPr bwMode="auto">
          <a:xfrm>
            <a:off x="7486649" y="5983289"/>
            <a:ext cx="4270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7BAF72C-44D9-4BE6-8012-10B411429A68}" type="datetime'''''2''''6''-2''''''''''''''''''8''''''%'''''''''''''''''">
              <a:rPr lang="nl-NL" altLang="en-US" sz="1000" b="1" smtClean="0">
                <a:solidFill>
                  <a:schemeClr val="tx1"/>
                </a:solidFill>
                <a:latin typeface="+mn-lt"/>
              </a:rPr>
              <a:pPr/>
              <a:t>26-28%</a:t>
            </a:fld>
            <a:endParaRPr lang="nl-NL" sz="1000" b="1" noProof="0" dirty="0">
              <a:solidFill>
                <a:schemeClr val="tx1"/>
              </a:solidFill>
              <a:latin typeface="+mn-lt"/>
            </a:endParaRPr>
          </a:p>
        </p:txBody>
      </p:sp>
      <p:sp>
        <p:nvSpPr>
          <p:cNvPr id="72" name="Content 1">
            <a:extLst>
              <a:ext uri="{FF2B5EF4-FFF2-40B4-BE49-F238E27FC236}">
                <a16:creationId xmlns:a16="http://schemas.microsoft.com/office/drawing/2014/main" id="{BA173C1D-69FD-CF12-5EB3-ED2EA3C1F413}"/>
              </a:ext>
            </a:extLst>
          </p:cNvPr>
          <p:cNvSpPr>
            <a:spLocks noGrp="1"/>
          </p:cNvSpPr>
          <p:nvPr>
            <p:custDataLst>
              <p:tags r:id="rId18"/>
            </p:custDataLst>
          </p:nvPr>
        </p:nvSpPr>
        <p:spPr bwMode="auto">
          <a:xfrm>
            <a:off x="7940675" y="5983289"/>
            <a:ext cx="420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02D09C7-F1B1-4020-9B55-EC0BE9E6F0EB}" type="datetime'2''''''''8-''3''''''''''''''0''''''''''''''''%'''''">
              <a:rPr lang="nl-NL" altLang="en-US" sz="1000" b="1" smtClean="0">
                <a:solidFill>
                  <a:schemeClr val="tx1"/>
                </a:solidFill>
                <a:latin typeface="+mn-lt"/>
              </a:rPr>
              <a:pPr/>
              <a:t>28-30%</a:t>
            </a:fld>
            <a:endParaRPr lang="nl-NL" sz="1000" b="1" noProof="0" dirty="0">
              <a:solidFill>
                <a:schemeClr val="tx1"/>
              </a:solidFill>
              <a:latin typeface="+mn-lt"/>
            </a:endParaRPr>
          </a:p>
        </p:txBody>
      </p:sp>
      <p:sp>
        <p:nvSpPr>
          <p:cNvPr id="73" name="Content 1">
            <a:extLst>
              <a:ext uri="{FF2B5EF4-FFF2-40B4-BE49-F238E27FC236}">
                <a16:creationId xmlns:a16="http://schemas.microsoft.com/office/drawing/2014/main" id="{A196E852-1116-6D7B-44BF-039B39ED2BC1}"/>
              </a:ext>
            </a:extLst>
          </p:cNvPr>
          <p:cNvSpPr>
            <a:spLocks noGrp="1"/>
          </p:cNvSpPr>
          <p:nvPr>
            <p:custDataLst>
              <p:tags r:id="rId19"/>
            </p:custDataLst>
          </p:nvPr>
        </p:nvSpPr>
        <p:spPr bwMode="auto">
          <a:xfrm>
            <a:off x="8394699" y="5983289"/>
            <a:ext cx="412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AF3D180-CB3F-4A22-B599-86ABA775BC6E}" type="datetime'''''''''''''''''30''''-32''''''''''''%'''''''">
              <a:rPr lang="nl-NL" altLang="en-US" sz="1000" b="1" smtClean="0">
                <a:solidFill>
                  <a:schemeClr val="tx1"/>
                </a:solidFill>
                <a:latin typeface="+mn-lt"/>
              </a:rPr>
              <a:pPr/>
              <a:t>30-32%</a:t>
            </a:fld>
            <a:endParaRPr lang="nl-NL" sz="1000" b="1" noProof="0" dirty="0">
              <a:solidFill>
                <a:schemeClr val="tx1"/>
              </a:solidFill>
              <a:latin typeface="+mn-lt"/>
            </a:endParaRPr>
          </a:p>
        </p:txBody>
      </p:sp>
      <p:sp>
        <p:nvSpPr>
          <p:cNvPr id="75" name="Content 1">
            <a:extLst>
              <a:ext uri="{FF2B5EF4-FFF2-40B4-BE49-F238E27FC236}">
                <a16:creationId xmlns:a16="http://schemas.microsoft.com/office/drawing/2014/main" id="{1BB8E184-8C00-3F64-DA92-F14364FF9AD8}"/>
              </a:ext>
            </a:extLst>
          </p:cNvPr>
          <p:cNvSpPr>
            <a:spLocks noGrp="1"/>
          </p:cNvSpPr>
          <p:nvPr>
            <p:custDataLst>
              <p:tags r:id="rId20"/>
            </p:custDataLst>
          </p:nvPr>
        </p:nvSpPr>
        <p:spPr bwMode="auto">
          <a:xfrm>
            <a:off x="8845550" y="5983289"/>
            <a:ext cx="4143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DDA2318-E6B6-45B9-9917-37BA21DA85A4}" type="datetime'''''''''''''''3''''''''''''''2-3''''''4''%'''''''''''''''">
              <a:rPr lang="nl-NL" altLang="en-US" sz="1000" b="1" smtClean="0">
                <a:solidFill>
                  <a:schemeClr val="tx1"/>
                </a:solidFill>
                <a:latin typeface="+mn-lt"/>
              </a:rPr>
              <a:pPr/>
              <a:t>32-34%</a:t>
            </a:fld>
            <a:endParaRPr lang="nl-NL" sz="1000" b="1" noProof="0" dirty="0">
              <a:solidFill>
                <a:schemeClr val="tx1"/>
              </a:solidFill>
              <a:latin typeface="+mn-lt"/>
            </a:endParaRPr>
          </a:p>
        </p:txBody>
      </p:sp>
      <p:sp>
        <p:nvSpPr>
          <p:cNvPr id="76" name="Content 1">
            <a:extLst>
              <a:ext uri="{FF2B5EF4-FFF2-40B4-BE49-F238E27FC236}">
                <a16:creationId xmlns:a16="http://schemas.microsoft.com/office/drawing/2014/main" id="{B21CD4A4-9F15-9E76-B449-926DE13E6063}"/>
              </a:ext>
            </a:extLst>
          </p:cNvPr>
          <p:cNvSpPr>
            <a:spLocks noGrp="1"/>
          </p:cNvSpPr>
          <p:nvPr>
            <p:custDataLst>
              <p:tags r:id="rId21"/>
            </p:custDataLst>
          </p:nvPr>
        </p:nvSpPr>
        <p:spPr bwMode="auto">
          <a:xfrm>
            <a:off x="9293225" y="5983289"/>
            <a:ext cx="420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560AAD7-E45A-4025-A74F-1C240EEDEE5A}" type="datetime'''''''''3''''4''''-3''''6''''''%'''''''''''''''''''''''''''">
              <a:rPr lang="nl-NL" altLang="en-US" sz="1000" b="1" smtClean="0">
                <a:solidFill>
                  <a:schemeClr val="tx1"/>
                </a:solidFill>
                <a:latin typeface="+mn-lt"/>
              </a:rPr>
              <a:pPr/>
              <a:t>34-36%</a:t>
            </a:fld>
            <a:endParaRPr lang="nl-NL" sz="1000" b="1" noProof="0" dirty="0">
              <a:solidFill>
                <a:schemeClr val="tx1"/>
              </a:solidFill>
              <a:latin typeface="+mn-lt"/>
            </a:endParaRPr>
          </a:p>
        </p:txBody>
      </p:sp>
      <p:sp>
        <p:nvSpPr>
          <p:cNvPr id="60" name="Content 1">
            <a:extLst>
              <a:ext uri="{FF2B5EF4-FFF2-40B4-BE49-F238E27FC236}">
                <a16:creationId xmlns:a16="http://schemas.microsoft.com/office/drawing/2014/main" id="{61E5DF07-7273-07CD-79BB-5EB92E18ED98}"/>
              </a:ext>
            </a:extLst>
          </p:cNvPr>
          <p:cNvSpPr>
            <a:spLocks noGrp="1"/>
          </p:cNvSpPr>
          <p:nvPr>
            <p:custDataLst>
              <p:tags r:id="rId22"/>
            </p:custDataLst>
          </p:nvPr>
        </p:nvSpPr>
        <p:spPr bwMode="auto">
          <a:xfrm>
            <a:off x="9742488" y="5983289"/>
            <a:ext cx="4238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5784761-A36C-4655-9B86-3BB622D35D08}" type="datetime'''''''''''''''''''''3''''''''''''''6''''-''''''3''8%'''">
              <a:rPr lang="nl-NL" altLang="en-US" sz="1000" b="1" smtClean="0">
                <a:solidFill>
                  <a:schemeClr val="tx1"/>
                </a:solidFill>
                <a:latin typeface="+mn-lt"/>
              </a:rPr>
              <a:pPr/>
              <a:t>36-38%</a:t>
            </a:fld>
            <a:endParaRPr lang="nl-NL" sz="1000" b="1" noProof="0" dirty="0">
              <a:solidFill>
                <a:schemeClr val="tx1"/>
              </a:solidFill>
              <a:latin typeface="+mn-lt"/>
            </a:endParaRPr>
          </a:p>
        </p:txBody>
      </p:sp>
      <p:sp>
        <p:nvSpPr>
          <p:cNvPr id="77" name="Content 1">
            <a:extLst>
              <a:ext uri="{FF2B5EF4-FFF2-40B4-BE49-F238E27FC236}">
                <a16:creationId xmlns:a16="http://schemas.microsoft.com/office/drawing/2014/main" id="{741816E9-8A26-2437-541C-78501E2A4F0E}"/>
              </a:ext>
            </a:extLst>
          </p:cNvPr>
          <p:cNvSpPr>
            <a:spLocks noGrp="1"/>
          </p:cNvSpPr>
          <p:nvPr>
            <p:custDataLst>
              <p:tags r:id="rId23"/>
            </p:custDataLst>
          </p:nvPr>
        </p:nvSpPr>
        <p:spPr bwMode="auto">
          <a:xfrm>
            <a:off x="10193338" y="5983289"/>
            <a:ext cx="4238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7EA1CAD-7962-41B5-A9A2-B86912E9BA11}" type="datetime'''3''8''-''''''''4''''''''''''''''0''%'''''''''''''''''''''''">
              <a:rPr lang="nl-NL" altLang="en-US" sz="1000" b="1" smtClean="0">
                <a:solidFill>
                  <a:schemeClr val="tx1"/>
                </a:solidFill>
                <a:latin typeface="+mn-lt"/>
              </a:rPr>
              <a:pPr/>
              <a:t>38-40%</a:t>
            </a:fld>
            <a:endParaRPr lang="nl-NL" sz="1000" b="1" noProof="0" dirty="0">
              <a:solidFill>
                <a:schemeClr val="tx1"/>
              </a:solidFill>
              <a:latin typeface="+mn-lt"/>
            </a:endParaRPr>
          </a:p>
        </p:txBody>
      </p:sp>
      <p:sp>
        <p:nvSpPr>
          <p:cNvPr id="49" name="Content 1">
            <a:extLst>
              <a:ext uri="{FF2B5EF4-FFF2-40B4-BE49-F238E27FC236}">
                <a16:creationId xmlns:a16="http://schemas.microsoft.com/office/drawing/2014/main" id="{41CAD3FE-9F95-4FC5-0AFD-DF37ACE94B40}"/>
              </a:ext>
            </a:extLst>
          </p:cNvPr>
          <p:cNvSpPr>
            <a:spLocks noGrp="1"/>
          </p:cNvSpPr>
          <p:nvPr>
            <p:custDataLst>
              <p:tags r:id="rId24"/>
            </p:custDataLst>
          </p:nvPr>
        </p:nvSpPr>
        <p:spPr bwMode="auto">
          <a:xfrm>
            <a:off x="10644188" y="5983289"/>
            <a:ext cx="422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4D17C9C-F76B-4ED7-BA3B-90DCBB3C2F4D}" type="datetime'''''''''''4''''''''''0''''''-42''''''''''''''''''''''%'">
              <a:rPr lang="nl-NL" altLang="en-US" sz="1000" b="1" smtClean="0">
                <a:solidFill>
                  <a:schemeClr val="tx1"/>
                </a:solidFill>
                <a:latin typeface="+mn-lt"/>
              </a:rPr>
              <a:pPr/>
              <a:t>40-42%</a:t>
            </a:fld>
            <a:endParaRPr lang="nl-NL" sz="1000" b="1" noProof="0" dirty="0">
              <a:solidFill>
                <a:schemeClr val="tx1"/>
              </a:solidFill>
              <a:latin typeface="+mn-lt"/>
            </a:endParaRPr>
          </a:p>
        </p:txBody>
      </p:sp>
      <p:sp>
        <p:nvSpPr>
          <p:cNvPr id="78" name="Content 1">
            <a:extLst>
              <a:ext uri="{FF2B5EF4-FFF2-40B4-BE49-F238E27FC236}">
                <a16:creationId xmlns:a16="http://schemas.microsoft.com/office/drawing/2014/main" id="{E970F215-6D1B-2DDF-D729-D2C6506EE2D2}"/>
              </a:ext>
            </a:extLst>
          </p:cNvPr>
          <p:cNvSpPr>
            <a:spLocks noGrp="1"/>
          </p:cNvSpPr>
          <p:nvPr>
            <p:custDataLst>
              <p:tags r:id="rId25"/>
            </p:custDataLst>
          </p:nvPr>
        </p:nvSpPr>
        <p:spPr bwMode="auto">
          <a:xfrm>
            <a:off x="11149013" y="5983289"/>
            <a:ext cx="3143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DEC586B-6025-444E-87FE-6E44F7D269CE}" type="datetime'&gt;''''''''''''''''''''4''''2''''''''''''''''%'''''">
              <a:rPr lang="nl-NL" altLang="en-US" sz="1000" b="1" smtClean="0">
                <a:solidFill>
                  <a:schemeClr val="tx1"/>
                </a:solidFill>
                <a:latin typeface="+mn-lt"/>
              </a:rPr>
              <a:pPr/>
              <a:t>&gt;42%</a:t>
            </a:fld>
            <a:endParaRPr lang="nl-NL" sz="1000" b="1" noProof="0" dirty="0">
              <a:solidFill>
                <a:schemeClr val="tx1"/>
              </a:solidFill>
              <a:latin typeface="+mn-lt"/>
            </a:endParaRPr>
          </a:p>
        </p:txBody>
      </p:sp>
      <p:sp>
        <p:nvSpPr>
          <p:cNvPr id="3" name="Text Placeholder 2">
            <a:extLst>
              <a:ext uri="{FF2B5EF4-FFF2-40B4-BE49-F238E27FC236}">
                <a16:creationId xmlns:a16="http://schemas.microsoft.com/office/drawing/2014/main" id="{FE856D89-24DB-4DB8-99A7-A3A72D751AE2}"/>
              </a:ext>
            </a:extLst>
          </p:cNvPr>
          <p:cNvSpPr>
            <a:spLocks noGrp="1"/>
          </p:cNvSpPr>
          <p:nvPr>
            <p:ph type="body" sz="quarter" idx="20"/>
          </p:nvPr>
        </p:nvSpPr>
        <p:spPr/>
        <p:txBody>
          <a:bodyPr/>
          <a:lstStyle/>
          <a:p>
            <a:endParaRPr lang="nl-NL"/>
          </a:p>
        </p:txBody>
      </p:sp>
      <p:sp>
        <p:nvSpPr>
          <p:cNvPr id="4" name="Footer Placeholder 3">
            <a:extLst>
              <a:ext uri="{FF2B5EF4-FFF2-40B4-BE49-F238E27FC236}">
                <a16:creationId xmlns:a16="http://schemas.microsoft.com/office/drawing/2014/main" id="{08D5F61B-6780-4546-A58F-A4B4326E6B6E}"/>
              </a:ext>
            </a:extLst>
          </p:cNvPr>
          <p:cNvSpPr>
            <a:spLocks noGrp="1"/>
          </p:cNvSpPr>
          <p:nvPr>
            <p:ph type="ftr" sz="quarter" idx="3"/>
          </p:nvPr>
        </p:nvSpPr>
        <p:spPr/>
        <p:txBody>
          <a:bodyPr/>
          <a:lstStyle/>
          <a:p>
            <a:r>
              <a:rPr lang="nl-NL" dirty="0"/>
              <a:t>Bron: IV3 gegevens, CBS (2019); It’s Public analyse</a:t>
            </a:r>
          </a:p>
        </p:txBody>
      </p:sp>
      <p:sp>
        <p:nvSpPr>
          <p:cNvPr id="5" name="Slide Number Placeholder 4">
            <a:extLst>
              <a:ext uri="{FF2B5EF4-FFF2-40B4-BE49-F238E27FC236}">
                <a16:creationId xmlns:a16="http://schemas.microsoft.com/office/drawing/2014/main" id="{D8A05129-8892-4013-BD06-3815B83E2703}"/>
              </a:ext>
            </a:extLst>
          </p:cNvPr>
          <p:cNvSpPr>
            <a:spLocks noGrp="1"/>
          </p:cNvSpPr>
          <p:nvPr>
            <p:ph type="sldNum" sz="quarter" idx="12"/>
          </p:nvPr>
        </p:nvSpPr>
        <p:spPr/>
        <p:txBody>
          <a:bodyPr/>
          <a:lstStyle/>
          <a:p>
            <a:fld id="{992CD0B2-8AB2-4C6C-8876-E15753662C9B}" type="slidenum">
              <a:rPr lang="nl-NL" smtClean="0"/>
              <a:pPr/>
              <a:t>26</a:t>
            </a:fld>
            <a:endParaRPr lang="nl-NL"/>
          </a:p>
        </p:txBody>
      </p:sp>
      <p:sp>
        <p:nvSpPr>
          <p:cNvPr id="6" name="Text Placeholder 5">
            <a:extLst>
              <a:ext uri="{FF2B5EF4-FFF2-40B4-BE49-F238E27FC236}">
                <a16:creationId xmlns:a16="http://schemas.microsoft.com/office/drawing/2014/main" id="{47F86FAE-4E0B-454A-84AB-4DA876C86AB2}"/>
              </a:ext>
            </a:extLst>
          </p:cNvPr>
          <p:cNvSpPr>
            <a:spLocks noGrp="1"/>
          </p:cNvSpPr>
          <p:nvPr>
            <p:ph type="body" sz="quarter" idx="14"/>
          </p:nvPr>
        </p:nvSpPr>
        <p:spPr/>
        <p:txBody>
          <a:bodyPr/>
          <a:lstStyle/>
          <a:p>
            <a:r>
              <a:rPr lang="nl-NL" dirty="0"/>
              <a:t>#gemeneenten op basis van gronden en terreinen als %-begrotingsomvang, Nederlandse gemeenten, 2019</a:t>
            </a:r>
          </a:p>
        </p:txBody>
      </p:sp>
      <p:sp>
        <p:nvSpPr>
          <p:cNvPr id="7" name="Title 6">
            <a:extLst>
              <a:ext uri="{FF2B5EF4-FFF2-40B4-BE49-F238E27FC236}">
                <a16:creationId xmlns:a16="http://schemas.microsoft.com/office/drawing/2014/main" id="{49774A6D-2B95-4468-A781-DECD81F3515D}"/>
              </a:ext>
            </a:extLst>
          </p:cNvPr>
          <p:cNvSpPr>
            <a:spLocks noGrp="1"/>
          </p:cNvSpPr>
          <p:nvPr>
            <p:ph type="title"/>
          </p:nvPr>
        </p:nvSpPr>
        <p:spPr/>
        <p:txBody>
          <a:bodyPr vert="horz"/>
          <a:lstStyle/>
          <a:p>
            <a:r>
              <a:rPr lang="nl-NL" dirty="0"/>
              <a:t>Gronden en terreinen gemiddeld 10%</a:t>
            </a:r>
          </a:p>
        </p:txBody>
      </p:sp>
      <p:grpSp>
        <p:nvGrpSpPr>
          <p:cNvPr id="101" name="Group 100">
            <a:extLst>
              <a:ext uri="{FF2B5EF4-FFF2-40B4-BE49-F238E27FC236}">
                <a16:creationId xmlns:a16="http://schemas.microsoft.com/office/drawing/2014/main" id="{D2462FF1-8749-0050-4A70-3038F692D8BA}"/>
              </a:ext>
            </a:extLst>
          </p:cNvPr>
          <p:cNvGrpSpPr/>
          <p:nvPr/>
        </p:nvGrpSpPr>
        <p:grpSpPr>
          <a:xfrm>
            <a:off x="617670" y="3911341"/>
            <a:ext cx="994641" cy="1928890"/>
            <a:chOff x="131839" y="3897297"/>
            <a:chExt cx="994641" cy="1928890"/>
          </a:xfrm>
        </p:grpSpPr>
        <p:cxnSp>
          <p:nvCxnSpPr>
            <p:cNvPr id="102" name="Straight Arrow Connector 101">
              <a:extLst>
                <a:ext uri="{FF2B5EF4-FFF2-40B4-BE49-F238E27FC236}">
                  <a16:creationId xmlns:a16="http://schemas.microsoft.com/office/drawing/2014/main" id="{BB92E31B-9D7A-2BBD-3598-EEACCCFE0E60}"/>
                </a:ext>
              </a:extLst>
            </p:cNvPr>
            <p:cNvCxnSpPr/>
            <p:nvPr/>
          </p:nvCxnSpPr>
          <p:spPr>
            <a:xfrm flipV="1">
              <a:off x="661800" y="3897297"/>
              <a:ext cx="0" cy="1315997"/>
            </a:xfrm>
            <a:prstGeom prst="straightConnector1">
              <a:avLst/>
            </a:prstGeom>
            <a:ln>
              <a:solidFill>
                <a:srgbClr val="AFAFAF"/>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C2F569F1-CC4C-9ECA-55C1-2164D5A6B770}"/>
                </a:ext>
              </a:extLst>
            </p:cNvPr>
            <p:cNvSpPr txBox="1"/>
            <p:nvPr/>
          </p:nvSpPr>
          <p:spPr>
            <a:xfrm>
              <a:off x="131839" y="5299969"/>
              <a:ext cx="994641" cy="526218"/>
            </a:xfrm>
            <a:prstGeom prst="rect">
              <a:avLst/>
            </a:prstGeom>
          </p:spPr>
          <p:txBody>
            <a:bodyPr vert="horz" wrap="square" lIns="91440" tIns="45720" rIns="91440" bIns="45720" rtlCol="0">
              <a:noAutofit/>
            </a:bodyPr>
            <a:lstStyle/>
            <a:p>
              <a:pPr marL="0" indent="0" algn="l">
                <a:buNone/>
              </a:pPr>
              <a:r>
                <a:rPr lang="nl-NL" sz="1100" noProof="0" dirty="0">
                  <a:solidFill>
                    <a:srgbClr val="8C8C8C"/>
                  </a:solidFill>
                </a:rPr>
                <a:t># gemeenten</a:t>
              </a:r>
            </a:p>
          </p:txBody>
        </p:sp>
      </p:grpSp>
      <p:sp>
        <p:nvSpPr>
          <p:cNvPr id="37" name="Rectangle: Rounded Corners 36">
            <a:extLst>
              <a:ext uri="{FF2B5EF4-FFF2-40B4-BE49-F238E27FC236}">
                <a16:creationId xmlns:a16="http://schemas.microsoft.com/office/drawing/2014/main" id="{39CE6A67-5271-77B1-645D-3B87A4C3E5DF}"/>
              </a:ext>
            </a:extLst>
          </p:cNvPr>
          <p:cNvSpPr/>
          <p:nvPr/>
        </p:nvSpPr>
        <p:spPr>
          <a:xfrm>
            <a:off x="3996883" y="2157732"/>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10%</a:t>
            </a:r>
          </a:p>
        </p:txBody>
      </p:sp>
    </p:spTree>
    <p:extLst>
      <p:ext uri="{BB962C8B-B14F-4D97-AF65-F5344CB8AC3E}">
        <p14:creationId xmlns:p14="http://schemas.microsoft.com/office/powerpoint/2010/main" val="1053388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D8C1C47E-127D-48D4-9B14-DAF274710707}"/>
              </a:ext>
            </a:extLst>
          </p:cNvPr>
          <p:cNvGraphicFramePr>
            <a:graphicFrameLocks noChangeAspect="1"/>
          </p:cNvGraphicFramePr>
          <p:nvPr>
            <p:custDataLst>
              <p:tags r:id="rId1"/>
            </p:custDataLst>
            <p:extLst>
              <p:ext uri="{D42A27DB-BD31-4B8C-83A1-F6EECF244321}">
                <p14:modId xmlns:p14="http://schemas.microsoft.com/office/powerpoint/2010/main" val="3695590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25" imgH="424" progId="TCLayout.ActiveDocument.1">
                  <p:embed/>
                </p:oleObj>
              </mc:Choice>
              <mc:Fallback>
                <p:oleObj name="think-cell Slide" r:id="rId26" imgW="425" imgH="424" progId="TCLayout.ActiveDocument.1">
                  <p:embed/>
                  <p:pic>
                    <p:nvPicPr>
                      <p:cNvPr id="19" name="Object 18" hidden="1">
                        <a:extLst>
                          <a:ext uri="{FF2B5EF4-FFF2-40B4-BE49-F238E27FC236}">
                            <a16:creationId xmlns:a16="http://schemas.microsoft.com/office/drawing/2014/main" id="{D8C1C47E-127D-48D4-9B14-DAF274710707}"/>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cxnSp>
        <p:nvCxnSpPr>
          <p:cNvPr id="46" name="Straight Arrow Connector 45">
            <a:extLst>
              <a:ext uri="{FF2B5EF4-FFF2-40B4-BE49-F238E27FC236}">
                <a16:creationId xmlns:a16="http://schemas.microsoft.com/office/drawing/2014/main" id="{6822FA10-D4D8-2DE5-8A79-8204EAA6BC4D}"/>
              </a:ext>
            </a:extLst>
          </p:cNvPr>
          <p:cNvCxnSpPr>
            <a:cxnSpLocks/>
          </p:cNvCxnSpPr>
          <p:nvPr/>
        </p:nvCxnSpPr>
        <p:spPr>
          <a:xfrm>
            <a:off x="4077478" y="4348480"/>
            <a:ext cx="0" cy="180513"/>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5" name="Chart 114">
            <a:extLst>
              <a:ext uri="{FF2B5EF4-FFF2-40B4-BE49-F238E27FC236}">
                <a16:creationId xmlns:a16="http://schemas.microsoft.com/office/drawing/2014/main" id="{94A9EB7D-5DD6-19C0-1DD4-04C8C5771227}"/>
              </a:ext>
            </a:extLst>
          </p:cNvPr>
          <p:cNvGraphicFramePr/>
          <p:nvPr>
            <p:custDataLst>
              <p:tags r:id="rId2"/>
            </p:custDataLst>
            <p:extLst>
              <p:ext uri="{D42A27DB-BD31-4B8C-83A1-F6EECF244321}">
                <p14:modId xmlns:p14="http://schemas.microsoft.com/office/powerpoint/2010/main" val="102863759"/>
              </p:ext>
            </p:extLst>
          </p:nvPr>
        </p:nvGraphicFramePr>
        <p:xfrm>
          <a:off x="1530350" y="2493963"/>
          <a:ext cx="10083800" cy="3529012"/>
        </p:xfrm>
        <a:graphic>
          <a:graphicData uri="http://schemas.openxmlformats.org/drawingml/2006/chart">
            <c:chart xmlns:c="http://schemas.openxmlformats.org/drawingml/2006/chart" xmlns:r="http://schemas.openxmlformats.org/officeDocument/2006/relationships" r:id="rId28"/>
          </a:graphicData>
        </a:graphic>
      </p:graphicFrame>
      <p:sp>
        <p:nvSpPr>
          <p:cNvPr id="53" name="Content 1">
            <a:extLst>
              <a:ext uri="{FF2B5EF4-FFF2-40B4-BE49-F238E27FC236}">
                <a16:creationId xmlns:a16="http://schemas.microsoft.com/office/drawing/2014/main" id="{A47BF368-4488-A054-7AD3-8C772180A8DE}"/>
              </a:ext>
            </a:extLst>
          </p:cNvPr>
          <p:cNvSpPr>
            <a:spLocks noGrp="1"/>
          </p:cNvSpPr>
          <p:nvPr>
            <p:custDataLst>
              <p:tags r:id="rId3"/>
            </p:custDataLst>
          </p:nvPr>
        </p:nvSpPr>
        <p:spPr bwMode="auto">
          <a:xfrm>
            <a:off x="1689100" y="5983288"/>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DB90EFE-06FB-4368-97DE-F3BD9277A485}" type="datetime'''''''''''''G''''een'''''''''''''''">
              <a:rPr lang="nl-NL" altLang="en-US" sz="1000" b="1" smtClean="0">
                <a:solidFill>
                  <a:schemeClr val="tx1"/>
                </a:solidFill>
                <a:latin typeface="+mn-lt"/>
              </a:rPr>
              <a:pPr/>
              <a:t>Geen</a:t>
            </a:fld>
            <a:endParaRPr lang="nl-NL" sz="1000" b="1" noProof="0" dirty="0">
              <a:solidFill>
                <a:schemeClr val="tx1"/>
              </a:solidFill>
              <a:latin typeface="+mn-lt"/>
            </a:endParaRPr>
          </a:p>
        </p:txBody>
      </p:sp>
      <p:sp>
        <p:nvSpPr>
          <p:cNvPr id="51" name="Content 1">
            <a:extLst>
              <a:ext uri="{FF2B5EF4-FFF2-40B4-BE49-F238E27FC236}">
                <a16:creationId xmlns:a16="http://schemas.microsoft.com/office/drawing/2014/main" id="{A8A7CE24-D5A7-B51F-7021-85CE84AB4A08}"/>
              </a:ext>
            </a:extLst>
          </p:cNvPr>
          <p:cNvSpPr>
            <a:spLocks noGrp="1"/>
          </p:cNvSpPr>
          <p:nvPr>
            <p:custDataLst>
              <p:tags r:id="rId4"/>
            </p:custDataLst>
          </p:nvPr>
        </p:nvSpPr>
        <p:spPr bwMode="auto">
          <a:xfrm>
            <a:off x="3043239" y="5983288"/>
            <a:ext cx="2968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CBAFEA3-F1EF-4A3A-B95F-31DF0AF91B3B}" type="datetime'''''''''''''''''4''''''-''''''6''''''''''%'''''''''''''''''''">
              <a:rPr lang="nl-NL" altLang="en-US" sz="1000" b="1" smtClean="0">
                <a:solidFill>
                  <a:schemeClr val="tx1"/>
                </a:solidFill>
                <a:latin typeface="+mn-lt"/>
              </a:rPr>
              <a:pPr/>
              <a:t>4-6%</a:t>
            </a:fld>
            <a:endParaRPr lang="nl-NL" sz="1000" b="1" noProof="0" dirty="0">
              <a:solidFill>
                <a:schemeClr val="tx1"/>
              </a:solidFill>
              <a:latin typeface="+mn-lt"/>
            </a:endParaRPr>
          </a:p>
        </p:txBody>
      </p:sp>
      <p:sp>
        <p:nvSpPr>
          <p:cNvPr id="54" name="Content 1">
            <a:extLst>
              <a:ext uri="{FF2B5EF4-FFF2-40B4-BE49-F238E27FC236}">
                <a16:creationId xmlns:a16="http://schemas.microsoft.com/office/drawing/2014/main" id="{B6B5FC1C-83A8-B4D7-80B5-A0B0EDC47057}"/>
              </a:ext>
            </a:extLst>
          </p:cNvPr>
          <p:cNvSpPr>
            <a:spLocks noGrp="1"/>
          </p:cNvSpPr>
          <p:nvPr>
            <p:custDataLst>
              <p:tags r:id="rId5"/>
            </p:custDataLst>
          </p:nvPr>
        </p:nvSpPr>
        <p:spPr bwMode="auto">
          <a:xfrm>
            <a:off x="2595563" y="5983288"/>
            <a:ext cx="2905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5EB0C21-2515-4D4C-AB22-81B11E57D206}" type="datetime'''''''''''''''''2''-''''4''''''''''''''''''''%'''''''''''''''">
              <a:rPr lang="nl-NL" altLang="en-US" sz="1000" b="1" smtClean="0">
                <a:solidFill>
                  <a:schemeClr val="tx1"/>
                </a:solidFill>
                <a:latin typeface="+mn-lt"/>
              </a:rPr>
              <a:pPr/>
              <a:t>2-4%</a:t>
            </a:fld>
            <a:endParaRPr lang="nl-NL" sz="1000" b="1" noProof="0" dirty="0">
              <a:solidFill>
                <a:schemeClr val="tx1"/>
              </a:solidFill>
              <a:latin typeface="+mn-lt"/>
            </a:endParaRPr>
          </a:p>
        </p:txBody>
      </p:sp>
      <p:sp>
        <p:nvSpPr>
          <p:cNvPr id="52" name="Content 1">
            <a:extLst>
              <a:ext uri="{FF2B5EF4-FFF2-40B4-BE49-F238E27FC236}">
                <a16:creationId xmlns:a16="http://schemas.microsoft.com/office/drawing/2014/main" id="{20EB25EA-8B91-D34E-F9CC-76C19DBDA92A}"/>
              </a:ext>
            </a:extLst>
          </p:cNvPr>
          <p:cNvSpPr>
            <a:spLocks noGrp="1"/>
          </p:cNvSpPr>
          <p:nvPr>
            <p:custDataLst>
              <p:tags r:id="rId6"/>
            </p:custDataLst>
          </p:nvPr>
        </p:nvSpPr>
        <p:spPr bwMode="auto">
          <a:xfrm>
            <a:off x="3492500" y="5983288"/>
            <a:ext cx="3000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3F839CA-C688-4E15-80F1-94EBC250D911}" type="datetime'''''''''''''''''''''''''6''''''''''-''''8%'''''''''">
              <a:rPr lang="nl-NL" altLang="en-US" sz="1000" b="1" smtClean="0">
                <a:solidFill>
                  <a:schemeClr val="tx1"/>
                </a:solidFill>
                <a:latin typeface="+mn-lt"/>
              </a:rPr>
              <a:pPr/>
              <a:t>6-8%</a:t>
            </a:fld>
            <a:endParaRPr lang="nl-NL" sz="1000" b="1" noProof="0" dirty="0">
              <a:solidFill>
                <a:schemeClr val="tx1"/>
              </a:solidFill>
              <a:latin typeface="+mn-lt"/>
            </a:endParaRPr>
          </a:p>
        </p:txBody>
      </p:sp>
      <p:sp>
        <p:nvSpPr>
          <p:cNvPr id="35" name="Content 1">
            <a:extLst>
              <a:ext uri="{FF2B5EF4-FFF2-40B4-BE49-F238E27FC236}">
                <a16:creationId xmlns:a16="http://schemas.microsoft.com/office/drawing/2014/main" id="{699AC7E9-E301-DAB9-E76C-B28E8BAA5B0A}"/>
              </a:ext>
            </a:extLst>
          </p:cNvPr>
          <p:cNvSpPr>
            <a:spLocks noGrp="1"/>
          </p:cNvSpPr>
          <p:nvPr>
            <p:custDataLst>
              <p:tags r:id="rId7"/>
            </p:custDataLst>
          </p:nvPr>
        </p:nvSpPr>
        <p:spPr bwMode="auto">
          <a:xfrm>
            <a:off x="2144713" y="5983288"/>
            <a:ext cx="2889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63E0E9B-D571-4E8C-B18A-A0FF281E3D47}" type="datetime'''''0''''''''''''''''''''''-2%'''''''''''''''''''''''">
              <a:rPr lang="nl-NL" altLang="en-US" sz="1000" b="1" smtClean="0">
                <a:solidFill>
                  <a:schemeClr val="tx1"/>
                </a:solidFill>
                <a:latin typeface="+mn-lt"/>
              </a:rPr>
              <a:pPr/>
              <a:t>0-2%</a:t>
            </a:fld>
            <a:endParaRPr lang="nl-NL" sz="1000" b="1" noProof="0" dirty="0">
              <a:solidFill>
                <a:schemeClr val="tx1"/>
              </a:solidFill>
              <a:latin typeface="+mn-lt"/>
            </a:endParaRPr>
          </a:p>
        </p:txBody>
      </p:sp>
      <p:sp>
        <p:nvSpPr>
          <p:cNvPr id="57" name="Content 1">
            <a:extLst>
              <a:ext uri="{FF2B5EF4-FFF2-40B4-BE49-F238E27FC236}">
                <a16:creationId xmlns:a16="http://schemas.microsoft.com/office/drawing/2014/main" id="{04502215-EBD1-BC20-6D6B-8095169C710A}"/>
              </a:ext>
            </a:extLst>
          </p:cNvPr>
          <p:cNvSpPr>
            <a:spLocks noGrp="1"/>
          </p:cNvSpPr>
          <p:nvPr>
            <p:custDataLst>
              <p:tags r:id="rId8"/>
            </p:custDataLst>
          </p:nvPr>
        </p:nvSpPr>
        <p:spPr bwMode="auto">
          <a:xfrm>
            <a:off x="3913188" y="5983288"/>
            <a:ext cx="3587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E2E7787-920F-422D-B91E-AFF58388BF1B}" type="datetime'''''''''''''8''''''''-1''0''''''''''''''''''''%'">
              <a:rPr lang="nl-NL" altLang="en-US" sz="1000" b="1" smtClean="0">
                <a:solidFill>
                  <a:schemeClr val="tx1"/>
                </a:solidFill>
                <a:latin typeface="+mn-lt"/>
              </a:rPr>
              <a:pPr/>
              <a:t>8-10%</a:t>
            </a:fld>
            <a:endParaRPr lang="nl-NL" sz="1000" b="1" noProof="0" dirty="0">
              <a:solidFill>
                <a:schemeClr val="tx1"/>
              </a:solidFill>
              <a:latin typeface="+mn-lt"/>
            </a:endParaRPr>
          </a:p>
        </p:txBody>
      </p:sp>
      <p:sp>
        <p:nvSpPr>
          <p:cNvPr id="59" name="Content 1">
            <a:extLst>
              <a:ext uri="{FF2B5EF4-FFF2-40B4-BE49-F238E27FC236}">
                <a16:creationId xmlns:a16="http://schemas.microsoft.com/office/drawing/2014/main" id="{9709E7BD-2095-03E7-D381-6E98437B2460}"/>
              </a:ext>
            </a:extLst>
          </p:cNvPr>
          <p:cNvSpPr>
            <a:spLocks noGrp="1"/>
          </p:cNvSpPr>
          <p:nvPr>
            <p:custDataLst>
              <p:tags r:id="rId9"/>
            </p:custDataLst>
          </p:nvPr>
        </p:nvSpPr>
        <p:spPr bwMode="auto">
          <a:xfrm>
            <a:off x="4335463" y="5983288"/>
            <a:ext cx="4159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289DB91-B964-4D8D-95BB-A06B9AF4B64A}" type="datetime'''''''''''''''''''''1''''''''''''0''''''-''''''''''12''%'''''">
              <a:rPr lang="nl-NL" altLang="en-US" sz="1000" b="1" smtClean="0">
                <a:solidFill>
                  <a:schemeClr val="tx1"/>
                </a:solidFill>
                <a:latin typeface="+mn-lt"/>
              </a:rPr>
              <a:pPr/>
              <a:t>10-12%</a:t>
            </a:fld>
            <a:endParaRPr lang="nl-NL" sz="1000" b="1" noProof="0" dirty="0">
              <a:solidFill>
                <a:schemeClr val="tx1"/>
              </a:solidFill>
              <a:latin typeface="+mn-lt"/>
            </a:endParaRPr>
          </a:p>
        </p:txBody>
      </p:sp>
      <p:sp>
        <p:nvSpPr>
          <p:cNvPr id="50" name="Content 1">
            <a:extLst>
              <a:ext uri="{FF2B5EF4-FFF2-40B4-BE49-F238E27FC236}">
                <a16:creationId xmlns:a16="http://schemas.microsoft.com/office/drawing/2014/main" id="{D565F59F-CDC4-CAE7-7D0A-E6BCA62F428C}"/>
              </a:ext>
            </a:extLst>
          </p:cNvPr>
          <p:cNvSpPr>
            <a:spLocks noGrp="1"/>
          </p:cNvSpPr>
          <p:nvPr>
            <p:custDataLst>
              <p:tags r:id="rId10"/>
            </p:custDataLst>
          </p:nvPr>
        </p:nvSpPr>
        <p:spPr bwMode="auto">
          <a:xfrm>
            <a:off x="4786313" y="5983288"/>
            <a:ext cx="4175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502B6B7-0B12-4F14-9DC9-7C3C2B64DC21}" type="datetime'''1''''''''2''''''''''''''-''1''4''%'''">
              <a:rPr lang="nl-NL" altLang="en-US" sz="1000" b="1" smtClean="0">
                <a:solidFill>
                  <a:schemeClr val="tx1"/>
                </a:solidFill>
                <a:latin typeface="+mn-lt"/>
              </a:rPr>
              <a:pPr/>
              <a:t>12-14%</a:t>
            </a:fld>
            <a:endParaRPr lang="nl-NL" sz="1000" b="1" noProof="0" dirty="0">
              <a:solidFill>
                <a:schemeClr val="tx1"/>
              </a:solidFill>
              <a:latin typeface="+mn-lt"/>
            </a:endParaRPr>
          </a:p>
        </p:txBody>
      </p:sp>
      <p:sp>
        <p:nvSpPr>
          <p:cNvPr id="61" name="Content 1">
            <a:extLst>
              <a:ext uri="{FF2B5EF4-FFF2-40B4-BE49-F238E27FC236}">
                <a16:creationId xmlns:a16="http://schemas.microsoft.com/office/drawing/2014/main" id="{09BFEC18-4C0F-154A-F0B9-35A2DB2348B9}"/>
              </a:ext>
            </a:extLst>
          </p:cNvPr>
          <p:cNvSpPr>
            <a:spLocks noGrp="1"/>
          </p:cNvSpPr>
          <p:nvPr>
            <p:custDataLst>
              <p:tags r:id="rId11"/>
            </p:custDataLst>
          </p:nvPr>
        </p:nvSpPr>
        <p:spPr bwMode="auto">
          <a:xfrm>
            <a:off x="5233988" y="5983288"/>
            <a:ext cx="4238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B498BA0-8832-49EE-AAD3-5D7480787516}" type="datetime'''''''''''1''''''4''-1''''''''''''''6''''''''%'''">
              <a:rPr lang="nl-NL" altLang="en-US" sz="1000" b="1" smtClean="0">
                <a:solidFill>
                  <a:schemeClr val="tx1"/>
                </a:solidFill>
                <a:latin typeface="+mn-lt"/>
              </a:rPr>
              <a:pPr/>
              <a:t>14-16%</a:t>
            </a:fld>
            <a:endParaRPr lang="nl-NL" sz="1000" b="1" noProof="0" dirty="0">
              <a:solidFill>
                <a:schemeClr val="tx1"/>
              </a:solidFill>
              <a:latin typeface="+mn-lt"/>
            </a:endParaRPr>
          </a:p>
        </p:txBody>
      </p:sp>
      <p:sp>
        <p:nvSpPr>
          <p:cNvPr id="63" name="Content 1">
            <a:extLst>
              <a:ext uri="{FF2B5EF4-FFF2-40B4-BE49-F238E27FC236}">
                <a16:creationId xmlns:a16="http://schemas.microsoft.com/office/drawing/2014/main" id="{DF35C427-143F-07B0-DD8C-D19FCDB26055}"/>
              </a:ext>
            </a:extLst>
          </p:cNvPr>
          <p:cNvSpPr>
            <a:spLocks noGrp="1"/>
          </p:cNvSpPr>
          <p:nvPr>
            <p:custDataLst>
              <p:tags r:id="rId12"/>
            </p:custDataLst>
          </p:nvPr>
        </p:nvSpPr>
        <p:spPr bwMode="auto">
          <a:xfrm>
            <a:off x="5683250" y="5983288"/>
            <a:ext cx="4270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0088998-B242-481B-88C2-379DAF8537BD}" type="datetime'''''''''1''6''''''''-''''''''''''''''''''''1''''8''''''%'''">
              <a:rPr lang="nl-NL" altLang="en-US" sz="1000" b="1" smtClean="0">
                <a:solidFill>
                  <a:schemeClr val="tx1"/>
                </a:solidFill>
                <a:latin typeface="+mn-lt"/>
              </a:rPr>
              <a:pPr/>
              <a:t>16-18%</a:t>
            </a:fld>
            <a:endParaRPr lang="nl-NL" sz="1000" b="1" noProof="0" dirty="0">
              <a:solidFill>
                <a:schemeClr val="tx1"/>
              </a:solidFill>
              <a:latin typeface="+mn-lt"/>
            </a:endParaRPr>
          </a:p>
        </p:txBody>
      </p:sp>
      <p:sp>
        <p:nvSpPr>
          <p:cNvPr id="67" name="Content 1">
            <a:extLst>
              <a:ext uri="{FF2B5EF4-FFF2-40B4-BE49-F238E27FC236}">
                <a16:creationId xmlns:a16="http://schemas.microsoft.com/office/drawing/2014/main" id="{D1E23737-9EF2-CC09-824D-468F6A054171}"/>
              </a:ext>
            </a:extLst>
          </p:cNvPr>
          <p:cNvSpPr>
            <a:spLocks noGrp="1"/>
          </p:cNvSpPr>
          <p:nvPr>
            <p:custDataLst>
              <p:tags r:id="rId13"/>
            </p:custDataLst>
          </p:nvPr>
        </p:nvSpPr>
        <p:spPr bwMode="auto">
          <a:xfrm>
            <a:off x="6135688" y="5983288"/>
            <a:ext cx="422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670F0C9-C7C3-4E97-B53C-841ADEBB4B4D}" type="datetime'''''''''''''''''1''8''-''''2''''''''0''''''''%'">
              <a:rPr lang="nl-NL" altLang="en-US" sz="1000" b="1" smtClean="0">
                <a:solidFill>
                  <a:schemeClr val="tx1"/>
                </a:solidFill>
                <a:latin typeface="+mn-lt"/>
              </a:rPr>
              <a:pPr/>
              <a:t>18-20%</a:t>
            </a:fld>
            <a:endParaRPr lang="nl-NL" sz="1000" b="1" noProof="0" dirty="0">
              <a:solidFill>
                <a:schemeClr val="tx1"/>
              </a:solidFill>
              <a:latin typeface="+mn-lt"/>
            </a:endParaRPr>
          </a:p>
        </p:txBody>
      </p:sp>
      <p:sp>
        <p:nvSpPr>
          <p:cNvPr id="69" name="Content 1">
            <a:extLst>
              <a:ext uri="{FF2B5EF4-FFF2-40B4-BE49-F238E27FC236}">
                <a16:creationId xmlns:a16="http://schemas.microsoft.com/office/drawing/2014/main" id="{CEA1CE49-BDC8-8D3E-85BE-D032368910B3}"/>
              </a:ext>
            </a:extLst>
          </p:cNvPr>
          <p:cNvSpPr>
            <a:spLocks noGrp="1"/>
          </p:cNvSpPr>
          <p:nvPr>
            <p:custDataLst>
              <p:tags r:id="rId14"/>
            </p:custDataLst>
          </p:nvPr>
        </p:nvSpPr>
        <p:spPr bwMode="auto">
          <a:xfrm>
            <a:off x="6589713" y="5983288"/>
            <a:ext cx="4159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30F820E-44CF-4526-A01A-A0BA1D83B242}" type="datetime'''''''''''''''2''''''0''-''2''''''''''''2''''%'''''''''''">
              <a:rPr lang="nl-NL" altLang="en-US" sz="1000" b="1" smtClean="0">
                <a:solidFill>
                  <a:schemeClr val="tx1"/>
                </a:solidFill>
                <a:latin typeface="+mn-lt"/>
              </a:rPr>
              <a:pPr/>
              <a:t>20-22%</a:t>
            </a:fld>
            <a:endParaRPr lang="nl-NL" sz="1000" b="1" noProof="0" dirty="0">
              <a:solidFill>
                <a:schemeClr val="tx1"/>
              </a:solidFill>
              <a:latin typeface="+mn-lt"/>
            </a:endParaRPr>
          </a:p>
        </p:txBody>
      </p:sp>
      <p:sp>
        <p:nvSpPr>
          <p:cNvPr id="70" name="Content 1">
            <a:extLst>
              <a:ext uri="{FF2B5EF4-FFF2-40B4-BE49-F238E27FC236}">
                <a16:creationId xmlns:a16="http://schemas.microsoft.com/office/drawing/2014/main" id="{FA4C3B9A-0454-6A74-D57A-FF4CDBEA1DF1}"/>
              </a:ext>
            </a:extLst>
          </p:cNvPr>
          <p:cNvSpPr>
            <a:spLocks noGrp="1"/>
          </p:cNvSpPr>
          <p:nvPr>
            <p:custDataLst>
              <p:tags r:id="rId15"/>
            </p:custDataLst>
          </p:nvPr>
        </p:nvSpPr>
        <p:spPr bwMode="auto">
          <a:xfrm>
            <a:off x="7040563" y="5983288"/>
            <a:ext cx="4175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8CE556E-0D1A-4D58-B1EC-B72DAED1AE12}" type="datetime'''''2''''''''''''''''''''''''2-2''4''''''''''%'''''''''''">
              <a:rPr lang="nl-NL" altLang="en-US" sz="1000" b="1" smtClean="0">
                <a:solidFill>
                  <a:schemeClr val="tx1"/>
                </a:solidFill>
                <a:latin typeface="+mn-lt"/>
              </a:rPr>
              <a:pPr/>
              <a:t>22-24%</a:t>
            </a:fld>
            <a:endParaRPr lang="nl-NL" sz="1000" b="1" noProof="0" dirty="0">
              <a:solidFill>
                <a:schemeClr val="tx1"/>
              </a:solidFill>
              <a:latin typeface="+mn-lt"/>
            </a:endParaRPr>
          </a:p>
        </p:txBody>
      </p:sp>
      <p:sp>
        <p:nvSpPr>
          <p:cNvPr id="66" name="Content 1">
            <a:extLst>
              <a:ext uri="{FF2B5EF4-FFF2-40B4-BE49-F238E27FC236}">
                <a16:creationId xmlns:a16="http://schemas.microsoft.com/office/drawing/2014/main" id="{E384A366-8E3F-4A17-CD00-1DC256BB8F55}"/>
              </a:ext>
            </a:extLst>
          </p:cNvPr>
          <p:cNvSpPr>
            <a:spLocks noGrp="1"/>
          </p:cNvSpPr>
          <p:nvPr>
            <p:custDataLst>
              <p:tags r:id="rId16"/>
            </p:custDataLst>
          </p:nvPr>
        </p:nvSpPr>
        <p:spPr bwMode="auto">
          <a:xfrm>
            <a:off x="7488238" y="5983288"/>
            <a:ext cx="4238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F788DE2-56BF-45CB-A2F7-3153C3091C52}" type="datetime'''2''''4''''''-''2''''''6''''''''''%'''''''''">
              <a:rPr lang="nl-NL" altLang="en-US" sz="1000" b="1" smtClean="0">
                <a:solidFill>
                  <a:schemeClr val="tx1"/>
                </a:solidFill>
                <a:latin typeface="+mn-lt"/>
              </a:rPr>
              <a:pPr/>
              <a:t>24-26%</a:t>
            </a:fld>
            <a:endParaRPr lang="nl-NL" sz="1000" b="1" noProof="0" dirty="0">
              <a:solidFill>
                <a:schemeClr val="tx1"/>
              </a:solidFill>
              <a:latin typeface="+mn-lt"/>
            </a:endParaRPr>
          </a:p>
        </p:txBody>
      </p:sp>
      <p:sp>
        <p:nvSpPr>
          <p:cNvPr id="72" name="Content 1">
            <a:extLst>
              <a:ext uri="{FF2B5EF4-FFF2-40B4-BE49-F238E27FC236}">
                <a16:creationId xmlns:a16="http://schemas.microsoft.com/office/drawing/2014/main" id="{BA173C1D-69FD-CF12-5EB3-ED2EA3C1F413}"/>
              </a:ext>
            </a:extLst>
          </p:cNvPr>
          <p:cNvSpPr>
            <a:spLocks noGrp="1"/>
          </p:cNvSpPr>
          <p:nvPr>
            <p:custDataLst>
              <p:tags r:id="rId17"/>
            </p:custDataLst>
          </p:nvPr>
        </p:nvSpPr>
        <p:spPr bwMode="auto">
          <a:xfrm>
            <a:off x="7937500" y="5983288"/>
            <a:ext cx="4270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5C350E3-20FD-4DCB-9C25-8D45870DA357}" type="datetime'''2''''''''''''6''''''''''''''''''''''''-''2''8''''''''''%'''">
              <a:rPr lang="nl-NL" altLang="en-US" sz="1000" b="1" smtClean="0">
                <a:solidFill>
                  <a:schemeClr val="tx1"/>
                </a:solidFill>
                <a:latin typeface="+mn-lt"/>
              </a:rPr>
              <a:pPr/>
              <a:t>26-28%</a:t>
            </a:fld>
            <a:endParaRPr lang="nl-NL" sz="1000" b="1" noProof="0" dirty="0">
              <a:solidFill>
                <a:schemeClr val="tx1"/>
              </a:solidFill>
              <a:latin typeface="+mn-lt"/>
            </a:endParaRPr>
          </a:p>
        </p:txBody>
      </p:sp>
      <p:sp>
        <p:nvSpPr>
          <p:cNvPr id="76" name="Content 1">
            <a:extLst>
              <a:ext uri="{FF2B5EF4-FFF2-40B4-BE49-F238E27FC236}">
                <a16:creationId xmlns:a16="http://schemas.microsoft.com/office/drawing/2014/main" id="{B21CD4A4-9F15-9E76-B449-926DE13E6063}"/>
              </a:ext>
            </a:extLst>
          </p:cNvPr>
          <p:cNvSpPr>
            <a:spLocks noGrp="1"/>
          </p:cNvSpPr>
          <p:nvPr>
            <p:custDataLst>
              <p:tags r:id="rId18"/>
            </p:custDataLst>
          </p:nvPr>
        </p:nvSpPr>
        <p:spPr bwMode="auto">
          <a:xfrm>
            <a:off x="9296400" y="5983288"/>
            <a:ext cx="4143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6867F63-5B4C-4A0E-AFBA-33FDF05439B1}" type="datetime'''''''''''32''''-''''''''''''''''34''''''''''''''''%'''''''">
              <a:rPr lang="nl-NL" altLang="en-US" sz="1000" b="1" smtClean="0">
                <a:solidFill>
                  <a:schemeClr val="tx1"/>
                </a:solidFill>
                <a:latin typeface="+mn-lt"/>
              </a:rPr>
              <a:pPr/>
              <a:t>32-34%</a:t>
            </a:fld>
            <a:endParaRPr lang="nl-NL" sz="1000" b="1" noProof="0" dirty="0">
              <a:solidFill>
                <a:schemeClr val="tx1"/>
              </a:solidFill>
              <a:latin typeface="+mn-lt"/>
            </a:endParaRPr>
          </a:p>
        </p:txBody>
      </p:sp>
      <p:sp>
        <p:nvSpPr>
          <p:cNvPr id="73" name="Content 1">
            <a:extLst>
              <a:ext uri="{FF2B5EF4-FFF2-40B4-BE49-F238E27FC236}">
                <a16:creationId xmlns:a16="http://schemas.microsoft.com/office/drawing/2014/main" id="{A196E852-1116-6D7B-44BF-039B39ED2BC1}"/>
              </a:ext>
            </a:extLst>
          </p:cNvPr>
          <p:cNvSpPr>
            <a:spLocks noGrp="1"/>
          </p:cNvSpPr>
          <p:nvPr>
            <p:custDataLst>
              <p:tags r:id="rId19"/>
            </p:custDataLst>
          </p:nvPr>
        </p:nvSpPr>
        <p:spPr bwMode="auto">
          <a:xfrm>
            <a:off x="8391524" y="5983288"/>
            <a:ext cx="420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2FA7CDC-788C-4CD4-BD0B-3BFB26E7E432}" type="datetime'''''''''2''''''8''-''''3''''0%'''''''''''''''''''''''''">
              <a:rPr lang="nl-NL" altLang="en-US" sz="1000" b="1" smtClean="0">
                <a:solidFill>
                  <a:schemeClr val="tx1"/>
                </a:solidFill>
                <a:latin typeface="+mn-lt"/>
              </a:rPr>
              <a:pPr/>
              <a:t>28-30%</a:t>
            </a:fld>
            <a:endParaRPr lang="nl-NL" sz="1000" b="1" noProof="0" dirty="0">
              <a:solidFill>
                <a:schemeClr val="tx1"/>
              </a:solidFill>
              <a:latin typeface="+mn-lt"/>
            </a:endParaRPr>
          </a:p>
        </p:txBody>
      </p:sp>
      <p:sp>
        <p:nvSpPr>
          <p:cNvPr id="75" name="Content 1">
            <a:extLst>
              <a:ext uri="{FF2B5EF4-FFF2-40B4-BE49-F238E27FC236}">
                <a16:creationId xmlns:a16="http://schemas.microsoft.com/office/drawing/2014/main" id="{1BB8E184-8C00-3F64-DA92-F14364FF9AD8}"/>
              </a:ext>
            </a:extLst>
          </p:cNvPr>
          <p:cNvSpPr>
            <a:spLocks noGrp="1"/>
          </p:cNvSpPr>
          <p:nvPr>
            <p:custDataLst>
              <p:tags r:id="rId20"/>
            </p:custDataLst>
          </p:nvPr>
        </p:nvSpPr>
        <p:spPr bwMode="auto">
          <a:xfrm>
            <a:off x="8845550" y="5983288"/>
            <a:ext cx="412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AD447B7-0E8C-4503-9691-46BF067617C0}" type="datetime'''''''''''''''3''''0''-''32''''''''''''''''''''''''%'''">
              <a:rPr lang="nl-NL" altLang="en-US" sz="1000" b="1" smtClean="0">
                <a:solidFill>
                  <a:schemeClr val="tx1"/>
                </a:solidFill>
                <a:latin typeface="+mn-lt"/>
              </a:rPr>
              <a:pPr/>
              <a:t>30-32%</a:t>
            </a:fld>
            <a:endParaRPr lang="nl-NL" sz="1000" b="1" noProof="0" dirty="0">
              <a:solidFill>
                <a:schemeClr val="tx1"/>
              </a:solidFill>
              <a:latin typeface="+mn-lt"/>
            </a:endParaRPr>
          </a:p>
        </p:txBody>
      </p:sp>
      <p:sp>
        <p:nvSpPr>
          <p:cNvPr id="60" name="Content 1">
            <a:extLst>
              <a:ext uri="{FF2B5EF4-FFF2-40B4-BE49-F238E27FC236}">
                <a16:creationId xmlns:a16="http://schemas.microsoft.com/office/drawing/2014/main" id="{61E5DF07-7273-07CD-79BB-5EB92E18ED98}"/>
              </a:ext>
            </a:extLst>
          </p:cNvPr>
          <p:cNvSpPr>
            <a:spLocks noGrp="1"/>
          </p:cNvSpPr>
          <p:nvPr>
            <p:custDataLst>
              <p:tags r:id="rId21"/>
            </p:custDataLst>
          </p:nvPr>
        </p:nvSpPr>
        <p:spPr bwMode="auto">
          <a:xfrm>
            <a:off x="9744074" y="5983288"/>
            <a:ext cx="420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2F7F060-AA55-4A01-8710-DC1BE8C9169A}" type="datetime'''''34''''''''''''''''''''''''''''-''''''''''''''36''''%'">
              <a:rPr lang="nl-NL" altLang="en-US" sz="1000" b="1" smtClean="0">
                <a:solidFill>
                  <a:schemeClr val="tx1"/>
                </a:solidFill>
                <a:latin typeface="+mn-lt"/>
              </a:rPr>
              <a:pPr/>
              <a:t>34-36%</a:t>
            </a:fld>
            <a:endParaRPr lang="nl-NL" sz="1000" b="1" noProof="0" dirty="0">
              <a:solidFill>
                <a:schemeClr val="tx1"/>
              </a:solidFill>
              <a:latin typeface="+mn-lt"/>
            </a:endParaRPr>
          </a:p>
        </p:txBody>
      </p:sp>
      <p:sp>
        <p:nvSpPr>
          <p:cNvPr id="77" name="Content 1">
            <a:extLst>
              <a:ext uri="{FF2B5EF4-FFF2-40B4-BE49-F238E27FC236}">
                <a16:creationId xmlns:a16="http://schemas.microsoft.com/office/drawing/2014/main" id="{741816E9-8A26-2437-541C-78501E2A4F0E}"/>
              </a:ext>
            </a:extLst>
          </p:cNvPr>
          <p:cNvSpPr>
            <a:spLocks noGrp="1"/>
          </p:cNvSpPr>
          <p:nvPr>
            <p:custDataLst>
              <p:tags r:id="rId22"/>
            </p:custDataLst>
          </p:nvPr>
        </p:nvSpPr>
        <p:spPr bwMode="auto">
          <a:xfrm>
            <a:off x="10193338" y="5983288"/>
            <a:ext cx="4238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57A170A-6F2A-42EC-A799-6538BC0BB8A2}" type="datetime'''3''''''''''''''''6''''''''''-''''''''''''''''''''''''''38%'">
              <a:rPr lang="nl-NL" altLang="en-US" sz="1000" b="1" smtClean="0">
                <a:solidFill>
                  <a:schemeClr val="tx1"/>
                </a:solidFill>
                <a:latin typeface="+mn-lt"/>
              </a:rPr>
              <a:pPr/>
              <a:t>36-38%</a:t>
            </a:fld>
            <a:endParaRPr lang="nl-NL" sz="1000" b="1" noProof="0" dirty="0">
              <a:solidFill>
                <a:schemeClr val="tx1"/>
              </a:solidFill>
              <a:latin typeface="+mn-lt"/>
            </a:endParaRPr>
          </a:p>
        </p:txBody>
      </p:sp>
      <p:sp>
        <p:nvSpPr>
          <p:cNvPr id="49" name="Content 1">
            <a:extLst>
              <a:ext uri="{FF2B5EF4-FFF2-40B4-BE49-F238E27FC236}">
                <a16:creationId xmlns:a16="http://schemas.microsoft.com/office/drawing/2014/main" id="{41CAD3FE-9F95-4FC5-0AFD-DF37ACE94B40}"/>
              </a:ext>
            </a:extLst>
          </p:cNvPr>
          <p:cNvSpPr>
            <a:spLocks noGrp="1"/>
          </p:cNvSpPr>
          <p:nvPr>
            <p:custDataLst>
              <p:tags r:id="rId23"/>
            </p:custDataLst>
          </p:nvPr>
        </p:nvSpPr>
        <p:spPr bwMode="auto">
          <a:xfrm>
            <a:off x="10644188" y="5983288"/>
            <a:ext cx="4238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0F28683-2929-4C7E-995A-168FC6BF07EA}" type="datetime'''3''''''8''''''-''''''''''''4''''''''''''0''''%'''''''''''">
              <a:rPr lang="nl-NL" altLang="en-US" sz="1000" b="1" smtClean="0">
                <a:solidFill>
                  <a:schemeClr val="tx1"/>
                </a:solidFill>
                <a:latin typeface="+mn-lt"/>
              </a:rPr>
              <a:pPr/>
              <a:t>38-40%</a:t>
            </a:fld>
            <a:endParaRPr lang="nl-NL" sz="1000" b="1" noProof="0" dirty="0">
              <a:solidFill>
                <a:schemeClr val="tx1"/>
              </a:solidFill>
              <a:latin typeface="+mn-lt"/>
            </a:endParaRPr>
          </a:p>
        </p:txBody>
      </p:sp>
      <p:sp>
        <p:nvSpPr>
          <p:cNvPr id="78" name="Content 1">
            <a:extLst>
              <a:ext uri="{FF2B5EF4-FFF2-40B4-BE49-F238E27FC236}">
                <a16:creationId xmlns:a16="http://schemas.microsoft.com/office/drawing/2014/main" id="{E970F215-6D1B-2DDF-D729-D2C6506EE2D2}"/>
              </a:ext>
            </a:extLst>
          </p:cNvPr>
          <p:cNvSpPr>
            <a:spLocks noGrp="1"/>
          </p:cNvSpPr>
          <p:nvPr>
            <p:custDataLst>
              <p:tags r:id="rId24"/>
            </p:custDataLst>
          </p:nvPr>
        </p:nvSpPr>
        <p:spPr bwMode="auto">
          <a:xfrm>
            <a:off x="11180763" y="5983288"/>
            <a:ext cx="2508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FF0E6C1-C356-4290-BFCA-C1FA361FEBDA}" type="datetime'''''''''&gt;''''0'''''',''''''''''''''''4'''''''''''''''''">
              <a:rPr lang="nl-NL" altLang="en-US" sz="1000" b="1" smtClean="0">
                <a:solidFill>
                  <a:schemeClr val="tx1"/>
                </a:solidFill>
                <a:latin typeface="+mn-lt"/>
              </a:rPr>
              <a:pPr/>
              <a:t>&gt;0,4</a:t>
            </a:fld>
            <a:endParaRPr lang="nl-NL" sz="1000" b="1" noProof="0" dirty="0">
              <a:solidFill>
                <a:schemeClr val="tx1"/>
              </a:solidFill>
              <a:latin typeface="+mn-lt"/>
            </a:endParaRPr>
          </a:p>
        </p:txBody>
      </p:sp>
      <p:sp>
        <p:nvSpPr>
          <p:cNvPr id="3" name="Text Placeholder 2">
            <a:extLst>
              <a:ext uri="{FF2B5EF4-FFF2-40B4-BE49-F238E27FC236}">
                <a16:creationId xmlns:a16="http://schemas.microsoft.com/office/drawing/2014/main" id="{FE856D89-24DB-4DB8-99A7-A3A72D751AE2}"/>
              </a:ext>
            </a:extLst>
          </p:cNvPr>
          <p:cNvSpPr>
            <a:spLocks noGrp="1"/>
          </p:cNvSpPr>
          <p:nvPr>
            <p:ph type="body" sz="quarter" idx="20"/>
          </p:nvPr>
        </p:nvSpPr>
        <p:spPr/>
        <p:txBody>
          <a:bodyPr/>
          <a:lstStyle/>
          <a:p>
            <a:endParaRPr lang="nl-NL"/>
          </a:p>
        </p:txBody>
      </p:sp>
      <p:sp>
        <p:nvSpPr>
          <p:cNvPr id="4" name="Footer Placeholder 3">
            <a:extLst>
              <a:ext uri="{FF2B5EF4-FFF2-40B4-BE49-F238E27FC236}">
                <a16:creationId xmlns:a16="http://schemas.microsoft.com/office/drawing/2014/main" id="{08D5F61B-6780-4546-A58F-A4B4326E6B6E}"/>
              </a:ext>
            </a:extLst>
          </p:cNvPr>
          <p:cNvSpPr>
            <a:spLocks noGrp="1"/>
          </p:cNvSpPr>
          <p:nvPr>
            <p:ph type="ftr" sz="quarter" idx="3"/>
          </p:nvPr>
        </p:nvSpPr>
        <p:spPr/>
        <p:txBody>
          <a:bodyPr/>
          <a:lstStyle/>
          <a:p>
            <a:r>
              <a:rPr lang="nl-NL" dirty="0"/>
              <a:t>Bron: IV3 gegevens, CBS (2019); It’s Public analyse</a:t>
            </a:r>
          </a:p>
        </p:txBody>
      </p:sp>
      <p:sp>
        <p:nvSpPr>
          <p:cNvPr id="5" name="Slide Number Placeholder 4">
            <a:extLst>
              <a:ext uri="{FF2B5EF4-FFF2-40B4-BE49-F238E27FC236}">
                <a16:creationId xmlns:a16="http://schemas.microsoft.com/office/drawing/2014/main" id="{D8A05129-8892-4013-BD06-3815B83E2703}"/>
              </a:ext>
            </a:extLst>
          </p:cNvPr>
          <p:cNvSpPr>
            <a:spLocks noGrp="1"/>
          </p:cNvSpPr>
          <p:nvPr>
            <p:ph type="sldNum" sz="quarter" idx="12"/>
          </p:nvPr>
        </p:nvSpPr>
        <p:spPr/>
        <p:txBody>
          <a:bodyPr/>
          <a:lstStyle/>
          <a:p>
            <a:fld id="{992CD0B2-8AB2-4C6C-8876-E15753662C9B}" type="slidenum">
              <a:rPr lang="nl-NL" smtClean="0"/>
              <a:pPr/>
              <a:t>27</a:t>
            </a:fld>
            <a:endParaRPr lang="nl-NL"/>
          </a:p>
        </p:txBody>
      </p:sp>
      <p:sp>
        <p:nvSpPr>
          <p:cNvPr id="6" name="Text Placeholder 5">
            <a:extLst>
              <a:ext uri="{FF2B5EF4-FFF2-40B4-BE49-F238E27FC236}">
                <a16:creationId xmlns:a16="http://schemas.microsoft.com/office/drawing/2014/main" id="{47F86FAE-4E0B-454A-84AB-4DA876C86AB2}"/>
              </a:ext>
            </a:extLst>
          </p:cNvPr>
          <p:cNvSpPr>
            <a:spLocks noGrp="1"/>
          </p:cNvSpPr>
          <p:nvPr>
            <p:ph type="body" sz="quarter" idx="14"/>
          </p:nvPr>
        </p:nvSpPr>
        <p:spPr/>
        <p:txBody>
          <a:bodyPr/>
          <a:lstStyle/>
          <a:p>
            <a:r>
              <a:rPr lang="nl-NL" dirty="0"/>
              <a:t>#gemeenten op basis van financiële activa als %-begrotingsomvang, Nederlandse gemeenten, 2019</a:t>
            </a:r>
          </a:p>
        </p:txBody>
      </p:sp>
      <p:sp>
        <p:nvSpPr>
          <p:cNvPr id="7" name="Title 6">
            <a:extLst>
              <a:ext uri="{FF2B5EF4-FFF2-40B4-BE49-F238E27FC236}">
                <a16:creationId xmlns:a16="http://schemas.microsoft.com/office/drawing/2014/main" id="{49774A6D-2B95-4468-A781-DECD81F3515D}"/>
              </a:ext>
            </a:extLst>
          </p:cNvPr>
          <p:cNvSpPr>
            <a:spLocks noGrp="1"/>
          </p:cNvSpPr>
          <p:nvPr>
            <p:ph type="title"/>
          </p:nvPr>
        </p:nvSpPr>
        <p:spPr/>
        <p:txBody>
          <a:bodyPr vert="horz"/>
          <a:lstStyle/>
          <a:p>
            <a:r>
              <a:rPr lang="nl-NL" dirty="0"/>
              <a:t>Financiële activa gemiddeld 9%</a:t>
            </a:r>
          </a:p>
        </p:txBody>
      </p:sp>
      <p:grpSp>
        <p:nvGrpSpPr>
          <p:cNvPr id="88" name="Group 87">
            <a:extLst>
              <a:ext uri="{FF2B5EF4-FFF2-40B4-BE49-F238E27FC236}">
                <a16:creationId xmlns:a16="http://schemas.microsoft.com/office/drawing/2014/main" id="{2048F035-E928-DFEB-DF1E-E4EF740FB181}"/>
              </a:ext>
            </a:extLst>
          </p:cNvPr>
          <p:cNvGrpSpPr/>
          <p:nvPr/>
        </p:nvGrpSpPr>
        <p:grpSpPr>
          <a:xfrm>
            <a:off x="617670" y="3911341"/>
            <a:ext cx="994641" cy="1928890"/>
            <a:chOff x="131839" y="3897297"/>
            <a:chExt cx="994641" cy="1928890"/>
          </a:xfrm>
        </p:grpSpPr>
        <p:cxnSp>
          <p:nvCxnSpPr>
            <p:cNvPr id="89" name="Straight Arrow Connector 88">
              <a:extLst>
                <a:ext uri="{FF2B5EF4-FFF2-40B4-BE49-F238E27FC236}">
                  <a16:creationId xmlns:a16="http://schemas.microsoft.com/office/drawing/2014/main" id="{C992FACA-6830-C99B-245A-905876999B8F}"/>
                </a:ext>
              </a:extLst>
            </p:cNvPr>
            <p:cNvCxnSpPr/>
            <p:nvPr/>
          </p:nvCxnSpPr>
          <p:spPr>
            <a:xfrm flipV="1">
              <a:off x="661800" y="3897297"/>
              <a:ext cx="0" cy="1315997"/>
            </a:xfrm>
            <a:prstGeom prst="straightConnector1">
              <a:avLst/>
            </a:prstGeom>
            <a:ln>
              <a:solidFill>
                <a:srgbClr val="AFAFAF"/>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8C58A688-EA74-B812-0562-BB84CBB28FC1}"/>
                </a:ext>
              </a:extLst>
            </p:cNvPr>
            <p:cNvSpPr txBox="1"/>
            <p:nvPr/>
          </p:nvSpPr>
          <p:spPr>
            <a:xfrm>
              <a:off x="131839" y="5299969"/>
              <a:ext cx="994641" cy="526218"/>
            </a:xfrm>
            <a:prstGeom prst="rect">
              <a:avLst/>
            </a:prstGeom>
          </p:spPr>
          <p:txBody>
            <a:bodyPr vert="horz" wrap="square" lIns="91440" tIns="45720" rIns="91440" bIns="45720" rtlCol="0">
              <a:noAutofit/>
            </a:bodyPr>
            <a:lstStyle/>
            <a:p>
              <a:pPr marL="0" indent="0" algn="l">
                <a:buNone/>
              </a:pPr>
              <a:r>
                <a:rPr lang="nl-NL" sz="1100" noProof="0" dirty="0">
                  <a:solidFill>
                    <a:srgbClr val="8C8C8C"/>
                  </a:solidFill>
                </a:rPr>
                <a:t># gemeenten</a:t>
              </a:r>
            </a:p>
          </p:txBody>
        </p:sp>
      </p:grpSp>
      <p:sp>
        <p:nvSpPr>
          <p:cNvPr id="36" name="Rectangle: Rounded Corners 35">
            <a:extLst>
              <a:ext uri="{FF2B5EF4-FFF2-40B4-BE49-F238E27FC236}">
                <a16:creationId xmlns:a16="http://schemas.microsoft.com/office/drawing/2014/main" id="{C9E998F5-2079-681B-257D-191EE2B2611B}"/>
              </a:ext>
            </a:extLst>
          </p:cNvPr>
          <p:cNvSpPr/>
          <p:nvPr/>
        </p:nvSpPr>
        <p:spPr>
          <a:xfrm>
            <a:off x="3750328" y="2157732"/>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9%</a:t>
            </a:r>
          </a:p>
        </p:txBody>
      </p:sp>
      <p:cxnSp>
        <p:nvCxnSpPr>
          <p:cNvPr id="39" name="Straight Arrow Connector 38">
            <a:extLst>
              <a:ext uri="{FF2B5EF4-FFF2-40B4-BE49-F238E27FC236}">
                <a16:creationId xmlns:a16="http://schemas.microsoft.com/office/drawing/2014/main" id="{57B5AC26-F717-8CA2-E5FB-1549ED7E82A3}"/>
              </a:ext>
            </a:extLst>
          </p:cNvPr>
          <p:cNvCxnSpPr>
            <a:cxnSpLocks/>
          </p:cNvCxnSpPr>
          <p:nvPr/>
        </p:nvCxnSpPr>
        <p:spPr>
          <a:xfrm>
            <a:off x="4077478" y="2451320"/>
            <a:ext cx="0" cy="1797592"/>
          </a:xfrm>
          <a:prstGeom prst="straightConnector1">
            <a:avLst/>
          </a:prstGeom>
          <a:ln>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94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D8C1C47E-127D-48D4-9B14-DAF274710707}"/>
              </a:ext>
            </a:extLst>
          </p:cNvPr>
          <p:cNvGraphicFramePr>
            <a:graphicFrameLocks noChangeAspect="1"/>
          </p:cNvGraphicFramePr>
          <p:nvPr>
            <p:custDataLst>
              <p:tags r:id="rId1"/>
            </p:custDataLst>
            <p:extLst>
              <p:ext uri="{D42A27DB-BD31-4B8C-83A1-F6EECF244321}">
                <p14:modId xmlns:p14="http://schemas.microsoft.com/office/powerpoint/2010/main" val="3299626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25" imgH="424" progId="TCLayout.ActiveDocument.1">
                  <p:embed/>
                </p:oleObj>
              </mc:Choice>
              <mc:Fallback>
                <p:oleObj name="think-cell Slide" r:id="rId29" imgW="425" imgH="424" progId="TCLayout.ActiveDocument.1">
                  <p:embed/>
                  <p:pic>
                    <p:nvPicPr>
                      <p:cNvPr id="19" name="Object 18" hidden="1">
                        <a:extLst>
                          <a:ext uri="{FF2B5EF4-FFF2-40B4-BE49-F238E27FC236}">
                            <a16:creationId xmlns:a16="http://schemas.microsoft.com/office/drawing/2014/main" id="{D8C1C47E-127D-48D4-9B14-DAF274710707}"/>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cxnSp>
        <p:nvCxnSpPr>
          <p:cNvPr id="62" name="Straight Arrow Connector 61">
            <a:extLst>
              <a:ext uri="{FF2B5EF4-FFF2-40B4-BE49-F238E27FC236}">
                <a16:creationId xmlns:a16="http://schemas.microsoft.com/office/drawing/2014/main" id="{F73E3CC1-0075-BE07-87EA-4C153AF90785}"/>
              </a:ext>
            </a:extLst>
          </p:cNvPr>
          <p:cNvCxnSpPr>
            <a:cxnSpLocks/>
          </p:cNvCxnSpPr>
          <p:nvPr/>
        </p:nvCxnSpPr>
        <p:spPr>
          <a:xfrm>
            <a:off x="5934142" y="3707130"/>
            <a:ext cx="0" cy="1238093"/>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1" name="Chart 70">
            <a:extLst>
              <a:ext uri="{FF2B5EF4-FFF2-40B4-BE49-F238E27FC236}">
                <a16:creationId xmlns:a16="http://schemas.microsoft.com/office/drawing/2014/main" id="{5AE974BE-3D68-042F-0D3D-D8F3301CC565}"/>
              </a:ext>
            </a:extLst>
          </p:cNvPr>
          <p:cNvGraphicFramePr/>
          <p:nvPr>
            <p:custDataLst>
              <p:tags r:id="rId2"/>
            </p:custDataLst>
            <p:extLst>
              <p:ext uri="{D42A27DB-BD31-4B8C-83A1-F6EECF244321}">
                <p14:modId xmlns:p14="http://schemas.microsoft.com/office/powerpoint/2010/main" val="2497956714"/>
              </p:ext>
            </p:extLst>
          </p:nvPr>
        </p:nvGraphicFramePr>
        <p:xfrm>
          <a:off x="1176338" y="2717800"/>
          <a:ext cx="10083800" cy="3529013"/>
        </p:xfrm>
        <a:graphic>
          <a:graphicData uri="http://schemas.openxmlformats.org/drawingml/2006/chart">
            <c:chart xmlns:c="http://schemas.openxmlformats.org/drawingml/2006/chart" xmlns:r="http://schemas.openxmlformats.org/officeDocument/2006/relationships" r:id="rId31"/>
          </a:graphicData>
        </a:graphic>
      </p:graphicFrame>
      <p:sp>
        <p:nvSpPr>
          <p:cNvPr id="93" name="Content 1">
            <a:extLst>
              <a:ext uri="{FF2B5EF4-FFF2-40B4-BE49-F238E27FC236}">
                <a16:creationId xmlns:a16="http://schemas.microsoft.com/office/drawing/2014/main" id="{AAC3D125-754B-DF93-9BFA-41CE2FAEEF7B}"/>
              </a:ext>
            </a:extLst>
          </p:cNvPr>
          <p:cNvSpPr>
            <a:spLocks noGrp="1"/>
          </p:cNvSpPr>
          <p:nvPr>
            <p:custDataLst>
              <p:tags r:id="rId3"/>
            </p:custDataLst>
          </p:nvPr>
        </p:nvSpPr>
        <p:spPr bwMode="auto">
          <a:xfrm>
            <a:off x="3978275" y="6207125"/>
            <a:ext cx="422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E1F0B39-ABEC-40FF-9692-66A1D0FF7531}" type="datetime'''''''''''5''0-''''''6''''''''''0''''''''%'''''''''">
              <a:rPr lang="nl-NL" altLang="en-US" sz="1000" b="1" smtClean="0">
                <a:solidFill>
                  <a:schemeClr val="tx1"/>
                </a:solidFill>
                <a:latin typeface="+mn-lt"/>
              </a:rPr>
              <a:pPr/>
              <a:t>50-60%</a:t>
            </a:fld>
            <a:endParaRPr lang="nl-NL" sz="1000" b="1" noProof="0" dirty="0">
              <a:solidFill>
                <a:schemeClr val="tx1"/>
              </a:solidFill>
              <a:latin typeface="+mn-lt"/>
            </a:endParaRPr>
          </a:p>
        </p:txBody>
      </p:sp>
      <p:sp>
        <p:nvSpPr>
          <p:cNvPr id="90" name="Content 1">
            <a:extLst>
              <a:ext uri="{FF2B5EF4-FFF2-40B4-BE49-F238E27FC236}">
                <a16:creationId xmlns:a16="http://schemas.microsoft.com/office/drawing/2014/main" id="{6DDD7B5E-E892-B081-E8D6-FC46D43C1B9E}"/>
              </a:ext>
            </a:extLst>
          </p:cNvPr>
          <p:cNvSpPr>
            <a:spLocks noGrp="1"/>
          </p:cNvSpPr>
          <p:nvPr>
            <p:custDataLst>
              <p:tags r:id="rId4"/>
            </p:custDataLst>
          </p:nvPr>
        </p:nvSpPr>
        <p:spPr bwMode="auto">
          <a:xfrm>
            <a:off x="2628900" y="6207125"/>
            <a:ext cx="4159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F76F110-178C-4107-8E8B-FF6B1ABA2A18}" type="datetime'20''''''''''-''''''''''3''''''''''0''''%'''''''''''''''''''">
              <a:rPr lang="nl-NL" altLang="en-US" sz="1000" b="1" smtClean="0">
                <a:solidFill>
                  <a:schemeClr val="tx1"/>
                </a:solidFill>
                <a:latin typeface="+mn-lt"/>
              </a:rPr>
              <a:pPr/>
              <a:t>20-30%</a:t>
            </a:fld>
            <a:endParaRPr lang="nl-NL" sz="1000" b="1" noProof="0" dirty="0">
              <a:solidFill>
                <a:schemeClr val="tx1"/>
              </a:solidFill>
              <a:latin typeface="+mn-lt"/>
            </a:endParaRPr>
          </a:p>
        </p:txBody>
      </p:sp>
      <p:sp>
        <p:nvSpPr>
          <p:cNvPr id="67" name="Content 1">
            <a:extLst>
              <a:ext uri="{FF2B5EF4-FFF2-40B4-BE49-F238E27FC236}">
                <a16:creationId xmlns:a16="http://schemas.microsoft.com/office/drawing/2014/main" id="{D1E23737-9EF2-CC09-824D-468F6A054171}"/>
              </a:ext>
            </a:extLst>
          </p:cNvPr>
          <p:cNvSpPr>
            <a:spLocks noGrp="1"/>
          </p:cNvSpPr>
          <p:nvPr>
            <p:custDataLst>
              <p:tags r:id="rId5"/>
            </p:custDataLst>
          </p:nvPr>
        </p:nvSpPr>
        <p:spPr bwMode="auto">
          <a:xfrm>
            <a:off x="8994776" y="6207124"/>
            <a:ext cx="3079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0F1A928-4E6A-4B06-9608-ADCD32697AE1}" type="datetime'''''''1''''''6''0''''''''''''-1''''''''''''7''''0''%'''''">
              <a:rPr lang="nl-NL" altLang="en-US" sz="1000" b="1" smtClean="0">
                <a:solidFill>
                  <a:schemeClr val="tx1"/>
                </a:solidFill>
                <a:latin typeface="+mn-lt"/>
              </a:rPr>
              <a:pPr/>
              <a:t>160-170%</a:t>
            </a:fld>
            <a:endParaRPr lang="nl-NL" sz="1000" b="1" noProof="0" dirty="0">
              <a:solidFill>
                <a:schemeClr val="tx1"/>
              </a:solidFill>
              <a:latin typeface="+mn-lt"/>
            </a:endParaRPr>
          </a:p>
        </p:txBody>
      </p:sp>
      <p:sp>
        <p:nvSpPr>
          <p:cNvPr id="53" name="Content 1">
            <a:extLst>
              <a:ext uri="{FF2B5EF4-FFF2-40B4-BE49-F238E27FC236}">
                <a16:creationId xmlns:a16="http://schemas.microsoft.com/office/drawing/2014/main" id="{A47BF368-4488-A054-7AD3-8C772180A8DE}"/>
              </a:ext>
            </a:extLst>
          </p:cNvPr>
          <p:cNvSpPr>
            <a:spLocks noGrp="1"/>
          </p:cNvSpPr>
          <p:nvPr>
            <p:custDataLst>
              <p:tags r:id="rId6"/>
            </p:custDataLst>
          </p:nvPr>
        </p:nvSpPr>
        <p:spPr bwMode="auto">
          <a:xfrm>
            <a:off x="1335088" y="6207125"/>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DB90EFE-06FB-4368-97DE-F3BD9277A485}" type="datetime'''''''''''''G''''een'''''''''''''''">
              <a:rPr lang="nl-NL" altLang="en-US" sz="1000" b="1" smtClean="0">
                <a:solidFill>
                  <a:schemeClr val="tx1"/>
                </a:solidFill>
                <a:latin typeface="+mn-lt"/>
              </a:rPr>
              <a:pPr/>
              <a:t>Geen</a:t>
            </a:fld>
            <a:endParaRPr lang="nl-NL" sz="1000" b="1" noProof="0" dirty="0">
              <a:solidFill>
                <a:schemeClr val="tx1"/>
              </a:solidFill>
              <a:latin typeface="+mn-lt"/>
            </a:endParaRPr>
          </a:p>
        </p:txBody>
      </p:sp>
      <p:sp>
        <p:nvSpPr>
          <p:cNvPr id="70" name="Content 1">
            <a:extLst>
              <a:ext uri="{FF2B5EF4-FFF2-40B4-BE49-F238E27FC236}">
                <a16:creationId xmlns:a16="http://schemas.microsoft.com/office/drawing/2014/main" id="{FA4C3B9A-0454-6A74-D57A-FF4CDBEA1DF1}"/>
              </a:ext>
            </a:extLst>
          </p:cNvPr>
          <p:cNvSpPr>
            <a:spLocks noGrp="1"/>
          </p:cNvSpPr>
          <p:nvPr>
            <p:custDataLst>
              <p:tags r:id="rId7"/>
            </p:custDataLst>
          </p:nvPr>
        </p:nvSpPr>
        <p:spPr bwMode="auto">
          <a:xfrm>
            <a:off x="9893300" y="6207125"/>
            <a:ext cx="31591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44A4AF5-D8A6-4625-9C22-7246C4936E7F}" type="datetime'180''-''''''1''''''''''''9''''''0''''''''''''%'''''">
              <a:rPr lang="nl-NL" altLang="en-US" sz="1000" b="1" smtClean="0">
                <a:solidFill>
                  <a:schemeClr val="tx1"/>
                </a:solidFill>
                <a:latin typeface="+mn-lt"/>
              </a:rPr>
              <a:pPr/>
              <a:t>180-190%</a:t>
            </a:fld>
            <a:endParaRPr lang="nl-NL" sz="1000" b="1" noProof="0" dirty="0">
              <a:solidFill>
                <a:schemeClr val="tx1"/>
              </a:solidFill>
              <a:latin typeface="+mn-lt"/>
            </a:endParaRPr>
          </a:p>
        </p:txBody>
      </p:sp>
      <p:sp>
        <p:nvSpPr>
          <p:cNvPr id="51" name="Content 1">
            <a:extLst>
              <a:ext uri="{FF2B5EF4-FFF2-40B4-BE49-F238E27FC236}">
                <a16:creationId xmlns:a16="http://schemas.microsoft.com/office/drawing/2014/main" id="{A8A7CE24-D5A7-B51F-7021-85CE84AB4A08}"/>
              </a:ext>
            </a:extLst>
          </p:cNvPr>
          <p:cNvSpPr>
            <a:spLocks noGrp="1"/>
          </p:cNvSpPr>
          <p:nvPr>
            <p:custDataLst>
              <p:tags r:id="rId8"/>
            </p:custDataLst>
          </p:nvPr>
        </p:nvSpPr>
        <p:spPr bwMode="auto">
          <a:xfrm>
            <a:off x="5837238" y="6207124"/>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49939E9-49C6-4920-B645-1A5AD3BB5F7C}" type="datetime'''90-''''''''''''''1''''0''0''''''''%'''''''''''''''''">
              <a:rPr lang="nl-NL" altLang="en-US" sz="1000" b="1" smtClean="0">
                <a:solidFill>
                  <a:schemeClr val="tx1"/>
                </a:solidFill>
                <a:latin typeface="+mn-lt"/>
              </a:rPr>
              <a:pPr/>
              <a:t>90-100%</a:t>
            </a:fld>
            <a:endParaRPr lang="nl-NL" sz="1000" b="1" noProof="0" dirty="0">
              <a:solidFill>
                <a:schemeClr val="tx1"/>
              </a:solidFill>
              <a:latin typeface="+mn-lt"/>
            </a:endParaRPr>
          </a:p>
        </p:txBody>
      </p:sp>
      <p:sp>
        <p:nvSpPr>
          <p:cNvPr id="88" name="Content 1">
            <a:extLst>
              <a:ext uri="{FF2B5EF4-FFF2-40B4-BE49-F238E27FC236}">
                <a16:creationId xmlns:a16="http://schemas.microsoft.com/office/drawing/2014/main" id="{DC843C5A-18BD-FB15-66DE-6F3603D28910}"/>
              </a:ext>
            </a:extLst>
          </p:cNvPr>
          <p:cNvSpPr>
            <a:spLocks noGrp="1"/>
          </p:cNvSpPr>
          <p:nvPr>
            <p:custDataLst>
              <p:tags r:id="rId9"/>
            </p:custDataLst>
          </p:nvPr>
        </p:nvSpPr>
        <p:spPr bwMode="auto">
          <a:xfrm>
            <a:off x="1758950" y="6207125"/>
            <a:ext cx="354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5EDCF73-4F6D-4AF9-B76F-6B6AAD2F35D6}" type="datetime'''''''0''''''''''''''''''''''-''''10''''''''%'''''''">
              <a:rPr lang="nl-NL" altLang="en-US" sz="1000" b="1" smtClean="0">
                <a:solidFill>
                  <a:schemeClr val="tx1"/>
                </a:solidFill>
                <a:latin typeface="+mn-lt"/>
              </a:rPr>
              <a:pPr/>
              <a:t>0-10%</a:t>
            </a:fld>
            <a:endParaRPr lang="nl-NL" sz="1000" b="1" noProof="0" dirty="0">
              <a:solidFill>
                <a:schemeClr val="tx1"/>
              </a:solidFill>
              <a:latin typeface="+mn-lt"/>
            </a:endParaRPr>
          </a:p>
        </p:txBody>
      </p:sp>
      <p:sp>
        <p:nvSpPr>
          <p:cNvPr id="94" name="Content 1">
            <a:extLst>
              <a:ext uri="{FF2B5EF4-FFF2-40B4-BE49-F238E27FC236}">
                <a16:creationId xmlns:a16="http://schemas.microsoft.com/office/drawing/2014/main" id="{CCDB1EEE-834B-588D-9E8D-10CB0A1A8FB2}"/>
              </a:ext>
            </a:extLst>
          </p:cNvPr>
          <p:cNvSpPr>
            <a:spLocks noGrp="1"/>
          </p:cNvSpPr>
          <p:nvPr>
            <p:custDataLst>
              <p:tags r:id="rId10"/>
            </p:custDataLst>
          </p:nvPr>
        </p:nvSpPr>
        <p:spPr bwMode="auto">
          <a:xfrm>
            <a:off x="4429125" y="6207125"/>
            <a:ext cx="422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1874B16-A405-416F-AFCE-E3AE24B26E82}" type="datetime'6''''''''''''''''''''''''''0-''''''''7''''''0%'''''''''">
              <a:rPr lang="nl-NL" altLang="en-US" sz="1000" b="1" smtClean="0">
                <a:solidFill>
                  <a:schemeClr val="tx1"/>
                </a:solidFill>
                <a:latin typeface="+mn-lt"/>
              </a:rPr>
              <a:pPr/>
              <a:t>60-70%</a:t>
            </a:fld>
            <a:endParaRPr lang="nl-NL" sz="1000" b="1" noProof="0" dirty="0">
              <a:solidFill>
                <a:schemeClr val="tx1"/>
              </a:solidFill>
              <a:latin typeface="+mn-lt"/>
            </a:endParaRPr>
          </a:p>
        </p:txBody>
      </p:sp>
      <p:sp>
        <p:nvSpPr>
          <p:cNvPr id="91" name="Content 1">
            <a:extLst>
              <a:ext uri="{FF2B5EF4-FFF2-40B4-BE49-F238E27FC236}">
                <a16:creationId xmlns:a16="http://schemas.microsoft.com/office/drawing/2014/main" id="{993BD6ED-F75F-61F6-8F32-73ED4027F4A9}"/>
              </a:ext>
            </a:extLst>
          </p:cNvPr>
          <p:cNvSpPr>
            <a:spLocks noGrp="1"/>
          </p:cNvSpPr>
          <p:nvPr>
            <p:custDataLst>
              <p:tags r:id="rId11"/>
            </p:custDataLst>
          </p:nvPr>
        </p:nvSpPr>
        <p:spPr bwMode="auto">
          <a:xfrm>
            <a:off x="3078162" y="6207125"/>
            <a:ext cx="419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8805415-C3AE-4EAF-BCFE-2B52C264EDF2}" type="datetime'''''''''''''3''0''''''-4''''''''0''''''%'''''''">
              <a:rPr lang="nl-NL" altLang="en-US" sz="1000" b="1" smtClean="0">
                <a:solidFill>
                  <a:schemeClr val="tx1"/>
                </a:solidFill>
                <a:latin typeface="+mn-lt"/>
              </a:rPr>
              <a:pPr/>
              <a:t>30-40%</a:t>
            </a:fld>
            <a:endParaRPr lang="nl-NL" sz="1000" b="1" noProof="0" dirty="0">
              <a:solidFill>
                <a:schemeClr val="tx1"/>
              </a:solidFill>
              <a:latin typeface="+mn-lt"/>
            </a:endParaRPr>
          </a:p>
        </p:txBody>
      </p:sp>
      <p:sp>
        <p:nvSpPr>
          <p:cNvPr id="98" name="Content 1">
            <a:extLst>
              <a:ext uri="{FF2B5EF4-FFF2-40B4-BE49-F238E27FC236}">
                <a16:creationId xmlns:a16="http://schemas.microsoft.com/office/drawing/2014/main" id="{4B9982FA-94CE-476E-98B9-AED20350F85D}"/>
              </a:ext>
            </a:extLst>
          </p:cNvPr>
          <p:cNvSpPr>
            <a:spLocks noGrp="1"/>
          </p:cNvSpPr>
          <p:nvPr>
            <p:custDataLst>
              <p:tags r:id="rId12"/>
            </p:custDataLst>
          </p:nvPr>
        </p:nvSpPr>
        <p:spPr bwMode="gray">
          <a:xfrm>
            <a:off x="2336800" y="6002338"/>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B86ED27-1173-462C-9CDE-6ECC73D35B1E}"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89" name="Content 1">
            <a:extLst>
              <a:ext uri="{FF2B5EF4-FFF2-40B4-BE49-F238E27FC236}">
                <a16:creationId xmlns:a16="http://schemas.microsoft.com/office/drawing/2014/main" id="{7786202F-7121-D478-0BD8-77E02EAB7916}"/>
              </a:ext>
            </a:extLst>
          </p:cNvPr>
          <p:cNvSpPr>
            <a:spLocks noGrp="1"/>
          </p:cNvSpPr>
          <p:nvPr>
            <p:custDataLst>
              <p:tags r:id="rId13"/>
            </p:custDataLst>
          </p:nvPr>
        </p:nvSpPr>
        <p:spPr bwMode="auto">
          <a:xfrm>
            <a:off x="2178050" y="6207125"/>
            <a:ext cx="4175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BED4666-D38A-40C6-91A6-A683102B6C61}" type="datetime'''''''''''1''''0''''-''''''2''0''''''''''''''''''''%'''''''''">
              <a:rPr lang="nl-NL" altLang="en-US" sz="1000" b="1" smtClean="0">
                <a:solidFill>
                  <a:schemeClr val="tx1"/>
                </a:solidFill>
                <a:latin typeface="+mn-lt"/>
              </a:rPr>
              <a:pPr/>
              <a:t>10-20%</a:t>
            </a:fld>
            <a:endParaRPr lang="nl-NL" sz="1000" b="1" noProof="0" dirty="0">
              <a:solidFill>
                <a:schemeClr val="tx1"/>
              </a:solidFill>
              <a:latin typeface="+mn-lt"/>
            </a:endParaRPr>
          </a:p>
        </p:txBody>
      </p:sp>
      <p:sp>
        <p:nvSpPr>
          <p:cNvPr id="92" name="Content 1">
            <a:extLst>
              <a:ext uri="{FF2B5EF4-FFF2-40B4-BE49-F238E27FC236}">
                <a16:creationId xmlns:a16="http://schemas.microsoft.com/office/drawing/2014/main" id="{A84D20A0-CE0F-78D4-49F8-06AEC71EDC76}"/>
              </a:ext>
            </a:extLst>
          </p:cNvPr>
          <p:cNvSpPr>
            <a:spLocks noGrp="1"/>
          </p:cNvSpPr>
          <p:nvPr>
            <p:custDataLst>
              <p:tags r:id="rId14"/>
            </p:custDataLst>
          </p:nvPr>
        </p:nvSpPr>
        <p:spPr bwMode="auto">
          <a:xfrm>
            <a:off x="3529013" y="6207125"/>
            <a:ext cx="419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8E8F7A5-819C-4742-9B1D-B8D7EC3F26D5}" type="datetime'''''''''''''4''''0''''-5''''0''%'''''''''''">
              <a:rPr lang="nl-NL" altLang="en-US" sz="1000" b="1" smtClean="0">
                <a:solidFill>
                  <a:schemeClr val="tx1"/>
                </a:solidFill>
                <a:latin typeface="+mn-lt"/>
              </a:rPr>
              <a:pPr/>
              <a:t>40-50%</a:t>
            </a:fld>
            <a:endParaRPr lang="nl-NL" sz="1000" b="1" noProof="0" dirty="0">
              <a:solidFill>
                <a:schemeClr val="tx1"/>
              </a:solidFill>
              <a:latin typeface="+mn-lt"/>
            </a:endParaRPr>
          </a:p>
        </p:txBody>
      </p:sp>
      <p:sp>
        <p:nvSpPr>
          <p:cNvPr id="95" name="Content 1">
            <a:extLst>
              <a:ext uri="{FF2B5EF4-FFF2-40B4-BE49-F238E27FC236}">
                <a16:creationId xmlns:a16="http://schemas.microsoft.com/office/drawing/2014/main" id="{6EB1550E-16EE-4B3A-0B04-76CCB1EAD8A5}"/>
              </a:ext>
            </a:extLst>
          </p:cNvPr>
          <p:cNvSpPr>
            <a:spLocks noGrp="1"/>
          </p:cNvSpPr>
          <p:nvPr>
            <p:custDataLst>
              <p:tags r:id="rId15"/>
            </p:custDataLst>
          </p:nvPr>
        </p:nvSpPr>
        <p:spPr bwMode="auto">
          <a:xfrm>
            <a:off x="4879975" y="6207125"/>
            <a:ext cx="422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BE91B23-CEA0-4545-9E3B-C95F4CCD86E6}" type="datetime'''''''''''''70''''''-''''''''''''''''''''''''''''''8''0%'''''">
              <a:rPr lang="nl-NL" altLang="en-US" sz="1000" b="1" smtClean="0">
                <a:solidFill>
                  <a:schemeClr val="tx1"/>
                </a:solidFill>
                <a:latin typeface="+mn-lt"/>
              </a:rPr>
              <a:pPr/>
              <a:t>70-80%</a:t>
            </a:fld>
            <a:endParaRPr lang="nl-NL" sz="1000" b="1" noProof="0" dirty="0">
              <a:solidFill>
                <a:schemeClr val="tx1"/>
              </a:solidFill>
              <a:latin typeface="+mn-lt"/>
            </a:endParaRPr>
          </a:p>
        </p:txBody>
      </p:sp>
      <p:sp>
        <p:nvSpPr>
          <p:cNvPr id="54" name="Content 1">
            <a:extLst>
              <a:ext uri="{FF2B5EF4-FFF2-40B4-BE49-F238E27FC236}">
                <a16:creationId xmlns:a16="http://schemas.microsoft.com/office/drawing/2014/main" id="{B6B5FC1C-83A8-B4D7-80B5-A0B0EDC47057}"/>
              </a:ext>
            </a:extLst>
          </p:cNvPr>
          <p:cNvSpPr>
            <a:spLocks noGrp="1"/>
          </p:cNvSpPr>
          <p:nvPr>
            <p:custDataLst>
              <p:tags r:id="rId16"/>
            </p:custDataLst>
          </p:nvPr>
        </p:nvSpPr>
        <p:spPr bwMode="auto">
          <a:xfrm>
            <a:off x="5327650" y="6207126"/>
            <a:ext cx="4302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B01A612-CCB2-4C74-9AD3-7C3224D0E000}" type="datetime'''''''''''''8''0''''''''''-''''''''''''9''''0''%'">
              <a:rPr lang="nl-NL" altLang="en-US" sz="1000" b="1" smtClean="0">
                <a:solidFill>
                  <a:schemeClr val="tx1"/>
                </a:solidFill>
                <a:latin typeface="+mn-lt"/>
              </a:rPr>
              <a:pPr/>
              <a:t>80-90%</a:t>
            </a:fld>
            <a:endParaRPr lang="nl-NL" sz="1000" b="1" noProof="0" dirty="0">
              <a:solidFill>
                <a:schemeClr val="tx1"/>
              </a:solidFill>
              <a:latin typeface="+mn-lt"/>
            </a:endParaRPr>
          </a:p>
        </p:txBody>
      </p:sp>
      <p:sp>
        <p:nvSpPr>
          <p:cNvPr id="52" name="Content 1">
            <a:extLst>
              <a:ext uri="{FF2B5EF4-FFF2-40B4-BE49-F238E27FC236}">
                <a16:creationId xmlns:a16="http://schemas.microsoft.com/office/drawing/2014/main" id="{20EB25EA-8B91-D34E-F9CC-76C19DBDA92A}"/>
              </a:ext>
            </a:extLst>
          </p:cNvPr>
          <p:cNvSpPr>
            <a:spLocks noGrp="1"/>
          </p:cNvSpPr>
          <p:nvPr>
            <p:custDataLst>
              <p:tags r:id="rId17"/>
            </p:custDataLst>
          </p:nvPr>
        </p:nvSpPr>
        <p:spPr bwMode="auto">
          <a:xfrm>
            <a:off x="6289676" y="6207124"/>
            <a:ext cx="3095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52C9268-B56E-4C2C-B4F7-113ED5372D50}" type="datetime'''''1''0''0-''''''1''''1''''''''''''''0''''''''''''%'">
              <a:rPr lang="nl-NL" altLang="en-US" sz="1000" b="1" smtClean="0">
                <a:solidFill>
                  <a:schemeClr val="tx1"/>
                </a:solidFill>
                <a:latin typeface="+mn-lt"/>
              </a:rPr>
              <a:pPr/>
              <a:t>100-110%</a:t>
            </a:fld>
            <a:endParaRPr lang="nl-NL" sz="1000" b="1" noProof="0" dirty="0">
              <a:solidFill>
                <a:schemeClr val="tx1"/>
              </a:solidFill>
              <a:latin typeface="+mn-lt"/>
            </a:endParaRPr>
          </a:p>
        </p:txBody>
      </p:sp>
      <p:sp>
        <p:nvSpPr>
          <p:cNvPr id="57" name="Content 1">
            <a:extLst>
              <a:ext uri="{FF2B5EF4-FFF2-40B4-BE49-F238E27FC236}">
                <a16:creationId xmlns:a16="http://schemas.microsoft.com/office/drawing/2014/main" id="{04502215-EBD1-BC20-6D6B-8095169C710A}"/>
              </a:ext>
            </a:extLst>
          </p:cNvPr>
          <p:cNvSpPr>
            <a:spLocks noGrp="1"/>
          </p:cNvSpPr>
          <p:nvPr>
            <p:custDataLst>
              <p:tags r:id="rId18"/>
            </p:custDataLst>
          </p:nvPr>
        </p:nvSpPr>
        <p:spPr bwMode="auto">
          <a:xfrm>
            <a:off x="6740526" y="6207124"/>
            <a:ext cx="3095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722CBAA-148A-42EA-9FDF-7D347016A054}" type="datetime'''''1''''''''1''''0-1''2''''0''''''''''''''''%'''''''''''">
              <a:rPr lang="nl-NL" altLang="en-US" sz="1000" b="1" smtClean="0">
                <a:solidFill>
                  <a:schemeClr val="tx1"/>
                </a:solidFill>
                <a:latin typeface="+mn-lt"/>
              </a:rPr>
              <a:pPr/>
              <a:t>110-120%</a:t>
            </a:fld>
            <a:endParaRPr lang="nl-NL" sz="1000" b="1" noProof="0" dirty="0">
              <a:solidFill>
                <a:schemeClr val="tx1"/>
              </a:solidFill>
              <a:latin typeface="+mn-lt"/>
            </a:endParaRPr>
          </a:p>
        </p:txBody>
      </p:sp>
      <p:sp>
        <p:nvSpPr>
          <p:cNvPr id="59" name="Content 1">
            <a:extLst>
              <a:ext uri="{FF2B5EF4-FFF2-40B4-BE49-F238E27FC236}">
                <a16:creationId xmlns:a16="http://schemas.microsoft.com/office/drawing/2014/main" id="{9709E7BD-2095-03E7-D381-6E98437B2460}"/>
              </a:ext>
            </a:extLst>
          </p:cNvPr>
          <p:cNvSpPr>
            <a:spLocks noGrp="1"/>
          </p:cNvSpPr>
          <p:nvPr>
            <p:custDataLst>
              <p:tags r:id="rId19"/>
            </p:custDataLst>
          </p:nvPr>
        </p:nvSpPr>
        <p:spPr bwMode="auto">
          <a:xfrm>
            <a:off x="7191376" y="6207124"/>
            <a:ext cx="3079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D63ED01-3620-425C-8847-F0224484F943}" type="datetime'''1''''2''''''0''''''''''''''''-''1''''30%'''''''">
              <a:rPr lang="nl-NL" altLang="en-US" sz="1000" b="1" smtClean="0">
                <a:solidFill>
                  <a:schemeClr val="tx1"/>
                </a:solidFill>
                <a:latin typeface="+mn-lt"/>
              </a:rPr>
              <a:pPr/>
              <a:t>120-130%</a:t>
            </a:fld>
            <a:endParaRPr lang="nl-NL" sz="1000" b="1" noProof="0" dirty="0">
              <a:solidFill>
                <a:schemeClr val="tx1"/>
              </a:solidFill>
              <a:latin typeface="+mn-lt"/>
            </a:endParaRPr>
          </a:p>
        </p:txBody>
      </p:sp>
      <p:sp>
        <p:nvSpPr>
          <p:cNvPr id="50" name="Content 1">
            <a:extLst>
              <a:ext uri="{FF2B5EF4-FFF2-40B4-BE49-F238E27FC236}">
                <a16:creationId xmlns:a16="http://schemas.microsoft.com/office/drawing/2014/main" id="{D565F59F-CDC4-CAE7-7D0A-E6BCA62F428C}"/>
              </a:ext>
            </a:extLst>
          </p:cNvPr>
          <p:cNvSpPr>
            <a:spLocks noGrp="1"/>
          </p:cNvSpPr>
          <p:nvPr>
            <p:custDataLst>
              <p:tags r:id="rId20"/>
            </p:custDataLst>
          </p:nvPr>
        </p:nvSpPr>
        <p:spPr bwMode="auto">
          <a:xfrm>
            <a:off x="7640638" y="6207124"/>
            <a:ext cx="312738"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523757A-BE06-4753-8703-6345456DE3B2}" type="datetime'1''''''''''''3''''''''''''''''''0''''''-1''''''''40%'">
              <a:rPr lang="nl-NL" altLang="en-US" sz="1000" b="1" smtClean="0">
                <a:solidFill>
                  <a:schemeClr val="tx1"/>
                </a:solidFill>
                <a:latin typeface="+mn-lt"/>
              </a:rPr>
              <a:pPr/>
              <a:t>130-140%</a:t>
            </a:fld>
            <a:endParaRPr lang="nl-NL" sz="1000" b="1" noProof="0" dirty="0">
              <a:solidFill>
                <a:schemeClr val="tx1"/>
              </a:solidFill>
              <a:latin typeface="+mn-lt"/>
            </a:endParaRPr>
          </a:p>
        </p:txBody>
      </p:sp>
      <p:sp>
        <p:nvSpPr>
          <p:cNvPr id="61" name="Content 1">
            <a:extLst>
              <a:ext uri="{FF2B5EF4-FFF2-40B4-BE49-F238E27FC236}">
                <a16:creationId xmlns:a16="http://schemas.microsoft.com/office/drawing/2014/main" id="{09BFEC18-4C0F-154A-F0B9-35A2DB2348B9}"/>
              </a:ext>
            </a:extLst>
          </p:cNvPr>
          <p:cNvSpPr>
            <a:spLocks noGrp="1"/>
          </p:cNvSpPr>
          <p:nvPr>
            <p:custDataLst>
              <p:tags r:id="rId21"/>
            </p:custDataLst>
          </p:nvPr>
        </p:nvSpPr>
        <p:spPr bwMode="auto">
          <a:xfrm>
            <a:off x="8093075" y="6207124"/>
            <a:ext cx="3079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48340E3-20F8-48F6-8A85-1ED506499EEF}" type="datetime'1''''''''''''''''''''''''''''4''''0''''''''''''-''''''15''0%'">
              <a:rPr lang="nl-NL" altLang="en-US" sz="1000" b="1" smtClean="0">
                <a:solidFill>
                  <a:schemeClr val="tx1"/>
                </a:solidFill>
                <a:latin typeface="+mn-lt"/>
              </a:rPr>
              <a:pPr/>
              <a:t>140-150%</a:t>
            </a:fld>
            <a:endParaRPr lang="nl-NL" sz="1000" b="1" noProof="0" dirty="0">
              <a:solidFill>
                <a:schemeClr val="tx1"/>
              </a:solidFill>
              <a:latin typeface="+mn-lt"/>
            </a:endParaRPr>
          </a:p>
        </p:txBody>
      </p:sp>
      <p:sp>
        <p:nvSpPr>
          <p:cNvPr id="63" name="Content 1">
            <a:extLst>
              <a:ext uri="{FF2B5EF4-FFF2-40B4-BE49-F238E27FC236}">
                <a16:creationId xmlns:a16="http://schemas.microsoft.com/office/drawing/2014/main" id="{DF35C427-143F-07B0-DD8C-D19FCDB26055}"/>
              </a:ext>
            </a:extLst>
          </p:cNvPr>
          <p:cNvSpPr>
            <a:spLocks noGrp="1"/>
          </p:cNvSpPr>
          <p:nvPr>
            <p:custDataLst>
              <p:tags r:id="rId22"/>
            </p:custDataLst>
          </p:nvPr>
        </p:nvSpPr>
        <p:spPr bwMode="auto">
          <a:xfrm>
            <a:off x="8540751" y="6207124"/>
            <a:ext cx="31591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876363C-BD41-49CB-8493-903C259E8CD6}" type="datetime'''''1''''''5''''0''''-''''''''''''1''''''6''''''0''''''%'''''">
              <a:rPr lang="nl-NL" altLang="en-US" sz="1000" b="1" smtClean="0">
                <a:solidFill>
                  <a:schemeClr val="tx1"/>
                </a:solidFill>
                <a:latin typeface="+mn-lt"/>
              </a:rPr>
              <a:pPr/>
              <a:t>150-160%</a:t>
            </a:fld>
            <a:endParaRPr lang="nl-NL" sz="1000" b="1" noProof="0" dirty="0">
              <a:solidFill>
                <a:schemeClr val="tx1"/>
              </a:solidFill>
              <a:latin typeface="+mn-lt"/>
            </a:endParaRPr>
          </a:p>
        </p:txBody>
      </p:sp>
      <p:sp>
        <p:nvSpPr>
          <p:cNvPr id="69" name="Content 1">
            <a:extLst>
              <a:ext uri="{FF2B5EF4-FFF2-40B4-BE49-F238E27FC236}">
                <a16:creationId xmlns:a16="http://schemas.microsoft.com/office/drawing/2014/main" id="{CEA1CE49-BDC8-8D3E-85BE-D032368910B3}"/>
              </a:ext>
            </a:extLst>
          </p:cNvPr>
          <p:cNvSpPr>
            <a:spLocks noGrp="1"/>
          </p:cNvSpPr>
          <p:nvPr>
            <p:custDataLst>
              <p:tags r:id="rId23"/>
            </p:custDataLst>
          </p:nvPr>
        </p:nvSpPr>
        <p:spPr bwMode="auto">
          <a:xfrm>
            <a:off x="9442451" y="6207124"/>
            <a:ext cx="31591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3652593-601A-48DC-AF8D-23382BC9B884}" type="datetime'''''''''17''''0''''''''-''''''''''''''''1''''80''''''''%'''''">
              <a:rPr lang="nl-NL" altLang="en-US" sz="1000" b="1" smtClean="0">
                <a:solidFill>
                  <a:schemeClr val="tx1"/>
                </a:solidFill>
                <a:latin typeface="+mn-lt"/>
              </a:rPr>
              <a:pPr/>
              <a:t>170-180%</a:t>
            </a:fld>
            <a:endParaRPr lang="nl-NL" sz="1000" b="1" noProof="0" dirty="0">
              <a:solidFill>
                <a:schemeClr val="tx1"/>
              </a:solidFill>
              <a:latin typeface="+mn-lt"/>
            </a:endParaRPr>
          </a:p>
        </p:txBody>
      </p:sp>
      <p:sp>
        <p:nvSpPr>
          <p:cNvPr id="66" name="Content 1">
            <a:extLst>
              <a:ext uri="{FF2B5EF4-FFF2-40B4-BE49-F238E27FC236}">
                <a16:creationId xmlns:a16="http://schemas.microsoft.com/office/drawing/2014/main" id="{E384A366-8E3F-4A17-CD00-1DC256BB8F55}"/>
              </a:ext>
            </a:extLst>
          </p:cNvPr>
          <p:cNvSpPr>
            <a:spLocks noGrp="1"/>
          </p:cNvSpPr>
          <p:nvPr>
            <p:custDataLst>
              <p:tags r:id="rId24"/>
            </p:custDataLst>
          </p:nvPr>
        </p:nvSpPr>
        <p:spPr bwMode="auto">
          <a:xfrm>
            <a:off x="10345738" y="6207124"/>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DA2107E-A4D2-41B4-BBB6-8BAB7B4A7A26}" type="datetime'''''''''1''''''''9''0''''''-''2''0''''0''''%'''''''''''">
              <a:rPr lang="nl-NL" altLang="en-US" sz="1000" b="1" smtClean="0">
                <a:solidFill>
                  <a:schemeClr val="tx1"/>
                </a:solidFill>
                <a:latin typeface="+mn-lt"/>
              </a:rPr>
              <a:pPr/>
              <a:t>190-200%</a:t>
            </a:fld>
            <a:endParaRPr lang="nl-NL" sz="1000" b="1" noProof="0" dirty="0">
              <a:solidFill>
                <a:schemeClr val="tx1"/>
              </a:solidFill>
              <a:latin typeface="+mn-lt"/>
            </a:endParaRPr>
          </a:p>
        </p:txBody>
      </p:sp>
      <p:sp>
        <p:nvSpPr>
          <p:cNvPr id="72" name="Content 1">
            <a:extLst>
              <a:ext uri="{FF2B5EF4-FFF2-40B4-BE49-F238E27FC236}">
                <a16:creationId xmlns:a16="http://schemas.microsoft.com/office/drawing/2014/main" id="{BA173C1D-69FD-CF12-5EB3-ED2EA3C1F413}"/>
              </a:ext>
            </a:extLst>
          </p:cNvPr>
          <p:cNvSpPr>
            <a:spLocks noGrp="1"/>
          </p:cNvSpPr>
          <p:nvPr>
            <p:custDataLst>
              <p:tags r:id="rId25"/>
            </p:custDataLst>
          </p:nvPr>
        </p:nvSpPr>
        <p:spPr bwMode="auto">
          <a:xfrm>
            <a:off x="10763250" y="6207125"/>
            <a:ext cx="3778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52E09F4-059D-4B43-AC7A-2E22B2CFA620}" type="datetime'&gt;''''''''20''''''''''''''''''''''''''0''''''''''''''''''''%'">
              <a:rPr lang="nl-NL" altLang="en-US" sz="1000" b="1" smtClean="0">
                <a:solidFill>
                  <a:schemeClr val="tx1"/>
                </a:solidFill>
                <a:latin typeface="+mn-lt"/>
              </a:rPr>
              <a:pPr/>
              <a:t>&gt;200%</a:t>
            </a:fld>
            <a:endParaRPr lang="nl-NL" sz="1000" b="1" noProof="0" dirty="0">
              <a:solidFill>
                <a:schemeClr val="tx1"/>
              </a:solidFill>
              <a:latin typeface="+mn-lt"/>
            </a:endParaRPr>
          </a:p>
        </p:txBody>
      </p:sp>
      <p:sp>
        <p:nvSpPr>
          <p:cNvPr id="97" name="Content 1">
            <a:extLst>
              <a:ext uri="{FF2B5EF4-FFF2-40B4-BE49-F238E27FC236}">
                <a16:creationId xmlns:a16="http://schemas.microsoft.com/office/drawing/2014/main" id="{4B9982FA-94CE-476E-98B9-AED20350F85D}"/>
              </a:ext>
            </a:extLst>
          </p:cNvPr>
          <p:cNvSpPr>
            <a:spLocks noGrp="1"/>
          </p:cNvSpPr>
          <p:nvPr>
            <p:custDataLst>
              <p:tags r:id="rId26"/>
            </p:custDataLst>
          </p:nvPr>
        </p:nvSpPr>
        <p:spPr bwMode="gray">
          <a:xfrm>
            <a:off x="1885950" y="6002338"/>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913920A-3E95-4CAC-92A6-3B7CFFBC9278}"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6" name="Content 1">
            <a:extLst>
              <a:ext uri="{FF2B5EF4-FFF2-40B4-BE49-F238E27FC236}">
                <a16:creationId xmlns:a16="http://schemas.microsoft.com/office/drawing/2014/main" id="{4B9982FA-94CE-476E-98B9-AED20350F85D}"/>
              </a:ext>
            </a:extLst>
          </p:cNvPr>
          <p:cNvSpPr>
            <a:spLocks noGrp="1"/>
          </p:cNvSpPr>
          <p:nvPr>
            <p:custDataLst>
              <p:tags r:id="rId27"/>
            </p:custDataLst>
          </p:nvPr>
        </p:nvSpPr>
        <p:spPr bwMode="gray">
          <a:xfrm>
            <a:off x="2787650" y="6002339"/>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6266B5E-7C10-468A-AC5D-1B9164AECFE3}"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3" name="Text Placeholder 2">
            <a:extLst>
              <a:ext uri="{FF2B5EF4-FFF2-40B4-BE49-F238E27FC236}">
                <a16:creationId xmlns:a16="http://schemas.microsoft.com/office/drawing/2014/main" id="{FE856D89-24DB-4DB8-99A7-A3A72D751AE2}"/>
              </a:ext>
            </a:extLst>
          </p:cNvPr>
          <p:cNvSpPr>
            <a:spLocks noGrp="1"/>
          </p:cNvSpPr>
          <p:nvPr>
            <p:ph type="body" sz="quarter" idx="20"/>
          </p:nvPr>
        </p:nvSpPr>
        <p:spPr/>
        <p:txBody>
          <a:bodyPr/>
          <a:lstStyle/>
          <a:p>
            <a:endParaRPr lang="nl-NL"/>
          </a:p>
        </p:txBody>
      </p:sp>
      <p:sp>
        <p:nvSpPr>
          <p:cNvPr id="4" name="Footer Placeholder 3">
            <a:extLst>
              <a:ext uri="{FF2B5EF4-FFF2-40B4-BE49-F238E27FC236}">
                <a16:creationId xmlns:a16="http://schemas.microsoft.com/office/drawing/2014/main" id="{08D5F61B-6780-4546-A58F-A4B4326E6B6E}"/>
              </a:ext>
            </a:extLst>
          </p:cNvPr>
          <p:cNvSpPr>
            <a:spLocks noGrp="1"/>
          </p:cNvSpPr>
          <p:nvPr>
            <p:ph type="ftr" sz="quarter" idx="3"/>
          </p:nvPr>
        </p:nvSpPr>
        <p:spPr/>
        <p:txBody>
          <a:bodyPr/>
          <a:lstStyle/>
          <a:p>
            <a:r>
              <a:rPr lang="nl-NL" dirty="0"/>
              <a:t>Bron: IV3 gegevens, CBS (2019); It’s Public analyse</a:t>
            </a:r>
          </a:p>
        </p:txBody>
      </p:sp>
      <p:sp>
        <p:nvSpPr>
          <p:cNvPr id="5" name="Slide Number Placeholder 4">
            <a:extLst>
              <a:ext uri="{FF2B5EF4-FFF2-40B4-BE49-F238E27FC236}">
                <a16:creationId xmlns:a16="http://schemas.microsoft.com/office/drawing/2014/main" id="{D8A05129-8892-4013-BD06-3815B83E2703}"/>
              </a:ext>
            </a:extLst>
          </p:cNvPr>
          <p:cNvSpPr>
            <a:spLocks noGrp="1"/>
          </p:cNvSpPr>
          <p:nvPr>
            <p:ph type="sldNum" sz="quarter" idx="12"/>
          </p:nvPr>
        </p:nvSpPr>
        <p:spPr/>
        <p:txBody>
          <a:bodyPr/>
          <a:lstStyle/>
          <a:p>
            <a:fld id="{992CD0B2-8AB2-4C6C-8876-E15753662C9B}" type="slidenum">
              <a:rPr lang="nl-NL" smtClean="0"/>
              <a:pPr/>
              <a:t>28</a:t>
            </a:fld>
            <a:endParaRPr lang="nl-NL"/>
          </a:p>
        </p:txBody>
      </p:sp>
      <p:sp>
        <p:nvSpPr>
          <p:cNvPr id="6" name="Text Placeholder 5">
            <a:extLst>
              <a:ext uri="{FF2B5EF4-FFF2-40B4-BE49-F238E27FC236}">
                <a16:creationId xmlns:a16="http://schemas.microsoft.com/office/drawing/2014/main" id="{47F86FAE-4E0B-454A-84AB-4DA876C86AB2}"/>
              </a:ext>
            </a:extLst>
          </p:cNvPr>
          <p:cNvSpPr>
            <a:spLocks noGrp="1"/>
          </p:cNvSpPr>
          <p:nvPr>
            <p:ph type="body" sz="quarter" idx="14"/>
          </p:nvPr>
        </p:nvSpPr>
        <p:spPr/>
        <p:txBody>
          <a:bodyPr/>
          <a:lstStyle/>
          <a:p>
            <a:r>
              <a:rPr lang="nl-NL" dirty="0"/>
              <a:t>#gemeenten op basis van financieringsbehoefte als %-begrotingsomvang, Nederlandse gemeenten, 2019</a:t>
            </a:r>
          </a:p>
        </p:txBody>
      </p:sp>
      <p:sp>
        <p:nvSpPr>
          <p:cNvPr id="7" name="Title 6">
            <a:extLst>
              <a:ext uri="{FF2B5EF4-FFF2-40B4-BE49-F238E27FC236}">
                <a16:creationId xmlns:a16="http://schemas.microsoft.com/office/drawing/2014/main" id="{49774A6D-2B95-4468-A781-DECD81F3515D}"/>
              </a:ext>
            </a:extLst>
          </p:cNvPr>
          <p:cNvSpPr>
            <a:spLocks noGrp="1"/>
          </p:cNvSpPr>
          <p:nvPr>
            <p:ph type="title"/>
          </p:nvPr>
        </p:nvSpPr>
        <p:spPr/>
        <p:txBody>
          <a:bodyPr vert="horz"/>
          <a:lstStyle/>
          <a:p>
            <a:br>
              <a:rPr lang="nl-NL" dirty="0"/>
            </a:br>
            <a:r>
              <a:rPr lang="nl-NL" dirty="0"/>
              <a:t>Financieringsbehoefte gemiddeld 94%</a:t>
            </a:r>
          </a:p>
        </p:txBody>
      </p:sp>
      <p:grpSp>
        <p:nvGrpSpPr>
          <p:cNvPr id="169" name="Group 168">
            <a:extLst>
              <a:ext uri="{FF2B5EF4-FFF2-40B4-BE49-F238E27FC236}">
                <a16:creationId xmlns:a16="http://schemas.microsoft.com/office/drawing/2014/main" id="{A8B31FB5-135B-FEBE-A514-A2A006367D8B}"/>
              </a:ext>
            </a:extLst>
          </p:cNvPr>
          <p:cNvGrpSpPr/>
          <p:nvPr/>
        </p:nvGrpSpPr>
        <p:grpSpPr>
          <a:xfrm>
            <a:off x="617670" y="3911341"/>
            <a:ext cx="994641" cy="1928890"/>
            <a:chOff x="131839" y="3897297"/>
            <a:chExt cx="994641" cy="1928890"/>
          </a:xfrm>
        </p:grpSpPr>
        <p:cxnSp>
          <p:nvCxnSpPr>
            <p:cNvPr id="170" name="Straight Arrow Connector 169">
              <a:extLst>
                <a:ext uri="{FF2B5EF4-FFF2-40B4-BE49-F238E27FC236}">
                  <a16:creationId xmlns:a16="http://schemas.microsoft.com/office/drawing/2014/main" id="{5799480A-29A3-34B8-74C4-6260001524A0}"/>
                </a:ext>
              </a:extLst>
            </p:cNvPr>
            <p:cNvCxnSpPr/>
            <p:nvPr/>
          </p:nvCxnSpPr>
          <p:spPr>
            <a:xfrm flipV="1">
              <a:off x="661800" y="3897297"/>
              <a:ext cx="0" cy="1315997"/>
            </a:xfrm>
            <a:prstGeom prst="straightConnector1">
              <a:avLst/>
            </a:prstGeom>
            <a:ln>
              <a:solidFill>
                <a:srgbClr val="AFAFAF"/>
              </a:solidFill>
              <a:tailEnd type="triangle"/>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3621E5CC-30F6-8C15-12BE-F8D251CB7DC7}"/>
                </a:ext>
              </a:extLst>
            </p:cNvPr>
            <p:cNvSpPr txBox="1"/>
            <p:nvPr/>
          </p:nvSpPr>
          <p:spPr>
            <a:xfrm>
              <a:off x="131839" y="5299969"/>
              <a:ext cx="994641" cy="526218"/>
            </a:xfrm>
            <a:prstGeom prst="rect">
              <a:avLst/>
            </a:prstGeom>
          </p:spPr>
          <p:txBody>
            <a:bodyPr vert="horz" wrap="square" lIns="91440" tIns="45720" rIns="91440" bIns="45720" rtlCol="0">
              <a:noAutofit/>
            </a:bodyPr>
            <a:lstStyle/>
            <a:p>
              <a:pPr marL="0" indent="0" algn="l">
                <a:buNone/>
              </a:pPr>
              <a:r>
                <a:rPr lang="nl-NL" sz="1100" noProof="0" dirty="0">
                  <a:solidFill>
                    <a:srgbClr val="8C8C8C"/>
                  </a:solidFill>
                </a:rPr>
                <a:t># gemeenten</a:t>
              </a:r>
            </a:p>
          </p:txBody>
        </p:sp>
      </p:grpSp>
      <p:sp>
        <p:nvSpPr>
          <p:cNvPr id="39" name="Rectangle: Rounded Corners 38">
            <a:extLst>
              <a:ext uri="{FF2B5EF4-FFF2-40B4-BE49-F238E27FC236}">
                <a16:creationId xmlns:a16="http://schemas.microsoft.com/office/drawing/2014/main" id="{24DA1F12-939C-EC1A-2E54-0533DCF3555B}"/>
              </a:ext>
            </a:extLst>
          </p:cNvPr>
          <p:cNvSpPr/>
          <p:nvPr/>
        </p:nvSpPr>
        <p:spPr>
          <a:xfrm>
            <a:off x="5606992" y="2157732"/>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94%</a:t>
            </a:r>
          </a:p>
        </p:txBody>
      </p:sp>
      <p:cxnSp>
        <p:nvCxnSpPr>
          <p:cNvPr id="41" name="Straight Arrow Connector 40">
            <a:extLst>
              <a:ext uri="{FF2B5EF4-FFF2-40B4-BE49-F238E27FC236}">
                <a16:creationId xmlns:a16="http://schemas.microsoft.com/office/drawing/2014/main" id="{7B4F25A1-6836-3F1D-7E4E-DCDD615A28ED}"/>
              </a:ext>
            </a:extLst>
          </p:cNvPr>
          <p:cNvCxnSpPr>
            <a:cxnSpLocks/>
            <a:stCxn id="39" idx="2"/>
          </p:cNvCxnSpPr>
          <p:nvPr/>
        </p:nvCxnSpPr>
        <p:spPr>
          <a:xfrm>
            <a:off x="5934142" y="2431317"/>
            <a:ext cx="0" cy="1191993"/>
          </a:xfrm>
          <a:prstGeom prst="straightConnector1">
            <a:avLst/>
          </a:prstGeom>
          <a:ln>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913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D8C1C47E-127D-48D4-9B14-DAF274710707}"/>
              </a:ext>
            </a:extLst>
          </p:cNvPr>
          <p:cNvGraphicFramePr>
            <a:graphicFrameLocks noChangeAspect="1"/>
          </p:cNvGraphicFramePr>
          <p:nvPr>
            <p:custDataLst>
              <p:tags r:id="rId1"/>
            </p:custDataLst>
            <p:extLst>
              <p:ext uri="{D42A27DB-BD31-4B8C-83A1-F6EECF244321}">
                <p14:modId xmlns:p14="http://schemas.microsoft.com/office/powerpoint/2010/main" val="3790161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25" imgH="424" progId="TCLayout.ActiveDocument.1">
                  <p:embed/>
                </p:oleObj>
              </mc:Choice>
              <mc:Fallback>
                <p:oleObj name="think-cell Slide" r:id="rId33" imgW="425" imgH="424" progId="TCLayout.ActiveDocument.1">
                  <p:embed/>
                  <p:pic>
                    <p:nvPicPr>
                      <p:cNvPr id="19" name="Object 18" hidden="1">
                        <a:extLst>
                          <a:ext uri="{FF2B5EF4-FFF2-40B4-BE49-F238E27FC236}">
                            <a16:creationId xmlns:a16="http://schemas.microsoft.com/office/drawing/2014/main" id="{D8C1C47E-127D-48D4-9B14-DAF274710707}"/>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cxnSp>
        <p:nvCxnSpPr>
          <p:cNvPr id="44" name="Straight Arrow Connector 43">
            <a:extLst>
              <a:ext uri="{FF2B5EF4-FFF2-40B4-BE49-F238E27FC236}">
                <a16:creationId xmlns:a16="http://schemas.microsoft.com/office/drawing/2014/main" id="{D4014891-BD90-4701-6926-BACDE0CD6325}"/>
              </a:ext>
            </a:extLst>
          </p:cNvPr>
          <p:cNvCxnSpPr>
            <a:cxnSpLocks/>
            <a:stCxn id="46" idx="2"/>
          </p:cNvCxnSpPr>
          <p:nvPr/>
        </p:nvCxnSpPr>
        <p:spPr>
          <a:xfrm>
            <a:off x="3821729" y="2431317"/>
            <a:ext cx="0" cy="208118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2" name="Chart 81">
            <a:extLst>
              <a:ext uri="{FF2B5EF4-FFF2-40B4-BE49-F238E27FC236}">
                <a16:creationId xmlns:a16="http://schemas.microsoft.com/office/drawing/2014/main" id="{9BEF8005-F769-C499-8D0C-27A54E0030A2}"/>
              </a:ext>
            </a:extLst>
          </p:cNvPr>
          <p:cNvGraphicFramePr/>
          <p:nvPr>
            <p:custDataLst>
              <p:tags r:id="rId2"/>
            </p:custDataLst>
            <p:extLst>
              <p:ext uri="{D42A27DB-BD31-4B8C-83A1-F6EECF244321}">
                <p14:modId xmlns:p14="http://schemas.microsoft.com/office/powerpoint/2010/main" val="2893162033"/>
              </p:ext>
            </p:extLst>
          </p:nvPr>
        </p:nvGraphicFramePr>
        <p:xfrm>
          <a:off x="1530350" y="2493963"/>
          <a:ext cx="10083800" cy="3529012"/>
        </p:xfrm>
        <a:graphic>
          <a:graphicData uri="http://schemas.openxmlformats.org/drawingml/2006/chart">
            <c:chart xmlns:c="http://schemas.openxmlformats.org/drawingml/2006/chart" xmlns:r="http://schemas.openxmlformats.org/officeDocument/2006/relationships" r:id="rId35"/>
          </a:graphicData>
        </a:graphic>
      </p:graphicFrame>
      <p:sp>
        <p:nvSpPr>
          <p:cNvPr id="66" name="Content 1">
            <a:extLst>
              <a:ext uri="{FF2B5EF4-FFF2-40B4-BE49-F238E27FC236}">
                <a16:creationId xmlns:a16="http://schemas.microsoft.com/office/drawing/2014/main" id="{E384A366-8E3F-4A17-CD00-1DC256BB8F55}"/>
              </a:ext>
            </a:extLst>
          </p:cNvPr>
          <p:cNvSpPr>
            <a:spLocks noGrp="1"/>
          </p:cNvSpPr>
          <p:nvPr>
            <p:custDataLst>
              <p:tags r:id="rId3"/>
            </p:custDataLst>
          </p:nvPr>
        </p:nvSpPr>
        <p:spPr bwMode="auto">
          <a:xfrm>
            <a:off x="8447088" y="5983287"/>
            <a:ext cx="3079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F4C83E9-A776-43A1-960B-CE42B8B0616E}" type="datetime'''''''''1''40''''''''-''''''1''''''''50''''%'''">
              <a:rPr lang="nl-NL" altLang="en-US" sz="1000" b="1" smtClean="0">
                <a:solidFill>
                  <a:schemeClr val="tx1"/>
                </a:solidFill>
                <a:latin typeface="+mn-lt"/>
              </a:rPr>
              <a:pPr/>
              <a:t>140-150%</a:t>
            </a:fld>
            <a:endParaRPr lang="nl-NL" sz="1000" b="1" noProof="0" dirty="0">
              <a:solidFill>
                <a:schemeClr val="tx1"/>
              </a:solidFill>
              <a:latin typeface="+mn-lt"/>
            </a:endParaRPr>
          </a:p>
        </p:txBody>
      </p:sp>
      <p:sp>
        <p:nvSpPr>
          <p:cNvPr id="53" name="Content 1">
            <a:extLst>
              <a:ext uri="{FF2B5EF4-FFF2-40B4-BE49-F238E27FC236}">
                <a16:creationId xmlns:a16="http://schemas.microsoft.com/office/drawing/2014/main" id="{A47BF368-4488-A054-7AD3-8C772180A8DE}"/>
              </a:ext>
            </a:extLst>
          </p:cNvPr>
          <p:cNvSpPr>
            <a:spLocks noGrp="1"/>
          </p:cNvSpPr>
          <p:nvPr>
            <p:custDataLst>
              <p:tags r:id="rId4"/>
            </p:custDataLst>
          </p:nvPr>
        </p:nvSpPr>
        <p:spPr bwMode="auto">
          <a:xfrm>
            <a:off x="1689100" y="5983288"/>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482A11D-E55E-4BDC-8FB6-1171E09BA9A4}" type="datetime'''''''''''''G''''een'''''''''''''''">
              <a:rPr lang="nl-NL" altLang="en-US" sz="1000" b="1" smtClean="0">
                <a:solidFill>
                  <a:schemeClr val="tx1"/>
                </a:solidFill>
                <a:latin typeface="+mn-lt"/>
              </a:rPr>
              <a:pPr/>
              <a:t>Geen</a:t>
            </a:fld>
            <a:endParaRPr lang="nl-NL" sz="1000" b="1" noProof="0" dirty="0">
              <a:solidFill>
                <a:schemeClr val="tx1"/>
              </a:solidFill>
              <a:latin typeface="+mn-lt"/>
            </a:endParaRPr>
          </a:p>
        </p:txBody>
      </p:sp>
      <p:sp>
        <p:nvSpPr>
          <p:cNvPr id="35" name="Content 1">
            <a:extLst>
              <a:ext uri="{FF2B5EF4-FFF2-40B4-BE49-F238E27FC236}">
                <a16:creationId xmlns:a16="http://schemas.microsoft.com/office/drawing/2014/main" id="{EB77FB72-5DAF-487F-B69D-BB6CFCCE9EC7}"/>
              </a:ext>
            </a:extLst>
          </p:cNvPr>
          <p:cNvSpPr>
            <a:spLocks noGrp="1"/>
          </p:cNvSpPr>
          <p:nvPr>
            <p:custDataLst>
              <p:tags r:id="rId5"/>
            </p:custDataLst>
          </p:nvPr>
        </p:nvSpPr>
        <p:spPr bwMode="auto">
          <a:xfrm>
            <a:off x="2112963" y="5983288"/>
            <a:ext cx="354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8DD4B20-0E99-4986-B355-F1434DAF565D}" type="datetime'0''''''''''''''-''''''1''''''''''''0''''''''%'''''''">
              <a:rPr lang="nl-NL" altLang="en-US" sz="1000" b="1" smtClean="0">
                <a:solidFill>
                  <a:schemeClr val="tx1"/>
                </a:solidFill>
                <a:latin typeface="+mn-lt"/>
              </a:rPr>
              <a:pPr/>
              <a:t>0-10%</a:t>
            </a:fld>
            <a:endParaRPr lang="nl-NL" sz="1000" b="1" noProof="0" dirty="0">
              <a:solidFill>
                <a:schemeClr val="tx1"/>
              </a:solidFill>
              <a:latin typeface="+mn-lt"/>
            </a:endParaRPr>
          </a:p>
        </p:txBody>
      </p:sp>
      <p:sp>
        <p:nvSpPr>
          <p:cNvPr id="54" name="Content 1">
            <a:extLst>
              <a:ext uri="{FF2B5EF4-FFF2-40B4-BE49-F238E27FC236}">
                <a16:creationId xmlns:a16="http://schemas.microsoft.com/office/drawing/2014/main" id="{B6B5FC1C-83A8-B4D7-80B5-A0B0EDC47057}"/>
              </a:ext>
            </a:extLst>
          </p:cNvPr>
          <p:cNvSpPr>
            <a:spLocks noGrp="1"/>
          </p:cNvSpPr>
          <p:nvPr>
            <p:custDataLst>
              <p:tags r:id="rId6"/>
            </p:custDataLst>
          </p:nvPr>
        </p:nvSpPr>
        <p:spPr bwMode="auto">
          <a:xfrm>
            <a:off x="3432175" y="5983289"/>
            <a:ext cx="419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D0030C0-7B56-48BF-998B-D59780330F0B}" type="datetime'3''''''0''''''-''''''''''''''''4''''0''%'''''''''''''">
              <a:rPr lang="nl-NL" altLang="en-US" sz="1000" b="1" smtClean="0">
                <a:solidFill>
                  <a:schemeClr val="tx1"/>
                </a:solidFill>
                <a:latin typeface="+mn-lt"/>
              </a:rPr>
              <a:pPr/>
              <a:t>30-40%</a:t>
            </a:fld>
            <a:endParaRPr lang="nl-NL" sz="1000" b="1" noProof="0" dirty="0">
              <a:solidFill>
                <a:schemeClr val="tx1"/>
              </a:solidFill>
              <a:latin typeface="+mn-lt"/>
            </a:endParaRPr>
          </a:p>
        </p:txBody>
      </p:sp>
      <p:sp>
        <p:nvSpPr>
          <p:cNvPr id="65" name="Content 1">
            <a:extLst>
              <a:ext uri="{FF2B5EF4-FFF2-40B4-BE49-F238E27FC236}">
                <a16:creationId xmlns:a16="http://schemas.microsoft.com/office/drawing/2014/main" id="{4B9982FA-94CE-476E-98B9-AED20350F85D}"/>
              </a:ext>
            </a:extLst>
          </p:cNvPr>
          <p:cNvSpPr>
            <a:spLocks noGrp="1"/>
          </p:cNvSpPr>
          <p:nvPr>
            <p:custDataLst>
              <p:tags r:id="rId7"/>
            </p:custDataLst>
          </p:nvPr>
        </p:nvSpPr>
        <p:spPr bwMode="gray">
          <a:xfrm>
            <a:off x="103552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8F113F2-AC65-479D-9A66-83D7EB64CE71}"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36" name="Content 1">
            <a:extLst>
              <a:ext uri="{FF2B5EF4-FFF2-40B4-BE49-F238E27FC236}">
                <a16:creationId xmlns:a16="http://schemas.microsoft.com/office/drawing/2014/main" id="{86FE304A-99FE-7DED-ECA4-5F855053E1E9}"/>
              </a:ext>
            </a:extLst>
          </p:cNvPr>
          <p:cNvSpPr>
            <a:spLocks noGrp="1"/>
          </p:cNvSpPr>
          <p:nvPr>
            <p:custDataLst>
              <p:tags r:id="rId8"/>
            </p:custDataLst>
          </p:nvPr>
        </p:nvSpPr>
        <p:spPr bwMode="auto">
          <a:xfrm>
            <a:off x="2532063" y="5983289"/>
            <a:ext cx="4175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5B44860-F6D8-4E33-BEB0-B6A32E97DA72}" type="datetime'''''''''''''''1''''''0''-''''''2''''''0''%'''">
              <a:rPr lang="nl-NL" altLang="en-US" sz="1000" b="1" smtClean="0">
                <a:solidFill>
                  <a:schemeClr val="tx1"/>
                </a:solidFill>
                <a:latin typeface="+mn-lt"/>
              </a:rPr>
              <a:pPr/>
              <a:t>10-20%</a:t>
            </a:fld>
            <a:endParaRPr lang="nl-NL" sz="1000" b="1" noProof="0" dirty="0">
              <a:solidFill>
                <a:schemeClr val="tx1"/>
              </a:solidFill>
              <a:latin typeface="+mn-lt"/>
            </a:endParaRPr>
          </a:p>
        </p:txBody>
      </p:sp>
      <p:sp>
        <p:nvSpPr>
          <p:cNvPr id="57" name="Content 1">
            <a:extLst>
              <a:ext uri="{FF2B5EF4-FFF2-40B4-BE49-F238E27FC236}">
                <a16:creationId xmlns:a16="http://schemas.microsoft.com/office/drawing/2014/main" id="{04502215-EBD1-BC20-6D6B-8095169C710A}"/>
              </a:ext>
            </a:extLst>
          </p:cNvPr>
          <p:cNvSpPr>
            <a:spLocks noGrp="1"/>
          </p:cNvSpPr>
          <p:nvPr>
            <p:custDataLst>
              <p:tags r:id="rId9"/>
            </p:custDataLst>
          </p:nvPr>
        </p:nvSpPr>
        <p:spPr bwMode="auto">
          <a:xfrm>
            <a:off x="4783138" y="5983289"/>
            <a:ext cx="422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8F4C000-EFA3-4CBE-B562-565CA8430AD3}" type="datetime'''''''''''''''''6''''0''''''-''''7''''''0''''''''%'''''">
              <a:rPr lang="nl-NL" altLang="en-US" sz="1000" b="1" smtClean="0">
                <a:solidFill>
                  <a:schemeClr val="tx1"/>
                </a:solidFill>
                <a:latin typeface="+mn-lt"/>
              </a:rPr>
              <a:pPr/>
              <a:t>60-70%</a:t>
            </a:fld>
            <a:endParaRPr lang="nl-NL" sz="1000" b="1" noProof="0" dirty="0">
              <a:solidFill>
                <a:schemeClr val="tx1"/>
              </a:solidFill>
              <a:latin typeface="+mn-lt"/>
            </a:endParaRPr>
          </a:p>
        </p:txBody>
      </p:sp>
      <p:sp>
        <p:nvSpPr>
          <p:cNvPr id="37" name="Content 1">
            <a:extLst>
              <a:ext uri="{FF2B5EF4-FFF2-40B4-BE49-F238E27FC236}">
                <a16:creationId xmlns:a16="http://schemas.microsoft.com/office/drawing/2014/main" id="{17EA84C1-A8E9-E599-7D25-1537F71FE5CD}"/>
              </a:ext>
            </a:extLst>
          </p:cNvPr>
          <p:cNvSpPr>
            <a:spLocks noGrp="1"/>
          </p:cNvSpPr>
          <p:nvPr>
            <p:custDataLst>
              <p:tags r:id="rId10"/>
            </p:custDataLst>
          </p:nvPr>
        </p:nvSpPr>
        <p:spPr bwMode="auto">
          <a:xfrm>
            <a:off x="2982913" y="5983289"/>
            <a:ext cx="4159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8FE45DD-1BA8-426D-BA38-44227D5589C2}" type="datetime'''''''''''''2''''''''0''-3''''''''''''0''''''''%'''''">
              <a:rPr lang="nl-NL" altLang="en-US" sz="1000" b="1" smtClean="0">
                <a:solidFill>
                  <a:schemeClr val="tx1"/>
                </a:solidFill>
                <a:latin typeface="+mn-lt"/>
              </a:rPr>
              <a:pPr/>
              <a:t>20-30%</a:t>
            </a:fld>
            <a:endParaRPr lang="nl-NL" sz="1000" b="1" noProof="0" dirty="0">
              <a:solidFill>
                <a:schemeClr val="tx1"/>
              </a:solidFill>
              <a:latin typeface="+mn-lt"/>
            </a:endParaRPr>
          </a:p>
        </p:txBody>
      </p:sp>
      <p:sp>
        <p:nvSpPr>
          <p:cNvPr id="63" name="Content 1">
            <a:extLst>
              <a:ext uri="{FF2B5EF4-FFF2-40B4-BE49-F238E27FC236}">
                <a16:creationId xmlns:a16="http://schemas.microsoft.com/office/drawing/2014/main" id="{DF35C427-143F-07B0-DD8C-D19FCDB26055}"/>
              </a:ext>
            </a:extLst>
          </p:cNvPr>
          <p:cNvSpPr>
            <a:spLocks noGrp="1"/>
          </p:cNvSpPr>
          <p:nvPr>
            <p:custDataLst>
              <p:tags r:id="rId11"/>
            </p:custDataLst>
          </p:nvPr>
        </p:nvSpPr>
        <p:spPr bwMode="auto">
          <a:xfrm>
            <a:off x="6643688" y="5983287"/>
            <a:ext cx="3095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9BED4FF-F753-4010-A125-D0339AE96C75}" type="datetime'1''0''''''''''''''''0''''-''''''''''''1''''''1''''0''%'''">
              <a:rPr lang="nl-NL" altLang="en-US" sz="1000" b="1" smtClean="0">
                <a:solidFill>
                  <a:schemeClr val="tx1"/>
                </a:solidFill>
                <a:latin typeface="+mn-lt"/>
              </a:rPr>
              <a:pPr/>
              <a:t>100-110%</a:t>
            </a:fld>
            <a:endParaRPr lang="nl-NL" sz="1000" b="1" noProof="0" dirty="0">
              <a:solidFill>
                <a:schemeClr val="tx1"/>
              </a:solidFill>
              <a:latin typeface="+mn-lt"/>
            </a:endParaRPr>
          </a:p>
        </p:txBody>
      </p:sp>
      <p:sp>
        <p:nvSpPr>
          <p:cNvPr id="51" name="Content 1">
            <a:extLst>
              <a:ext uri="{FF2B5EF4-FFF2-40B4-BE49-F238E27FC236}">
                <a16:creationId xmlns:a16="http://schemas.microsoft.com/office/drawing/2014/main" id="{A8A7CE24-D5A7-B51F-7021-85CE84AB4A08}"/>
              </a:ext>
            </a:extLst>
          </p:cNvPr>
          <p:cNvSpPr>
            <a:spLocks noGrp="1"/>
          </p:cNvSpPr>
          <p:nvPr>
            <p:custDataLst>
              <p:tags r:id="rId12"/>
            </p:custDataLst>
          </p:nvPr>
        </p:nvSpPr>
        <p:spPr bwMode="auto">
          <a:xfrm>
            <a:off x="3883025" y="5983289"/>
            <a:ext cx="419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8F068E5-7DCE-4943-827B-9880B1819AE3}" type="datetime'''''''''''''4''''''''''''''''0-''''5''''''0''''''''''''%'''">
              <a:rPr lang="nl-NL" altLang="en-US" sz="1000" b="1" smtClean="0">
                <a:solidFill>
                  <a:schemeClr val="tx1"/>
                </a:solidFill>
                <a:latin typeface="+mn-lt"/>
              </a:rPr>
              <a:pPr/>
              <a:t>40-50%</a:t>
            </a:fld>
            <a:endParaRPr lang="nl-NL" sz="1000" b="1" noProof="0" dirty="0">
              <a:solidFill>
                <a:schemeClr val="tx1"/>
              </a:solidFill>
              <a:latin typeface="+mn-lt"/>
            </a:endParaRPr>
          </a:p>
        </p:txBody>
      </p:sp>
      <p:sp>
        <p:nvSpPr>
          <p:cNvPr id="52" name="Content 1">
            <a:extLst>
              <a:ext uri="{FF2B5EF4-FFF2-40B4-BE49-F238E27FC236}">
                <a16:creationId xmlns:a16="http://schemas.microsoft.com/office/drawing/2014/main" id="{20EB25EA-8B91-D34E-F9CC-76C19DBDA92A}"/>
              </a:ext>
            </a:extLst>
          </p:cNvPr>
          <p:cNvSpPr>
            <a:spLocks noGrp="1"/>
          </p:cNvSpPr>
          <p:nvPr>
            <p:custDataLst>
              <p:tags r:id="rId13"/>
            </p:custDataLst>
          </p:nvPr>
        </p:nvSpPr>
        <p:spPr bwMode="auto">
          <a:xfrm>
            <a:off x="4332288" y="5983289"/>
            <a:ext cx="422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24275D9-CEE5-4B47-AED6-6CDAE8311077}" type="datetime'''''''''50''''''''''''''-''''6''''''''''''''0''''''''''%'">
              <a:rPr lang="nl-NL" altLang="en-US" sz="1000" b="1" smtClean="0">
                <a:solidFill>
                  <a:schemeClr val="tx1"/>
                </a:solidFill>
                <a:latin typeface="+mn-lt"/>
              </a:rPr>
              <a:pPr/>
              <a:t>50-60%</a:t>
            </a:fld>
            <a:endParaRPr lang="nl-NL" sz="1000" b="1" noProof="0" dirty="0">
              <a:solidFill>
                <a:schemeClr val="tx1"/>
              </a:solidFill>
              <a:latin typeface="+mn-lt"/>
            </a:endParaRPr>
          </a:p>
        </p:txBody>
      </p:sp>
      <p:sp>
        <p:nvSpPr>
          <p:cNvPr id="68" name="Content 1">
            <a:extLst>
              <a:ext uri="{FF2B5EF4-FFF2-40B4-BE49-F238E27FC236}">
                <a16:creationId xmlns:a16="http://schemas.microsoft.com/office/drawing/2014/main" id="{4B9982FA-94CE-476E-98B9-AED20350F85D}"/>
              </a:ext>
            </a:extLst>
          </p:cNvPr>
          <p:cNvSpPr>
            <a:spLocks noGrp="1"/>
          </p:cNvSpPr>
          <p:nvPr>
            <p:custDataLst>
              <p:tags r:id="rId14"/>
            </p:custDataLst>
          </p:nvPr>
        </p:nvSpPr>
        <p:spPr bwMode="gray">
          <a:xfrm>
            <a:off x="108061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63B0E4A-AA16-43B7-8399-4D46B2C7E1E8}"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9" name="Content 1">
            <a:extLst>
              <a:ext uri="{FF2B5EF4-FFF2-40B4-BE49-F238E27FC236}">
                <a16:creationId xmlns:a16="http://schemas.microsoft.com/office/drawing/2014/main" id="{9709E7BD-2095-03E7-D381-6E98437B2460}"/>
              </a:ext>
            </a:extLst>
          </p:cNvPr>
          <p:cNvSpPr>
            <a:spLocks noGrp="1"/>
          </p:cNvSpPr>
          <p:nvPr>
            <p:custDataLst>
              <p:tags r:id="rId15"/>
            </p:custDataLst>
          </p:nvPr>
        </p:nvSpPr>
        <p:spPr bwMode="auto">
          <a:xfrm>
            <a:off x="5233988" y="5983289"/>
            <a:ext cx="422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273B36B-A658-4C00-B0F7-6F7091B21C68}" type="datetime'7''''''''''''''0''''''''''-''''''80''%'">
              <a:rPr lang="nl-NL" altLang="en-US" sz="1000" b="1" smtClean="0">
                <a:solidFill>
                  <a:schemeClr val="tx1"/>
                </a:solidFill>
                <a:latin typeface="+mn-lt"/>
              </a:rPr>
              <a:pPr/>
              <a:t>70-80%</a:t>
            </a:fld>
            <a:endParaRPr lang="nl-NL" sz="1000" b="1" noProof="0" dirty="0">
              <a:solidFill>
                <a:schemeClr val="tx1"/>
              </a:solidFill>
              <a:latin typeface="+mn-lt"/>
            </a:endParaRPr>
          </a:p>
        </p:txBody>
      </p:sp>
      <p:sp>
        <p:nvSpPr>
          <p:cNvPr id="50" name="Content 1">
            <a:extLst>
              <a:ext uri="{FF2B5EF4-FFF2-40B4-BE49-F238E27FC236}">
                <a16:creationId xmlns:a16="http://schemas.microsoft.com/office/drawing/2014/main" id="{D565F59F-CDC4-CAE7-7D0A-E6BCA62F428C}"/>
              </a:ext>
            </a:extLst>
          </p:cNvPr>
          <p:cNvSpPr>
            <a:spLocks noGrp="1"/>
          </p:cNvSpPr>
          <p:nvPr>
            <p:custDataLst>
              <p:tags r:id="rId16"/>
            </p:custDataLst>
          </p:nvPr>
        </p:nvSpPr>
        <p:spPr bwMode="auto">
          <a:xfrm>
            <a:off x="5681663" y="5983289"/>
            <a:ext cx="4302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8638B9D-64A3-4A85-A65F-A5FFF14427F2}" type="datetime'''''8''''''0''''''''''-9''0''''''''''''''''%'''">
              <a:rPr lang="nl-NL" altLang="en-US" sz="1000" b="1" smtClean="0">
                <a:solidFill>
                  <a:schemeClr val="tx1"/>
                </a:solidFill>
                <a:latin typeface="+mn-lt"/>
              </a:rPr>
              <a:pPr/>
              <a:t>80-90%</a:t>
            </a:fld>
            <a:endParaRPr lang="nl-NL" sz="1000" b="1" noProof="0" dirty="0">
              <a:solidFill>
                <a:schemeClr val="tx1"/>
              </a:solidFill>
              <a:latin typeface="+mn-lt"/>
            </a:endParaRPr>
          </a:p>
        </p:txBody>
      </p:sp>
      <p:sp>
        <p:nvSpPr>
          <p:cNvPr id="61" name="Content 1">
            <a:extLst>
              <a:ext uri="{FF2B5EF4-FFF2-40B4-BE49-F238E27FC236}">
                <a16:creationId xmlns:a16="http://schemas.microsoft.com/office/drawing/2014/main" id="{09BFEC18-4C0F-154A-F0B9-35A2DB2348B9}"/>
              </a:ext>
            </a:extLst>
          </p:cNvPr>
          <p:cNvSpPr>
            <a:spLocks noGrp="1"/>
          </p:cNvSpPr>
          <p:nvPr>
            <p:custDataLst>
              <p:tags r:id="rId17"/>
            </p:custDataLst>
          </p:nvPr>
        </p:nvSpPr>
        <p:spPr bwMode="auto">
          <a:xfrm>
            <a:off x="6191250" y="5983287"/>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FC7D00B-A411-4A63-A63E-DFE7A5E0602B}" type="datetime'''''''9''''''''''''''''''''0-''10''0''''''''''''%'''''''">
              <a:rPr lang="nl-NL" altLang="en-US" sz="1000" b="1" smtClean="0">
                <a:solidFill>
                  <a:schemeClr val="tx1"/>
                </a:solidFill>
                <a:latin typeface="+mn-lt"/>
              </a:rPr>
              <a:pPr/>
              <a:t>90-100%</a:t>
            </a:fld>
            <a:endParaRPr lang="nl-NL" sz="1000" b="1" noProof="0" dirty="0">
              <a:solidFill>
                <a:schemeClr val="tx1"/>
              </a:solidFill>
              <a:latin typeface="+mn-lt"/>
            </a:endParaRPr>
          </a:p>
        </p:txBody>
      </p:sp>
      <p:sp>
        <p:nvSpPr>
          <p:cNvPr id="67" name="Content 1">
            <a:extLst>
              <a:ext uri="{FF2B5EF4-FFF2-40B4-BE49-F238E27FC236}">
                <a16:creationId xmlns:a16="http://schemas.microsoft.com/office/drawing/2014/main" id="{D1E23737-9EF2-CC09-824D-468F6A054171}"/>
              </a:ext>
            </a:extLst>
          </p:cNvPr>
          <p:cNvSpPr>
            <a:spLocks noGrp="1"/>
          </p:cNvSpPr>
          <p:nvPr>
            <p:custDataLst>
              <p:tags r:id="rId18"/>
            </p:custDataLst>
          </p:nvPr>
        </p:nvSpPr>
        <p:spPr bwMode="auto">
          <a:xfrm>
            <a:off x="7094539" y="5983287"/>
            <a:ext cx="3095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2182DF2-C69E-44AA-B9D8-90B67A99755C}" type="datetime'''''1''''''''''''''''''''''''1''''0''''''''''-1''2''''''0''%'">
              <a:rPr lang="nl-NL" altLang="en-US" sz="1000" b="1" smtClean="0">
                <a:solidFill>
                  <a:schemeClr val="tx1"/>
                </a:solidFill>
                <a:latin typeface="+mn-lt"/>
              </a:rPr>
              <a:pPr/>
              <a:t>110-120%</a:t>
            </a:fld>
            <a:endParaRPr lang="nl-NL" sz="1000" b="1" noProof="0" dirty="0">
              <a:solidFill>
                <a:schemeClr val="tx1"/>
              </a:solidFill>
              <a:latin typeface="+mn-lt"/>
            </a:endParaRPr>
          </a:p>
        </p:txBody>
      </p:sp>
      <p:sp>
        <p:nvSpPr>
          <p:cNvPr id="69" name="Content 1">
            <a:extLst>
              <a:ext uri="{FF2B5EF4-FFF2-40B4-BE49-F238E27FC236}">
                <a16:creationId xmlns:a16="http://schemas.microsoft.com/office/drawing/2014/main" id="{CEA1CE49-BDC8-8D3E-85BE-D032368910B3}"/>
              </a:ext>
            </a:extLst>
          </p:cNvPr>
          <p:cNvSpPr>
            <a:spLocks noGrp="1"/>
          </p:cNvSpPr>
          <p:nvPr>
            <p:custDataLst>
              <p:tags r:id="rId19"/>
            </p:custDataLst>
          </p:nvPr>
        </p:nvSpPr>
        <p:spPr bwMode="auto">
          <a:xfrm>
            <a:off x="7545389" y="5983287"/>
            <a:ext cx="3079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0548178-E51A-4273-9D89-FFCF9B67ECC5}" type="datetime'''''''''''''''120''-''1''''''''3''''''''''''0''''''''''''''%'">
              <a:rPr lang="nl-NL" altLang="en-US" sz="1000" b="1" smtClean="0">
                <a:solidFill>
                  <a:schemeClr val="tx1"/>
                </a:solidFill>
                <a:latin typeface="+mn-lt"/>
              </a:rPr>
              <a:pPr/>
              <a:t>120-130%</a:t>
            </a:fld>
            <a:endParaRPr lang="nl-NL" sz="1000" b="1" noProof="0" dirty="0">
              <a:solidFill>
                <a:schemeClr val="tx1"/>
              </a:solidFill>
              <a:latin typeface="+mn-lt"/>
            </a:endParaRPr>
          </a:p>
        </p:txBody>
      </p:sp>
      <p:sp>
        <p:nvSpPr>
          <p:cNvPr id="70" name="Content 1">
            <a:extLst>
              <a:ext uri="{FF2B5EF4-FFF2-40B4-BE49-F238E27FC236}">
                <a16:creationId xmlns:a16="http://schemas.microsoft.com/office/drawing/2014/main" id="{FA4C3B9A-0454-6A74-D57A-FF4CDBEA1DF1}"/>
              </a:ext>
            </a:extLst>
          </p:cNvPr>
          <p:cNvSpPr>
            <a:spLocks noGrp="1"/>
          </p:cNvSpPr>
          <p:nvPr>
            <p:custDataLst>
              <p:tags r:id="rId20"/>
            </p:custDataLst>
          </p:nvPr>
        </p:nvSpPr>
        <p:spPr bwMode="auto">
          <a:xfrm>
            <a:off x="7994650" y="5983287"/>
            <a:ext cx="312738"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123A6E7-C7A8-4270-A9D9-DD6D39636BDF}" type="datetime'''1''''''''''''''''3''''''''''0''-''''14''''''''0''''''%'''''">
              <a:rPr lang="nl-NL" altLang="en-US" sz="1000" b="1" smtClean="0">
                <a:solidFill>
                  <a:schemeClr val="tx1"/>
                </a:solidFill>
                <a:latin typeface="+mn-lt"/>
              </a:rPr>
              <a:pPr/>
              <a:t>130-140%</a:t>
            </a:fld>
            <a:endParaRPr lang="nl-NL" sz="1000" b="1" noProof="0" dirty="0">
              <a:solidFill>
                <a:schemeClr val="tx1"/>
              </a:solidFill>
              <a:latin typeface="+mn-lt"/>
            </a:endParaRPr>
          </a:p>
        </p:txBody>
      </p:sp>
      <p:sp>
        <p:nvSpPr>
          <p:cNvPr id="73" name="Content 1">
            <a:extLst>
              <a:ext uri="{FF2B5EF4-FFF2-40B4-BE49-F238E27FC236}">
                <a16:creationId xmlns:a16="http://schemas.microsoft.com/office/drawing/2014/main" id="{A196E852-1116-6D7B-44BF-039B39ED2BC1}"/>
              </a:ext>
            </a:extLst>
          </p:cNvPr>
          <p:cNvSpPr>
            <a:spLocks noGrp="1"/>
          </p:cNvSpPr>
          <p:nvPr>
            <p:custDataLst>
              <p:tags r:id="rId21"/>
            </p:custDataLst>
          </p:nvPr>
        </p:nvSpPr>
        <p:spPr bwMode="auto">
          <a:xfrm>
            <a:off x="9348789" y="5983287"/>
            <a:ext cx="3079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E626BDE-1781-4C0B-8DE7-91B9E795E1C9}" type="datetime'''1''''''60''''-''17''''''''0''''''''''''''%'''''">
              <a:rPr lang="nl-NL" altLang="en-US" sz="1000" b="1" smtClean="0">
                <a:solidFill>
                  <a:schemeClr val="tx1"/>
                </a:solidFill>
                <a:latin typeface="+mn-lt"/>
              </a:rPr>
              <a:pPr/>
              <a:t>160-170%</a:t>
            </a:fld>
            <a:endParaRPr lang="nl-NL" sz="1000" b="1" noProof="0" dirty="0">
              <a:solidFill>
                <a:schemeClr val="tx1"/>
              </a:solidFill>
              <a:latin typeface="+mn-lt"/>
            </a:endParaRPr>
          </a:p>
        </p:txBody>
      </p:sp>
      <p:sp>
        <p:nvSpPr>
          <p:cNvPr id="72" name="Content 1">
            <a:extLst>
              <a:ext uri="{FF2B5EF4-FFF2-40B4-BE49-F238E27FC236}">
                <a16:creationId xmlns:a16="http://schemas.microsoft.com/office/drawing/2014/main" id="{BA173C1D-69FD-CF12-5EB3-ED2EA3C1F413}"/>
              </a:ext>
            </a:extLst>
          </p:cNvPr>
          <p:cNvSpPr>
            <a:spLocks noGrp="1"/>
          </p:cNvSpPr>
          <p:nvPr>
            <p:custDataLst>
              <p:tags r:id="rId22"/>
            </p:custDataLst>
          </p:nvPr>
        </p:nvSpPr>
        <p:spPr bwMode="auto">
          <a:xfrm>
            <a:off x="8894764" y="5983287"/>
            <a:ext cx="31591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8525D4C-421F-4C95-8591-8D72FE37156E}" type="datetime'1''5''''''''''''0''''''''''''''''-''''''160''''''''''''%'''''">
              <a:rPr lang="nl-NL" altLang="en-US" sz="1000" b="1" smtClean="0">
                <a:solidFill>
                  <a:schemeClr val="tx1"/>
                </a:solidFill>
                <a:latin typeface="+mn-lt"/>
              </a:rPr>
              <a:pPr/>
              <a:t>150-160%</a:t>
            </a:fld>
            <a:endParaRPr lang="nl-NL" sz="1000" b="1" noProof="0" dirty="0">
              <a:solidFill>
                <a:schemeClr val="tx1"/>
              </a:solidFill>
              <a:latin typeface="+mn-lt"/>
            </a:endParaRPr>
          </a:p>
        </p:txBody>
      </p:sp>
      <p:sp>
        <p:nvSpPr>
          <p:cNvPr id="75" name="Content 1">
            <a:extLst>
              <a:ext uri="{FF2B5EF4-FFF2-40B4-BE49-F238E27FC236}">
                <a16:creationId xmlns:a16="http://schemas.microsoft.com/office/drawing/2014/main" id="{1BB8E184-8C00-3F64-DA92-F14364FF9AD8}"/>
              </a:ext>
            </a:extLst>
          </p:cNvPr>
          <p:cNvSpPr>
            <a:spLocks noGrp="1"/>
          </p:cNvSpPr>
          <p:nvPr>
            <p:custDataLst>
              <p:tags r:id="rId23"/>
            </p:custDataLst>
          </p:nvPr>
        </p:nvSpPr>
        <p:spPr bwMode="auto">
          <a:xfrm>
            <a:off x="9796464" y="5983287"/>
            <a:ext cx="31591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3C37587-45FC-45B8-A915-EC4A36CF6620}" type="datetime'''''''1''''''''''''70''''''-''18''''''''''''0''''''%'''''''">
              <a:rPr lang="nl-NL" altLang="en-US" sz="1000" b="1" smtClean="0">
                <a:solidFill>
                  <a:schemeClr val="tx1"/>
                </a:solidFill>
                <a:latin typeface="+mn-lt"/>
              </a:rPr>
              <a:pPr/>
              <a:t>170-180%</a:t>
            </a:fld>
            <a:endParaRPr lang="nl-NL" sz="1000" b="1" noProof="0" dirty="0">
              <a:solidFill>
                <a:schemeClr val="tx1"/>
              </a:solidFill>
              <a:latin typeface="+mn-lt"/>
            </a:endParaRPr>
          </a:p>
        </p:txBody>
      </p:sp>
      <p:sp>
        <p:nvSpPr>
          <p:cNvPr id="76" name="Content 1">
            <a:extLst>
              <a:ext uri="{FF2B5EF4-FFF2-40B4-BE49-F238E27FC236}">
                <a16:creationId xmlns:a16="http://schemas.microsoft.com/office/drawing/2014/main" id="{B21CD4A4-9F15-9E76-B449-926DE13E6063}"/>
              </a:ext>
            </a:extLst>
          </p:cNvPr>
          <p:cNvSpPr>
            <a:spLocks noGrp="1"/>
          </p:cNvSpPr>
          <p:nvPr>
            <p:custDataLst>
              <p:tags r:id="rId24"/>
            </p:custDataLst>
          </p:nvPr>
        </p:nvSpPr>
        <p:spPr bwMode="auto">
          <a:xfrm>
            <a:off x="10247314" y="5983287"/>
            <a:ext cx="31591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770887B-81E7-4412-BFEA-FAE47E327243}" type="datetime'1''''''8''''''''''''''''''0-''''''''''''1''90%'''''">
              <a:rPr lang="nl-NL" altLang="en-US" sz="1000" b="1" smtClean="0">
                <a:solidFill>
                  <a:schemeClr val="tx1"/>
                </a:solidFill>
                <a:latin typeface="+mn-lt"/>
              </a:rPr>
              <a:pPr/>
              <a:t>180-190%</a:t>
            </a:fld>
            <a:endParaRPr lang="nl-NL" sz="1000" b="1" noProof="0" dirty="0">
              <a:solidFill>
                <a:schemeClr val="tx1"/>
              </a:solidFill>
              <a:latin typeface="+mn-lt"/>
            </a:endParaRPr>
          </a:p>
        </p:txBody>
      </p:sp>
      <p:sp>
        <p:nvSpPr>
          <p:cNvPr id="60" name="Content 1">
            <a:extLst>
              <a:ext uri="{FF2B5EF4-FFF2-40B4-BE49-F238E27FC236}">
                <a16:creationId xmlns:a16="http://schemas.microsoft.com/office/drawing/2014/main" id="{61E5DF07-7273-07CD-79BB-5EB92E18ED98}"/>
              </a:ext>
            </a:extLst>
          </p:cNvPr>
          <p:cNvSpPr>
            <a:spLocks noGrp="1"/>
          </p:cNvSpPr>
          <p:nvPr>
            <p:custDataLst>
              <p:tags r:id="rId25"/>
            </p:custDataLst>
          </p:nvPr>
        </p:nvSpPr>
        <p:spPr bwMode="auto">
          <a:xfrm>
            <a:off x="10699750" y="5983287"/>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8E131AB-61C7-4636-A501-324704EC3D78}" type="datetime'''''''''1''9''''0''''-''2''0''0''''''''''%'''''''''''''''">
              <a:rPr lang="nl-NL" altLang="en-US" sz="1000" b="1" smtClean="0">
                <a:solidFill>
                  <a:schemeClr val="tx1"/>
                </a:solidFill>
                <a:latin typeface="+mn-lt"/>
              </a:rPr>
              <a:pPr/>
              <a:t>190-200%</a:t>
            </a:fld>
            <a:endParaRPr lang="nl-NL" sz="1000" b="1" noProof="0" dirty="0">
              <a:solidFill>
                <a:schemeClr val="tx1"/>
              </a:solidFill>
              <a:latin typeface="+mn-lt"/>
            </a:endParaRPr>
          </a:p>
        </p:txBody>
      </p:sp>
      <p:sp>
        <p:nvSpPr>
          <p:cNvPr id="78" name="Content 1">
            <a:extLst>
              <a:ext uri="{FF2B5EF4-FFF2-40B4-BE49-F238E27FC236}">
                <a16:creationId xmlns:a16="http://schemas.microsoft.com/office/drawing/2014/main" id="{4584B5AF-FD40-401E-B503-D27DEE4E850D}"/>
              </a:ext>
            </a:extLst>
          </p:cNvPr>
          <p:cNvSpPr>
            <a:spLocks noGrp="1"/>
          </p:cNvSpPr>
          <p:nvPr>
            <p:custDataLst>
              <p:tags r:id="rId26"/>
            </p:custDataLst>
          </p:nvPr>
        </p:nvSpPr>
        <p:spPr bwMode="gray">
          <a:xfrm>
            <a:off x="11256963" y="5778500"/>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707F360-D676-4831-9370-403C2466CD9F}" type="datetime'''''''''''0'''''''''''''''''''''''''''''''''''''''">
              <a:rPr lang="nl-NL" altLang="en-US" sz="1000" b="1" smtClean="0">
                <a:solidFill>
                  <a:schemeClr val="tx1"/>
                </a:solidFill>
                <a:latin typeface="+mn-lt"/>
              </a:rPr>
              <a:pPr/>
              <a:t>0</a:t>
            </a:fld>
            <a:endParaRPr lang="nl-NL" sz="1000" b="1" noProof="0" dirty="0">
              <a:solidFill>
                <a:schemeClr val="tx1"/>
              </a:solidFill>
              <a:latin typeface="+mn-lt"/>
            </a:endParaRPr>
          </a:p>
        </p:txBody>
      </p:sp>
      <p:sp>
        <p:nvSpPr>
          <p:cNvPr id="77" name="Content 1">
            <a:extLst>
              <a:ext uri="{FF2B5EF4-FFF2-40B4-BE49-F238E27FC236}">
                <a16:creationId xmlns:a16="http://schemas.microsoft.com/office/drawing/2014/main" id="{741816E9-8A26-2437-541C-78501E2A4F0E}"/>
              </a:ext>
            </a:extLst>
          </p:cNvPr>
          <p:cNvSpPr>
            <a:spLocks noGrp="1"/>
          </p:cNvSpPr>
          <p:nvPr>
            <p:custDataLst>
              <p:tags r:id="rId27"/>
            </p:custDataLst>
          </p:nvPr>
        </p:nvSpPr>
        <p:spPr bwMode="auto">
          <a:xfrm>
            <a:off x="11117263" y="5983289"/>
            <a:ext cx="3778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F91D715-5CF0-4233-A4B8-89A16C3DF3AB}" type="datetime'''''''''&gt;''''''''2''''''0''''''''''''''''0''%'''''''">
              <a:rPr lang="nl-NL" altLang="en-US" sz="1000" b="1" smtClean="0">
                <a:solidFill>
                  <a:schemeClr val="tx1"/>
                </a:solidFill>
                <a:latin typeface="+mn-lt"/>
              </a:rPr>
              <a:pPr/>
              <a:t>&gt;200%</a:t>
            </a:fld>
            <a:endParaRPr lang="nl-NL" sz="1000" b="1" noProof="0" dirty="0">
              <a:solidFill>
                <a:schemeClr val="tx1"/>
              </a:solidFill>
              <a:latin typeface="+mn-lt"/>
            </a:endParaRPr>
          </a:p>
        </p:txBody>
      </p:sp>
      <p:sp>
        <p:nvSpPr>
          <p:cNvPr id="55" name="Content 1">
            <a:extLst>
              <a:ext uri="{FF2B5EF4-FFF2-40B4-BE49-F238E27FC236}">
                <a16:creationId xmlns:a16="http://schemas.microsoft.com/office/drawing/2014/main" id="{4B9982FA-94CE-476E-98B9-AED20350F85D}"/>
              </a:ext>
            </a:extLst>
          </p:cNvPr>
          <p:cNvSpPr>
            <a:spLocks noGrp="1"/>
          </p:cNvSpPr>
          <p:nvPr>
            <p:custDataLst>
              <p:tags r:id="rId28"/>
            </p:custDataLst>
          </p:nvPr>
        </p:nvSpPr>
        <p:spPr bwMode="gray">
          <a:xfrm>
            <a:off x="81010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2880E06-126A-4E2E-8027-D7E731781ABA}"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8" name="Content 1">
            <a:extLst>
              <a:ext uri="{FF2B5EF4-FFF2-40B4-BE49-F238E27FC236}">
                <a16:creationId xmlns:a16="http://schemas.microsoft.com/office/drawing/2014/main" id="{4B9982FA-94CE-476E-98B9-AED20350F85D}"/>
              </a:ext>
            </a:extLst>
          </p:cNvPr>
          <p:cNvSpPr>
            <a:spLocks noGrp="1"/>
          </p:cNvSpPr>
          <p:nvPr>
            <p:custDataLst>
              <p:tags r:id="rId29"/>
            </p:custDataLst>
          </p:nvPr>
        </p:nvSpPr>
        <p:spPr bwMode="gray">
          <a:xfrm>
            <a:off x="85518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582F2BF-45AE-4C13-A5E0-E71A89998C34}"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62" name="Content 1">
            <a:extLst>
              <a:ext uri="{FF2B5EF4-FFF2-40B4-BE49-F238E27FC236}">
                <a16:creationId xmlns:a16="http://schemas.microsoft.com/office/drawing/2014/main" id="{4B9982FA-94CE-476E-98B9-AED20350F85D}"/>
              </a:ext>
            </a:extLst>
          </p:cNvPr>
          <p:cNvSpPr>
            <a:spLocks noGrp="1"/>
          </p:cNvSpPr>
          <p:nvPr>
            <p:custDataLst>
              <p:tags r:id="rId30"/>
            </p:custDataLst>
          </p:nvPr>
        </p:nvSpPr>
        <p:spPr bwMode="gray">
          <a:xfrm>
            <a:off x="90027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021F85B-F5FD-4A43-A1F2-951B4FC2C057}"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64" name="Content 1">
            <a:extLst>
              <a:ext uri="{FF2B5EF4-FFF2-40B4-BE49-F238E27FC236}">
                <a16:creationId xmlns:a16="http://schemas.microsoft.com/office/drawing/2014/main" id="{4B9982FA-94CE-476E-98B9-AED20350F85D}"/>
              </a:ext>
            </a:extLst>
          </p:cNvPr>
          <p:cNvSpPr>
            <a:spLocks noGrp="1"/>
          </p:cNvSpPr>
          <p:nvPr>
            <p:custDataLst>
              <p:tags r:id="rId31"/>
            </p:custDataLst>
          </p:nvPr>
        </p:nvSpPr>
        <p:spPr bwMode="gray">
          <a:xfrm>
            <a:off x="99044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F4D1707-807D-451A-B92A-4937E63D6BE7}"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3" name="Text Placeholder 2">
            <a:extLst>
              <a:ext uri="{FF2B5EF4-FFF2-40B4-BE49-F238E27FC236}">
                <a16:creationId xmlns:a16="http://schemas.microsoft.com/office/drawing/2014/main" id="{FE856D89-24DB-4DB8-99A7-A3A72D751AE2}"/>
              </a:ext>
            </a:extLst>
          </p:cNvPr>
          <p:cNvSpPr>
            <a:spLocks noGrp="1"/>
          </p:cNvSpPr>
          <p:nvPr>
            <p:ph type="body" sz="quarter" idx="20"/>
          </p:nvPr>
        </p:nvSpPr>
        <p:spPr/>
        <p:txBody>
          <a:bodyPr/>
          <a:lstStyle/>
          <a:p>
            <a:endParaRPr lang="nl-NL"/>
          </a:p>
        </p:txBody>
      </p:sp>
      <p:sp>
        <p:nvSpPr>
          <p:cNvPr id="4" name="Footer Placeholder 3">
            <a:extLst>
              <a:ext uri="{FF2B5EF4-FFF2-40B4-BE49-F238E27FC236}">
                <a16:creationId xmlns:a16="http://schemas.microsoft.com/office/drawing/2014/main" id="{08D5F61B-6780-4546-A58F-A4B4326E6B6E}"/>
              </a:ext>
            </a:extLst>
          </p:cNvPr>
          <p:cNvSpPr>
            <a:spLocks noGrp="1"/>
          </p:cNvSpPr>
          <p:nvPr>
            <p:ph type="ftr" sz="quarter" idx="3"/>
          </p:nvPr>
        </p:nvSpPr>
        <p:spPr/>
        <p:txBody>
          <a:bodyPr/>
          <a:lstStyle/>
          <a:p>
            <a:r>
              <a:rPr lang="nl-NL" dirty="0"/>
              <a:t>Bron: IV3 gegevens, CBS (2019); It’s Public analyse</a:t>
            </a:r>
          </a:p>
        </p:txBody>
      </p:sp>
      <p:sp>
        <p:nvSpPr>
          <p:cNvPr id="5" name="Slide Number Placeholder 4">
            <a:extLst>
              <a:ext uri="{FF2B5EF4-FFF2-40B4-BE49-F238E27FC236}">
                <a16:creationId xmlns:a16="http://schemas.microsoft.com/office/drawing/2014/main" id="{D8A05129-8892-4013-BD06-3815B83E2703}"/>
              </a:ext>
            </a:extLst>
          </p:cNvPr>
          <p:cNvSpPr>
            <a:spLocks noGrp="1"/>
          </p:cNvSpPr>
          <p:nvPr>
            <p:ph type="sldNum" sz="quarter" idx="12"/>
          </p:nvPr>
        </p:nvSpPr>
        <p:spPr/>
        <p:txBody>
          <a:bodyPr/>
          <a:lstStyle/>
          <a:p>
            <a:fld id="{992CD0B2-8AB2-4C6C-8876-E15753662C9B}" type="slidenum">
              <a:rPr lang="nl-NL" smtClean="0"/>
              <a:pPr/>
              <a:t>29</a:t>
            </a:fld>
            <a:endParaRPr lang="nl-NL"/>
          </a:p>
        </p:txBody>
      </p:sp>
      <p:sp>
        <p:nvSpPr>
          <p:cNvPr id="6" name="Text Placeholder 5">
            <a:extLst>
              <a:ext uri="{FF2B5EF4-FFF2-40B4-BE49-F238E27FC236}">
                <a16:creationId xmlns:a16="http://schemas.microsoft.com/office/drawing/2014/main" id="{47F86FAE-4E0B-454A-84AB-4DA876C86AB2}"/>
              </a:ext>
            </a:extLst>
          </p:cNvPr>
          <p:cNvSpPr>
            <a:spLocks noGrp="1"/>
          </p:cNvSpPr>
          <p:nvPr>
            <p:ph type="body" sz="quarter" idx="14"/>
          </p:nvPr>
        </p:nvSpPr>
        <p:spPr/>
        <p:txBody>
          <a:bodyPr/>
          <a:lstStyle/>
          <a:p>
            <a:r>
              <a:rPr lang="nl-NL" dirty="0"/>
              <a:t>#gemeenten op basis van eigen vermogen als %-begrotingsomvang, Nederlandse gemeenten, 2019 </a:t>
            </a:r>
          </a:p>
        </p:txBody>
      </p:sp>
      <p:sp>
        <p:nvSpPr>
          <p:cNvPr id="7" name="Title 6">
            <a:extLst>
              <a:ext uri="{FF2B5EF4-FFF2-40B4-BE49-F238E27FC236}">
                <a16:creationId xmlns:a16="http://schemas.microsoft.com/office/drawing/2014/main" id="{49774A6D-2B95-4468-A781-DECD81F3515D}"/>
              </a:ext>
            </a:extLst>
          </p:cNvPr>
          <p:cNvSpPr>
            <a:spLocks noGrp="1"/>
          </p:cNvSpPr>
          <p:nvPr>
            <p:ph type="title"/>
          </p:nvPr>
        </p:nvSpPr>
        <p:spPr/>
        <p:txBody>
          <a:bodyPr vert="horz"/>
          <a:lstStyle/>
          <a:p>
            <a:br>
              <a:rPr lang="nl-NL" dirty="0"/>
            </a:br>
            <a:r>
              <a:rPr lang="nl-NL" dirty="0"/>
              <a:t>Eigen vermogen gemiddeld 39%</a:t>
            </a:r>
          </a:p>
        </p:txBody>
      </p:sp>
      <p:grpSp>
        <p:nvGrpSpPr>
          <p:cNvPr id="93" name="Group 92">
            <a:extLst>
              <a:ext uri="{FF2B5EF4-FFF2-40B4-BE49-F238E27FC236}">
                <a16:creationId xmlns:a16="http://schemas.microsoft.com/office/drawing/2014/main" id="{A7CF51E2-997C-78EB-97CE-83743A8685A0}"/>
              </a:ext>
            </a:extLst>
          </p:cNvPr>
          <p:cNvGrpSpPr/>
          <p:nvPr/>
        </p:nvGrpSpPr>
        <p:grpSpPr>
          <a:xfrm>
            <a:off x="617670" y="3911341"/>
            <a:ext cx="994641" cy="1928890"/>
            <a:chOff x="131839" y="3897297"/>
            <a:chExt cx="994641" cy="1928890"/>
          </a:xfrm>
        </p:grpSpPr>
        <p:cxnSp>
          <p:nvCxnSpPr>
            <p:cNvPr id="94" name="Straight Arrow Connector 93">
              <a:extLst>
                <a:ext uri="{FF2B5EF4-FFF2-40B4-BE49-F238E27FC236}">
                  <a16:creationId xmlns:a16="http://schemas.microsoft.com/office/drawing/2014/main" id="{1788B46C-F553-94C6-DB0A-7099F2DA1B73}"/>
                </a:ext>
              </a:extLst>
            </p:cNvPr>
            <p:cNvCxnSpPr/>
            <p:nvPr/>
          </p:nvCxnSpPr>
          <p:spPr>
            <a:xfrm flipV="1">
              <a:off x="661800" y="3897297"/>
              <a:ext cx="0" cy="1315997"/>
            </a:xfrm>
            <a:prstGeom prst="straightConnector1">
              <a:avLst/>
            </a:prstGeom>
            <a:ln>
              <a:solidFill>
                <a:srgbClr val="AFAFAF"/>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EF01941A-3A18-AB05-EE30-54336A70C325}"/>
                </a:ext>
              </a:extLst>
            </p:cNvPr>
            <p:cNvSpPr txBox="1"/>
            <p:nvPr/>
          </p:nvSpPr>
          <p:spPr>
            <a:xfrm>
              <a:off x="131839" y="5299969"/>
              <a:ext cx="994641" cy="526218"/>
            </a:xfrm>
            <a:prstGeom prst="rect">
              <a:avLst/>
            </a:prstGeom>
          </p:spPr>
          <p:txBody>
            <a:bodyPr vert="horz" wrap="square" lIns="91440" tIns="45720" rIns="91440" bIns="45720" rtlCol="0">
              <a:noAutofit/>
            </a:bodyPr>
            <a:lstStyle/>
            <a:p>
              <a:pPr marL="0" indent="0" algn="l">
                <a:buNone/>
              </a:pPr>
              <a:r>
                <a:rPr lang="nl-NL" sz="1100" noProof="0" dirty="0">
                  <a:solidFill>
                    <a:srgbClr val="8C8C8C"/>
                  </a:solidFill>
                </a:rPr>
                <a:t># gemeenten</a:t>
              </a:r>
            </a:p>
          </p:txBody>
        </p:sp>
      </p:grpSp>
      <p:sp>
        <p:nvSpPr>
          <p:cNvPr id="46" name="Rectangle: Rounded Corners 45">
            <a:extLst>
              <a:ext uri="{FF2B5EF4-FFF2-40B4-BE49-F238E27FC236}">
                <a16:creationId xmlns:a16="http://schemas.microsoft.com/office/drawing/2014/main" id="{00C02201-1EA9-5C0D-668D-443E8EEC8D49}"/>
              </a:ext>
            </a:extLst>
          </p:cNvPr>
          <p:cNvSpPr/>
          <p:nvPr/>
        </p:nvSpPr>
        <p:spPr>
          <a:xfrm>
            <a:off x="3494579" y="2157732"/>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39%</a:t>
            </a:r>
          </a:p>
        </p:txBody>
      </p:sp>
    </p:spTree>
    <p:extLst>
      <p:ext uri="{BB962C8B-B14F-4D97-AF65-F5344CB8AC3E}">
        <p14:creationId xmlns:p14="http://schemas.microsoft.com/office/powerpoint/2010/main" val="56956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A526589-C2E2-4631-A7DF-C5F15D81CF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Object 8" hidden="1">
                        <a:extLst>
                          <a:ext uri="{FF2B5EF4-FFF2-40B4-BE49-F238E27FC236}">
                            <a16:creationId xmlns:a16="http://schemas.microsoft.com/office/drawing/2014/main" id="{DA526589-C2E2-4631-A7DF-C5F15D81CF50}"/>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C8BB69EC-C89C-409F-8622-9A773CCEAE2E}"/>
              </a:ext>
            </a:extLst>
          </p:cNvPr>
          <p:cNvSpPr>
            <a:spLocks noGrp="1"/>
          </p:cNvSpPr>
          <p:nvPr>
            <p:ph type="body" sz="quarter" idx="31"/>
          </p:nvPr>
        </p:nvSpPr>
        <p:spPr>
          <a:xfrm>
            <a:off x="1617785" y="1815177"/>
            <a:ext cx="9878845" cy="576000"/>
          </a:xfrm>
          <a:solidFill>
            <a:schemeClr val="bg1">
              <a:lumMod val="50000"/>
            </a:schemeClr>
          </a:solidFill>
        </p:spPr>
        <p:txBody>
          <a:bodyPr vert="horz" lIns="72000" tIns="72000" rIns="72000" bIns="72000" rtlCol="0" anchor="ctr">
            <a:noAutofit/>
          </a:bodyPr>
          <a:lstStyle/>
          <a:p>
            <a:pPr marL="266700" indent="-266700">
              <a:spcBef>
                <a:spcPts val="2000"/>
              </a:spcBef>
            </a:pPr>
            <a:r>
              <a:rPr lang="nl-NL" b="1" dirty="0">
                <a:solidFill>
                  <a:srgbClr val="FFFFFF"/>
                </a:solidFill>
              </a:rPr>
              <a:t>1. Uitgangspunten</a:t>
            </a:r>
          </a:p>
        </p:txBody>
      </p:sp>
      <p:sp>
        <p:nvSpPr>
          <p:cNvPr id="23" name="Text Placeholder 22">
            <a:extLst>
              <a:ext uri="{FF2B5EF4-FFF2-40B4-BE49-F238E27FC236}">
                <a16:creationId xmlns:a16="http://schemas.microsoft.com/office/drawing/2014/main" id="{DCB1552C-DFF9-4F09-8AD3-6651AFD20851}"/>
              </a:ext>
            </a:extLst>
          </p:cNvPr>
          <p:cNvSpPr>
            <a:spLocks noGrp="1"/>
          </p:cNvSpPr>
          <p:nvPr>
            <p:ph type="body" sz="quarter" idx="33"/>
          </p:nvPr>
        </p:nvSpPr>
        <p:spPr>
          <a:xfrm>
            <a:off x="1617785" y="4269183"/>
            <a:ext cx="9878845" cy="576000"/>
          </a:xfrm>
          <a:noFill/>
          <a:extLst>
            <a:ext uri="{909E8E84-426E-40DD-AFC4-6F175D3DCCD1}">
              <a14:hiddenFill xmlns:a14="http://schemas.microsoft.com/office/drawing/2010/main">
                <a:solidFill>
                  <a:schemeClr val="bg1">
                    <a:lumMod val="85000"/>
                  </a:schemeClr>
                </a:solidFill>
              </a14:hiddenFill>
            </a:ext>
          </a:extLst>
        </p:spPr>
        <p:txBody>
          <a:bodyPr vert="horz" lIns="72000" tIns="72000" rIns="72000" bIns="72000" rtlCol="0" anchor="ctr">
            <a:noAutofit/>
          </a:bodyPr>
          <a:lstStyle/>
          <a:p>
            <a:r>
              <a:rPr lang="nl-NL" dirty="0"/>
              <a:t>4. Wat zien we in de praktijk</a:t>
            </a:r>
          </a:p>
        </p:txBody>
      </p:sp>
      <p:sp>
        <p:nvSpPr>
          <p:cNvPr id="12" name="Text Placeholder 22">
            <a:extLst>
              <a:ext uri="{FF2B5EF4-FFF2-40B4-BE49-F238E27FC236}">
                <a16:creationId xmlns:a16="http://schemas.microsoft.com/office/drawing/2014/main" id="{FDB82D82-93B6-4EF6-B11C-A49AD51074F7}"/>
              </a:ext>
            </a:extLst>
          </p:cNvPr>
          <p:cNvSpPr txBox="1">
            <a:spLocks/>
          </p:cNvSpPr>
          <p:nvPr/>
        </p:nvSpPr>
        <p:spPr>
          <a:xfrm>
            <a:off x="1617785" y="2633179"/>
            <a:ext cx="9878845" cy="576000"/>
          </a:xfrm>
          <a:prstGeom prst="rect">
            <a:avLst/>
          </a:prstGeom>
          <a:noFill/>
          <a:extLst>
            <a:ext uri="{909E8E84-426E-40DD-AFC4-6F175D3DCCD1}">
              <a14:hiddenFill xmlns:a14="http://schemas.microsoft.com/office/drawing/2010/main">
                <a:solidFill>
                  <a:schemeClr val="bg1">
                    <a:lumMod val="8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2. Samenvatting inzichten</a:t>
            </a:r>
          </a:p>
        </p:txBody>
      </p:sp>
      <p:sp>
        <p:nvSpPr>
          <p:cNvPr id="3" name="Text Placeholder 22">
            <a:extLst>
              <a:ext uri="{FF2B5EF4-FFF2-40B4-BE49-F238E27FC236}">
                <a16:creationId xmlns:a16="http://schemas.microsoft.com/office/drawing/2014/main" id="{6D1B4872-A915-A5F1-DC47-F773B8C00E6F}"/>
              </a:ext>
            </a:extLst>
          </p:cNvPr>
          <p:cNvSpPr txBox="1">
            <a:spLocks/>
          </p:cNvSpPr>
          <p:nvPr/>
        </p:nvSpPr>
        <p:spPr>
          <a:xfrm>
            <a:off x="1617785" y="3451181"/>
            <a:ext cx="9878845" cy="576000"/>
          </a:xfrm>
          <a:prstGeom prst="rect">
            <a:avLst/>
          </a:prstGeom>
          <a:noFill/>
          <a:extLst>
            <a:ext uri="{909E8E84-426E-40DD-AFC4-6F175D3DCCD1}">
              <a14:hiddenFill xmlns:a14="http://schemas.microsoft.com/office/drawing/2010/main">
                <a:solidFill>
                  <a:schemeClr val="bg1">
                    <a:lumMod val="8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3. Tien situaties vergeleken</a:t>
            </a:r>
          </a:p>
        </p:txBody>
      </p:sp>
      <p:sp>
        <p:nvSpPr>
          <p:cNvPr id="13" name="Text Placeholder 22">
            <a:extLst>
              <a:ext uri="{FF2B5EF4-FFF2-40B4-BE49-F238E27FC236}">
                <a16:creationId xmlns:a16="http://schemas.microsoft.com/office/drawing/2014/main" id="{9ABE49A7-19BF-76FB-B5AE-1EDFF10BBE02}"/>
              </a:ext>
            </a:extLst>
          </p:cNvPr>
          <p:cNvSpPr txBox="1">
            <a:spLocks/>
          </p:cNvSpPr>
          <p:nvPr/>
        </p:nvSpPr>
        <p:spPr>
          <a:xfrm>
            <a:off x="1617785" y="5087183"/>
            <a:ext cx="9878845" cy="576000"/>
          </a:xfrm>
          <a:prstGeom prst="rect">
            <a:avLst/>
          </a:prstGeom>
          <a:noFill/>
          <a:extLst>
            <a:ext uri="{909E8E84-426E-40DD-AFC4-6F175D3DCCD1}">
              <a14:hiddenFill xmlns:a14="http://schemas.microsoft.com/office/drawing/2010/main">
                <a:solidFill>
                  <a:schemeClr val="bg1">
                    <a:lumMod val="8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Bijlagen</a:t>
            </a:r>
          </a:p>
        </p:txBody>
      </p:sp>
      <p:sp>
        <p:nvSpPr>
          <p:cNvPr id="4" name="Title 4">
            <a:extLst>
              <a:ext uri="{FF2B5EF4-FFF2-40B4-BE49-F238E27FC236}">
                <a16:creationId xmlns:a16="http://schemas.microsoft.com/office/drawing/2014/main" id="{F8CE9709-F4AB-7C34-9207-F09F1D202EFC}"/>
              </a:ext>
            </a:extLst>
          </p:cNvPr>
          <p:cNvSpPr txBox="1">
            <a:spLocks/>
          </p:cNvSpPr>
          <p:nvPr/>
        </p:nvSpPr>
        <p:spPr>
          <a:xfrm>
            <a:off x="662780" y="384876"/>
            <a:ext cx="10866441" cy="774000"/>
          </a:xfrm>
          <a:prstGeom prst="rect">
            <a:avLst/>
          </a:prstGeom>
        </p:spPr>
        <p:txBody>
          <a:bodyPr vert="horz"/>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endParaRPr lang="nl-NL" dirty="0"/>
          </a:p>
          <a:p>
            <a:r>
              <a:rPr lang="nl-NL" dirty="0"/>
              <a:t>Inhoud</a:t>
            </a:r>
          </a:p>
        </p:txBody>
      </p:sp>
    </p:spTree>
    <p:extLst>
      <p:ext uri="{BB962C8B-B14F-4D97-AF65-F5344CB8AC3E}">
        <p14:creationId xmlns:p14="http://schemas.microsoft.com/office/powerpoint/2010/main" val="3574128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a:extLst>
              <a:ext uri="{FF2B5EF4-FFF2-40B4-BE49-F238E27FC236}">
                <a16:creationId xmlns:a16="http://schemas.microsoft.com/office/drawing/2014/main" id="{67BA26BC-A214-8F1C-4275-2A3E3D99E061}"/>
              </a:ext>
            </a:extLst>
          </p:cNvPr>
          <p:cNvGraphicFramePr>
            <a:graphicFrameLocks noChangeAspect="1"/>
          </p:cNvGraphicFramePr>
          <p:nvPr>
            <p:custDataLst>
              <p:tags r:id="rId1"/>
            </p:custDataLst>
            <p:extLst>
              <p:ext uri="{D42A27DB-BD31-4B8C-83A1-F6EECF244321}">
                <p14:modId xmlns:p14="http://schemas.microsoft.com/office/powerpoint/2010/main" val="4201208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25" imgH="424" progId="TCLayout.ActiveDocument.1">
                  <p:embed/>
                </p:oleObj>
              </mc:Choice>
              <mc:Fallback>
                <p:oleObj name="think-cell Slide" r:id="rId30" imgW="425" imgH="424" progId="TCLayout.ActiveDocument.1">
                  <p:embed/>
                  <p:pic>
                    <p:nvPicPr>
                      <p:cNvPr id="0" name=""/>
                      <p:cNvPicPr/>
                      <p:nvPr/>
                    </p:nvPicPr>
                    <p:blipFill>
                      <a:blip r:embed="rId31"/>
                      <a:stretch>
                        <a:fillRect/>
                      </a:stretch>
                    </p:blipFill>
                    <p:spPr>
                      <a:xfrm>
                        <a:off x="1588" y="1588"/>
                        <a:ext cx="1588" cy="1588"/>
                      </a:xfrm>
                      <a:prstGeom prst="rect">
                        <a:avLst/>
                      </a:prstGeom>
                    </p:spPr>
                  </p:pic>
                </p:oleObj>
              </mc:Fallback>
            </mc:AlternateContent>
          </a:graphicData>
        </a:graphic>
      </p:graphicFrame>
      <p:cxnSp>
        <p:nvCxnSpPr>
          <p:cNvPr id="53" name="Straight Arrow Connector 52">
            <a:extLst>
              <a:ext uri="{FF2B5EF4-FFF2-40B4-BE49-F238E27FC236}">
                <a16:creationId xmlns:a16="http://schemas.microsoft.com/office/drawing/2014/main" id="{859B71FF-9721-FB8F-2B16-0934A72714EB}"/>
              </a:ext>
            </a:extLst>
          </p:cNvPr>
          <p:cNvCxnSpPr>
            <a:cxnSpLocks/>
          </p:cNvCxnSpPr>
          <p:nvPr/>
        </p:nvCxnSpPr>
        <p:spPr>
          <a:xfrm>
            <a:off x="4485196" y="2674620"/>
            <a:ext cx="0" cy="194615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8" name="Chart 67">
            <a:extLst>
              <a:ext uri="{FF2B5EF4-FFF2-40B4-BE49-F238E27FC236}">
                <a16:creationId xmlns:a16="http://schemas.microsoft.com/office/drawing/2014/main" id="{814D8E75-6E64-074C-BFD7-B76CFC18931C}"/>
              </a:ext>
            </a:extLst>
          </p:cNvPr>
          <p:cNvGraphicFramePr/>
          <p:nvPr>
            <p:custDataLst>
              <p:tags r:id="rId2"/>
            </p:custDataLst>
            <p:extLst>
              <p:ext uri="{D42A27DB-BD31-4B8C-83A1-F6EECF244321}">
                <p14:modId xmlns:p14="http://schemas.microsoft.com/office/powerpoint/2010/main" val="2169878324"/>
              </p:ext>
            </p:extLst>
          </p:nvPr>
        </p:nvGraphicFramePr>
        <p:xfrm>
          <a:off x="1530350" y="2493963"/>
          <a:ext cx="10083800" cy="3529012"/>
        </p:xfrm>
        <a:graphic>
          <a:graphicData uri="http://schemas.openxmlformats.org/drawingml/2006/chart">
            <c:chart xmlns:c="http://schemas.openxmlformats.org/drawingml/2006/chart" xmlns:r="http://schemas.openxmlformats.org/officeDocument/2006/relationships" r:id="rId32"/>
          </a:graphicData>
        </a:graphic>
      </p:graphicFrame>
      <p:sp>
        <p:nvSpPr>
          <p:cNvPr id="24" name="Content 1">
            <a:extLst>
              <a:ext uri="{FF2B5EF4-FFF2-40B4-BE49-F238E27FC236}">
                <a16:creationId xmlns:a16="http://schemas.microsoft.com/office/drawing/2014/main" id="{214BDA9E-E5FB-2637-A811-C3000EA809BD}"/>
              </a:ext>
            </a:extLst>
          </p:cNvPr>
          <p:cNvSpPr>
            <a:spLocks noGrp="1"/>
          </p:cNvSpPr>
          <p:nvPr>
            <p:custDataLst>
              <p:tags r:id="rId3"/>
            </p:custDataLst>
          </p:nvPr>
        </p:nvSpPr>
        <p:spPr bwMode="auto">
          <a:xfrm>
            <a:off x="7545389" y="5983287"/>
            <a:ext cx="3079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1F2AF7A-5E9A-43FE-8FC9-37ED9B407E20}" type="datetime'''''''1''2''0-''''''1''''''''''''3''''0%'''">
              <a:rPr lang="nl-NL" altLang="en-US" sz="1000" b="1" smtClean="0">
                <a:solidFill>
                  <a:schemeClr val="tx1"/>
                </a:solidFill>
                <a:latin typeface="+mn-lt"/>
              </a:rPr>
              <a:pPr/>
              <a:t>120-130%</a:t>
            </a:fld>
            <a:endParaRPr lang="nl-NL" sz="1000" b="1" noProof="0" dirty="0">
              <a:solidFill>
                <a:schemeClr val="tx1"/>
              </a:solidFill>
              <a:latin typeface="+mn-lt"/>
            </a:endParaRPr>
          </a:p>
        </p:txBody>
      </p:sp>
      <p:sp>
        <p:nvSpPr>
          <p:cNvPr id="19" name="Content 1">
            <a:extLst>
              <a:ext uri="{FF2B5EF4-FFF2-40B4-BE49-F238E27FC236}">
                <a16:creationId xmlns:a16="http://schemas.microsoft.com/office/drawing/2014/main" id="{4DD69617-76FC-1B2B-AA62-C61076478E37}"/>
              </a:ext>
            </a:extLst>
          </p:cNvPr>
          <p:cNvSpPr>
            <a:spLocks noGrp="1"/>
          </p:cNvSpPr>
          <p:nvPr>
            <p:custDataLst>
              <p:tags r:id="rId4"/>
            </p:custDataLst>
          </p:nvPr>
        </p:nvSpPr>
        <p:spPr bwMode="auto">
          <a:xfrm>
            <a:off x="5233988" y="5983289"/>
            <a:ext cx="422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BC7A4FA-9361-45F4-85DC-91250A5731EB}" type="datetime'''''''7''''''''''''''''''''''''''''0''''''-''''80%'">
              <a:rPr lang="nl-NL" altLang="en-US" sz="1000" b="1" smtClean="0">
                <a:solidFill>
                  <a:schemeClr val="tx1"/>
                </a:solidFill>
                <a:latin typeface="+mn-lt"/>
              </a:rPr>
              <a:pPr/>
              <a:t>70-80%</a:t>
            </a:fld>
            <a:endParaRPr lang="nl-NL" sz="1000" b="1" noProof="0" dirty="0">
              <a:solidFill>
                <a:schemeClr val="tx1"/>
              </a:solidFill>
              <a:latin typeface="+mn-lt"/>
            </a:endParaRPr>
          </a:p>
        </p:txBody>
      </p:sp>
      <p:sp>
        <p:nvSpPr>
          <p:cNvPr id="14" name="Content 1">
            <a:extLst>
              <a:ext uri="{FF2B5EF4-FFF2-40B4-BE49-F238E27FC236}">
                <a16:creationId xmlns:a16="http://schemas.microsoft.com/office/drawing/2014/main" id="{F041D031-7B03-A955-2F52-96954DA00FEC}"/>
              </a:ext>
            </a:extLst>
          </p:cNvPr>
          <p:cNvSpPr>
            <a:spLocks noGrp="1"/>
          </p:cNvSpPr>
          <p:nvPr>
            <p:custDataLst>
              <p:tags r:id="rId5"/>
            </p:custDataLst>
          </p:nvPr>
        </p:nvSpPr>
        <p:spPr bwMode="auto">
          <a:xfrm>
            <a:off x="2982913" y="5983289"/>
            <a:ext cx="4159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8178047-6173-4C51-B1DD-06589C302F2A}" type="datetime'''''''''2''''''''''''''''0''''''''-''''3''''''0''%'''''">
              <a:rPr lang="nl-NL" altLang="en-US" sz="1000" b="1" smtClean="0">
                <a:solidFill>
                  <a:schemeClr val="tx1"/>
                </a:solidFill>
                <a:latin typeface="+mn-lt"/>
              </a:rPr>
              <a:pPr/>
              <a:t>20-30%</a:t>
            </a:fld>
            <a:endParaRPr lang="nl-NL" sz="1000" b="1" noProof="0" dirty="0">
              <a:solidFill>
                <a:schemeClr val="tx1"/>
              </a:solidFill>
              <a:latin typeface="+mn-lt"/>
            </a:endParaRPr>
          </a:p>
        </p:txBody>
      </p:sp>
      <p:sp>
        <p:nvSpPr>
          <p:cNvPr id="12" name="Content 1">
            <a:extLst>
              <a:ext uri="{FF2B5EF4-FFF2-40B4-BE49-F238E27FC236}">
                <a16:creationId xmlns:a16="http://schemas.microsoft.com/office/drawing/2014/main" id="{A77A4BCA-C961-3D86-9943-786744A30D57}"/>
              </a:ext>
            </a:extLst>
          </p:cNvPr>
          <p:cNvSpPr>
            <a:spLocks noGrp="1"/>
          </p:cNvSpPr>
          <p:nvPr>
            <p:custDataLst>
              <p:tags r:id="rId6"/>
            </p:custDataLst>
          </p:nvPr>
        </p:nvSpPr>
        <p:spPr bwMode="auto">
          <a:xfrm>
            <a:off x="4783138" y="5983289"/>
            <a:ext cx="422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2DCA713-2054-452D-B4B3-518320A85C1B}" type="datetime'''6''''''''''''''''''0-''''''''70''''''''''''''%'''''''''''''">
              <a:rPr lang="nl-NL" altLang="en-US" sz="1000" b="1" smtClean="0">
                <a:solidFill>
                  <a:schemeClr val="tx1"/>
                </a:solidFill>
                <a:latin typeface="+mn-lt"/>
              </a:rPr>
              <a:pPr/>
              <a:t>60-70%</a:t>
            </a:fld>
            <a:endParaRPr lang="nl-NL" sz="1000" b="1" noProof="0" dirty="0">
              <a:solidFill>
                <a:schemeClr val="tx1"/>
              </a:solidFill>
              <a:latin typeface="+mn-lt"/>
            </a:endParaRPr>
          </a:p>
        </p:txBody>
      </p:sp>
      <p:sp>
        <p:nvSpPr>
          <p:cNvPr id="13" name="Content 1">
            <a:extLst>
              <a:ext uri="{FF2B5EF4-FFF2-40B4-BE49-F238E27FC236}">
                <a16:creationId xmlns:a16="http://schemas.microsoft.com/office/drawing/2014/main" id="{7D952E23-67E2-0355-2141-E234F065EBD2}"/>
              </a:ext>
            </a:extLst>
          </p:cNvPr>
          <p:cNvSpPr>
            <a:spLocks noGrp="1"/>
          </p:cNvSpPr>
          <p:nvPr>
            <p:custDataLst>
              <p:tags r:id="rId7"/>
            </p:custDataLst>
          </p:nvPr>
        </p:nvSpPr>
        <p:spPr bwMode="auto">
          <a:xfrm>
            <a:off x="4332288" y="5983289"/>
            <a:ext cx="422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4B686FE-0D17-45C0-8369-D308D3420C5B}" type="datetime'''''5''0-''''''''''6''''''''''''''''''''''0%'''''''">
              <a:rPr lang="nl-NL" altLang="en-US" sz="1000" b="1" smtClean="0">
                <a:solidFill>
                  <a:schemeClr val="tx1"/>
                </a:solidFill>
                <a:latin typeface="+mn-lt"/>
              </a:rPr>
              <a:pPr/>
              <a:t>50-60%</a:t>
            </a:fld>
            <a:endParaRPr lang="nl-NL" sz="1000" b="1" noProof="0" dirty="0">
              <a:solidFill>
                <a:schemeClr val="tx1"/>
              </a:solidFill>
              <a:latin typeface="+mn-lt"/>
            </a:endParaRPr>
          </a:p>
        </p:txBody>
      </p:sp>
      <p:sp>
        <p:nvSpPr>
          <p:cNvPr id="18" name="Content 1">
            <a:extLst>
              <a:ext uri="{FF2B5EF4-FFF2-40B4-BE49-F238E27FC236}">
                <a16:creationId xmlns:a16="http://schemas.microsoft.com/office/drawing/2014/main" id="{BB64D783-C2BC-6E4B-9280-3B6610C270D0}"/>
              </a:ext>
            </a:extLst>
          </p:cNvPr>
          <p:cNvSpPr>
            <a:spLocks noGrp="1"/>
          </p:cNvSpPr>
          <p:nvPr>
            <p:custDataLst>
              <p:tags r:id="rId8"/>
            </p:custDataLst>
          </p:nvPr>
        </p:nvSpPr>
        <p:spPr bwMode="auto">
          <a:xfrm>
            <a:off x="3883025" y="5983289"/>
            <a:ext cx="419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B12E2EB-908E-4B2C-91B5-7B266B1AF296}" type="datetime'''''''''''''4''0-''''''''''''''''''''5''''''''''''0%'''''''''">
              <a:rPr lang="nl-NL" altLang="en-US" sz="1000" b="1" smtClean="0">
                <a:solidFill>
                  <a:schemeClr val="tx1"/>
                </a:solidFill>
                <a:latin typeface="+mn-lt"/>
              </a:rPr>
              <a:pPr/>
              <a:t>40-50%</a:t>
            </a:fld>
            <a:endParaRPr lang="nl-NL" sz="1000" b="1" noProof="0" dirty="0">
              <a:solidFill>
                <a:schemeClr val="tx1"/>
              </a:solidFill>
              <a:latin typeface="+mn-lt"/>
            </a:endParaRPr>
          </a:p>
        </p:txBody>
      </p:sp>
      <p:sp>
        <p:nvSpPr>
          <p:cNvPr id="8" name="Content 1">
            <a:extLst>
              <a:ext uri="{FF2B5EF4-FFF2-40B4-BE49-F238E27FC236}">
                <a16:creationId xmlns:a16="http://schemas.microsoft.com/office/drawing/2014/main" id="{40C78CCA-4E0F-ABB3-4E9B-CB1DFB6E016E}"/>
              </a:ext>
            </a:extLst>
          </p:cNvPr>
          <p:cNvSpPr>
            <a:spLocks noGrp="1"/>
          </p:cNvSpPr>
          <p:nvPr>
            <p:custDataLst>
              <p:tags r:id="rId9"/>
            </p:custDataLst>
          </p:nvPr>
        </p:nvSpPr>
        <p:spPr bwMode="auto">
          <a:xfrm>
            <a:off x="1689100" y="5983288"/>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71A619A-EABC-4B26-8461-4807DC7E6A7F}" type="datetime'''G''''''''''''e''''''''''''''''e''''''''''''n'''''">
              <a:rPr lang="nl-NL" altLang="en-US" sz="1000" b="1" smtClean="0">
                <a:solidFill>
                  <a:schemeClr val="tx1"/>
                </a:solidFill>
                <a:latin typeface="+mn-lt"/>
              </a:rPr>
              <a:pPr/>
              <a:t>Geen</a:t>
            </a:fld>
            <a:endParaRPr lang="nl-NL" sz="1000" b="1" noProof="0" dirty="0">
              <a:solidFill>
                <a:schemeClr val="tx1"/>
              </a:solidFill>
              <a:latin typeface="+mn-lt"/>
            </a:endParaRPr>
          </a:p>
        </p:txBody>
      </p:sp>
      <p:sp>
        <p:nvSpPr>
          <p:cNvPr id="9" name="Content 1">
            <a:extLst>
              <a:ext uri="{FF2B5EF4-FFF2-40B4-BE49-F238E27FC236}">
                <a16:creationId xmlns:a16="http://schemas.microsoft.com/office/drawing/2014/main" id="{7E066F83-46EA-4889-89A6-4437B816195A}"/>
              </a:ext>
            </a:extLst>
          </p:cNvPr>
          <p:cNvSpPr>
            <a:spLocks noGrp="1"/>
          </p:cNvSpPr>
          <p:nvPr>
            <p:custDataLst>
              <p:tags r:id="rId10"/>
            </p:custDataLst>
          </p:nvPr>
        </p:nvSpPr>
        <p:spPr bwMode="auto">
          <a:xfrm>
            <a:off x="2112963" y="5983288"/>
            <a:ext cx="354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28AF669-56DA-4C41-B26D-C5FBE2F188B1}" type="datetime'''''''''''''0''''-''1''''''''''''''0''''''''%'''''''''">
              <a:rPr lang="nl-NL" altLang="en-US" sz="1000" b="1" smtClean="0">
                <a:solidFill>
                  <a:schemeClr val="tx1"/>
                </a:solidFill>
                <a:latin typeface="+mn-lt"/>
              </a:rPr>
              <a:pPr/>
              <a:t>0-10%</a:t>
            </a:fld>
            <a:endParaRPr lang="nl-NL" sz="1000" b="1" noProof="0" dirty="0">
              <a:solidFill>
                <a:schemeClr val="tx1"/>
              </a:solidFill>
              <a:latin typeface="+mn-lt"/>
            </a:endParaRPr>
          </a:p>
        </p:txBody>
      </p:sp>
      <p:sp>
        <p:nvSpPr>
          <p:cNvPr id="11" name="Content 1">
            <a:extLst>
              <a:ext uri="{FF2B5EF4-FFF2-40B4-BE49-F238E27FC236}">
                <a16:creationId xmlns:a16="http://schemas.microsoft.com/office/drawing/2014/main" id="{51D4C11F-8ECE-8558-EF9E-A7D895899196}"/>
              </a:ext>
            </a:extLst>
          </p:cNvPr>
          <p:cNvSpPr>
            <a:spLocks noGrp="1"/>
          </p:cNvSpPr>
          <p:nvPr>
            <p:custDataLst>
              <p:tags r:id="rId11"/>
            </p:custDataLst>
          </p:nvPr>
        </p:nvSpPr>
        <p:spPr bwMode="auto">
          <a:xfrm>
            <a:off x="2532063" y="5983289"/>
            <a:ext cx="4175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2C8B653-83A4-4D55-BCE3-913C48918931}" type="datetime'1''''''''0''''''''''-''2''0''''''''''''%'''''''''''''''''">
              <a:rPr lang="nl-NL" altLang="en-US" sz="1000" b="1" smtClean="0">
                <a:solidFill>
                  <a:schemeClr val="tx1"/>
                </a:solidFill>
                <a:latin typeface="+mn-lt"/>
              </a:rPr>
              <a:pPr/>
              <a:t>10-20%</a:t>
            </a:fld>
            <a:endParaRPr lang="nl-NL" sz="1000" b="1" noProof="0" dirty="0">
              <a:solidFill>
                <a:schemeClr val="tx1"/>
              </a:solidFill>
              <a:latin typeface="+mn-lt"/>
            </a:endParaRPr>
          </a:p>
        </p:txBody>
      </p:sp>
      <p:sp>
        <p:nvSpPr>
          <p:cNvPr id="29" name="Content 1">
            <a:extLst>
              <a:ext uri="{FF2B5EF4-FFF2-40B4-BE49-F238E27FC236}">
                <a16:creationId xmlns:a16="http://schemas.microsoft.com/office/drawing/2014/main" id="{C87B6B1A-149A-6B4D-A887-8F14A8CEC3FF}"/>
              </a:ext>
            </a:extLst>
          </p:cNvPr>
          <p:cNvSpPr>
            <a:spLocks noGrp="1"/>
          </p:cNvSpPr>
          <p:nvPr>
            <p:custDataLst>
              <p:tags r:id="rId12"/>
            </p:custDataLst>
          </p:nvPr>
        </p:nvSpPr>
        <p:spPr bwMode="auto">
          <a:xfrm>
            <a:off x="11117263" y="5983289"/>
            <a:ext cx="3778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1B25736-5F00-4D9F-8CA5-D467E34229F1}" type="datetime'''''&gt;''''2''''''''0''''''''''''''''''''''''0''''%'''''''">
              <a:rPr lang="nl-NL" altLang="en-US" sz="1000" b="1" smtClean="0">
                <a:solidFill>
                  <a:schemeClr val="tx1"/>
                </a:solidFill>
                <a:latin typeface="+mn-lt"/>
              </a:rPr>
              <a:pPr/>
              <a:t>&gt;200%</a:t>
            </a:fld>
            <a:endParaRPr lang="nl-NL" sz="1000" b="1" noProof="0" dirty="0">
              <a:solidFill>
                <a:schemeClr val="tx1"/>
              </a:solidFill>
              <a:latin typeface="+mn-lt"/>
            </a:endParaRPr>
          </a:p>
        </p:txBody>
      </p:sp>
      <p:sp>
        <p:nvSpPr>
          <p:cNvPr id="16" name="Content 1">
            <a:extLst>
              <a:ext uri="{FF2B5EF4-FFF2-40B4-BE49-F238E27FC236}">
                <a16:creationId xmlns:a16="http://schemas.microsoft.com/office/drawing/2014/main" id="{C55F7959-0120-A5BF-1AAB-C7E7B15444C4}"/>
              </a:ext>
            </a:extLst>
          </p:cNvPr>
          <p:cNvSpPr>
            <a:spLocks noGrp="1"/>
          </p:cNvSpPr>
          <p:nvPr>
            <p:custDataLst>
              <p:tags r:id="rId13"/>
            </p:custDataLst>
          </p:nvPr>
        </p:nvSpPr>
        <p:spPr bwMode="auto">
          <a:xfrm>
            <a:off x="3432175" y="5983289"/>
            <a:ext cx="419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E63378A-FD2D-4010-B965-798E5C6FA88D}" type="datetime'''''''''''''3''''''''0''-''''''''''''''''''''4''0''%'''''">
              <a:rPr lang="nl-NL" altLang="en-US" sz="1000" b="1" smtClean="0">
                <a:solidFill>
                  <a:schemeClr val="tx1"/>
                </a:solidFill>
                <a:latin typeface="+mn-lt"/>
              </a:rPr>
              <a:pPr/>
              <a:t>30-40%</a:t>
            </a:fld>
            <a:endParaRPr lang="nl-NL" sz="1000" b="1" noProof="0" dirty="0">
              <a:solidFill>
                <a:schemeClr val="tx1"/>
              </a:solidFill>
              <a:latin typeface="+mn-lt"/>
            </a:endParaRPr>
          </a:p>
        </p:txBody>
      </p:sp>
      <p:sp>
        <p:nvSpPr>
          <p:cNvPr id="20" name="Content 1">
            <a:extLst>
              <a:ext uri="{FF2B5EF4-FFF2-40B4-BE49-F238E27FC236}">
                <a16:creationId xmlns:a16="http://schemas.microsoft.com/office/drawing/2014/main" id="{328138C7-62D3-ED1F-E42C-01496D7A8EBB}"/>
              </a:ext>
            </a:extLst>
          </p:cNvPr>
          <p:cNvSpPr>
            <a:spLocks noGrp="1"/>
          </p:cNvSpPr>
          <p:nvPr>
            <p:custDataLst>
              <p:tags r:id="rId14"/>
            </p:custDataLst>
          </p:nvPr>
        </p:nvSpPr>
        <p:spPr bwMode="auto">
          <a:xfrm>
            <a:off x="5681663" y="5983289"/>
            <a:ext cx="4302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44C6A52-7261-4E98-B862-FB4A203CB577}" type="datetime'''8''0''''''''''''-''''''''''9''''0''''%'''''''''">
              <a:rPr lang="nl-NL" altLang="en-US" sz="1000" b="1" smtClean="0">
                <a:solidFill>
                  <a:schemeClr val="tx1"/>
                </a:solidFill>
                <a:latin typeface="+mn-lt"/>
              </a:rPr>
              <a:pPr/>
              <a:t>80-90%</a:t>
            </a:fld>
            <a:endParaRPr lang="nl-NL" sz="1000" b="1" noProof="0" dirty="0">
              <a:solidFill>
                <a:schemeClr val="tx1"/>
              </a:solidFill>
              <a:latin typeface="+mn-lt"/>
            </a:endParaRPr>
          </a:p>
        </p:txBody>
      </p:sp>
      <p:sp>
        <p:nvSpPr>
          <p:cNvPr id="21" name="Content 1">
            <a:extLst>
              <a:ext uri="{FF2B5EF4-FFF2-40B4-BE49-F238E27FC236}">
                <a16:creationId xmlns:a16="http://schemas.microsoft.com/office/drawing/2014/main" id="{A41BC077-DD80-7A80-5D7D-BC743CA97AC4}"/>
              </a:ext>
            </a:extLst>
          </p:cNvPr>
          <p:cNvSpPr>
            <a:spLocks noGrp="1"/>
          </p:cNvSpPr>
          <p:nvPr>
            <p:custDataLst>
              <p:tags r:id="rId15"/>
            </p:custDataLst>
          </p:nvPr>
        </p:nvSpPr>
        <p:spPr bwMode="auto">
          <a:xfrm>
            <a:off x="6191250" y="5983287"/>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43A6DD7-F63A-4B8C-A517-66CCA6A4396F}" type="datetime'''''90''''''''''-''''''''''''''1''0''0%'''''''''''''''''''''''">
              <a:rPr lang="nl-NL" altLang="en-US" sz="1000" b="1" smtClean="0">
                <a:solidFill>
                  <a:schemeClr val="tx1"/>
                </a:solidFill>
                <a:latin typeface="+mn-lt"/>
              </a:rPr>
              <a:pPr/>
              <a:t>90-100%</a:t>
            </a:fld>
            <a:endParaRPr lang="nl-NL" sz="1000" b="1" noProof="0" dirty="0">
              <a:solidFill>
                <a:schemeClr val="tx1"/>
              </a:solidFill>
              <a:latin typeface="+mn-lt"/>
            </a:endParaRPr>
          </a:p>
        </p:txBody>
      </p:sp>
      <p:sp>
        <p:nvSpPr>
          <p:cNvPr id="37" name="Content 1">
            <a:extLst>
              <a:ext uri="{FF2B5EF4-FFF2-40B4-BE49-F238E27FC236}">
                <a16:creationId xmlns:a16="http://schemas.microsoft.com/office/drawing/2014/main" id="{4B9982FA-94CE-476E-98B9-AED20350F85D}"/>
              </a:ext>
            </a:extLst>
          </p:cNvPr>
          <p:cNvSpPr>
            <a:spLocks noGrp="1"/>
          </p:cNvSpPr>
          <p:nvPr>
            <p:custDataLst>
              <p:tags r:id="rId16"/>
            </p:custDataLst>
          </p:nvPr>
        </p:nvSpPr>
        <p:spPr bwMode="gray">
          <a:xfrm>
            <a:off x="94535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B6064B8-F5AE-444A-8834-0888FA8C7F7F}"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22" name="Content 1">
            <a:extLst>
              <a:ext uri="{FF2B5EF4-FFF2-40B4-BE49-F238E27FC236}">
                <a16:creationId xmlns:a16="http://schemas.microsoft.com/office/drawing/2014/main" id="{18752ED9-9C05-A638-D265-9DD2F674B525}"/>
              </a:ext>
            </a:extLst>
          </p:cNvPr>
          <p:cNvSpPr>
            <a:spLocks noGrp="1"/>
          </p:cNvSpPr>
          <p:nvPr>
            <p:custDataLst>
              <p:tags r:id="rId17"/>
            </p:custDataLst>
          </p:nvPr>
        </p:nvSpPr>
        <p:spPr bwMode="auto">
          <a:xfrm>
            <a:off x="6643689" y="5983287"/>
            <a:ext cx="3095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8A6C5A5-CE15-45C6-8C3F-E68170A1D11A}" type="datetime'''10''''0''''''''''''-''1''1''''''''''0''''''%'''''''''''">
              <a:rPr lang="nl-NL" altLang="en-US" sz="1000" b="1" smtClean="0">
                <a:solidFill>
                  <a:schemeClr val="tx1"/>
                </a:solidFill>
                <a:latin typeface="+mn-lt"/>
              </a:rPr>
              <a:pPr/>
              <a:t>100-110%</a:t>
            </a:fld>
            <a:endParaRPr lang="nl-NL" sz="1000" b="1" noProof="0" dirty="0">
              <a:solidFill>
                <a:schemeClr val="tx1"/>
              </a:solidFill>
              <a:latin typeface="+mn-lt"/>
            </a:endParaRPr>
          </a:p>
        </p:txBody>
      </p:sp>
      <p:sp>
        <p:nvSpPr>
          <p:cNvPr id="39" name="Content 1">
            <a:extLst>
              <a:ext uri="{FF2B5EF4-FFF2-40B4-BE49-F238E27FC236}">
                <a16:creationId xmlns:a16="http://schemas.microsoft.com/office/drawing/2014/main" id="{4B9982FA-94CE-476E-98B9-AED20350F85D}"/>
              </a:ext>
            </a:extLst>
          </p:cNvPr>
          <p:cNvSpPr>
            <a:spLocks noGrp="1"/>
          </p:cNvSpPr>
          <p:nvPr>
            <p:custDataLst>
              <p:tags r:id="rId18"/>
            </p:custDataLst>
          </p:nvPr>
        </p:nvSpPr>
        <p:spPr bwMode="gray">
          <a:xfrm>
            <a:off x="108061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B8293AA-EEF2-4719-9030-B2E86D4BFB3A}"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38" name="Content 1">
            <a:extLst>
              <a:ext uri="{FF2B5EF4-FFF2-40B4-BE49-F238E27FC236}">
                <a16:creationId xmlns:a16="http://schemas.microsoft.com/office/drawing/2014/main" id="{4B9982FA-94CE-476E-98B9-AED20350F85D}"/>
              </a:ext>
            </a:extLst>
          </p:cNvPr>
          <p:cNvSpPr>
            <a:spLocks noGrp="1"/>
          </p:cNvSpPr>
          <p:nvPr>
            <p:custDataLst>
              <p:tags r:id="rId19"/>
            </p:custDataLst>
          </p:nvPr>
        </p:nvSpPr>
        <p:spPr bwMode="gray">
          <a:xfrm>
            <a:off x="103552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06ED091-837F-4A41-A248-D071DC5D73EF}"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28" name="Content 1">
            <a:extLst>
              <a:ext uri="{FF2B5EF4-FFF2-40B4-BE49-F238E27FC236}">
                <a16:creationId xmlns:a16="http://schemas.microsoft.com/office/drawing/2014/main" id="{293247F8-1A8A-2E82-3AA1-AFFFA97BF1DE}"/>
              </a:ext>
            </a:extLst>
          </p:cNvPr>
          <p:cNvSpPr>
            <a:spLocks noGrp="1"/>
          </p:cNvSpPr>
          <p:nvPr>
            <p:custDataLst>
              <p:tags r:id="rId20"/>
            </p:custDataLst>
          </p:nvPr>
        </p:nvSpPr>
        <p:spPr bwMode="auto">
          <a:xfrm>
            <a:off x="10699750" y="5983287"/>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F55F960-C281-4526-9273-A9DCA032DDA6}" type="datetime'1''''''''''''''''9''''0''-2''0''''''0''''''''''''%'">
              <a:rPr lang="nl-NL" altLang="en-US" sz="1000" b="1" smtClean="0">
                <a:solidFill>
                  <a:schemeClr val="tx1"/>
                </a:solidFill>
                <a:latin typeface="+mn-lt"/>
              </a:rPr>
              <a:pPr/>
              <a:t>190-200%</a:t>
            </a:fld>
            <a:endParaRPr lang="nl-NL" sz="1000" b="1" noProof="0" dirty="0">
              <a:solidFill>
                <a:schemeClr val="tx1"/>
              </a:solidFill>
              <a:latin typeface="+mn-lt"/>
            </a:endParaRPr>
          </a:p>
        </p:txBody>
      </p:sp>
      <p:sp>
        <p:nvSpPr>
          <p:cNvPr id="23" name="Content 1">
            <a:extLst>
              <a:ext uri="{FF2B5EF4-FFF2-40B4-BE49-F238E27FC236}">
                <a16:creationId xmlns:a16="http://schemas.microsoft.com/office/drawing/2014/main" id="{2F153D05-69C7-56C1-2BD7-C33E8BE9B3E6}"/>
              </a:ext>
            </a:extLst>
          </p:cNvPr>
          <p:cNvSpPr>
            <a:spLocks noGrp="1"/>
          </p:cNvSpPr>
          <p:nvPr>
            <p:custDataLst>
              <p:tags r:id="rId21"/>
            </p:custDataLst>
          </p:nvPr>
        </p:nvSpPr>
        <p:spPr bwMode="auto">
          <a:xfrm>
            <a:off x="7094539" y="5983287"/>
            <a:ext cx="3095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BC562D5-9823-442A-AD24-BCBEF1625DE4}" type="datetime'''''11''''0''''''''-12''''''''0%'''''''''''''">
              <a:rPr lang="nl-NL" altLang="en-US" sz="1000" b="1" smtClean="0">
                <a:solidFill>
                  <a:schemeClr val="tx1"/>
                </a:solidFill>
                <a:latin typeface="+mn-lt"/>
              </a:rPr>
              <a:pPr/>
              <a:t>110-120%</a:t>
            </a:fld>
            <a:endParaRPr lang="nl-NL" sz="1000" b="1" noProof="0" dirty="0">
              <a:solidFill>
                <a:schemeClr val="tx1"/>
              </a:solidFill>
              <a:latin typeface="+mn-lt"/>
            </a:endParaRPr>
          </a:p>
        </p:txBody>
      </p:sp>
      <p:sp>
        <p:nvSpPr>
          <p:cNvPr id="25" name="Content 1">
            <a:extLst>
              <a:ext uri="{FF2B5EF4-FFF2-40B4-BE49-F238E27FC236}">
                <a16:creationId xmlns:a16="http://schemas.microsoft.com/office/drawing/2014/main" id="{613B8191-422E-4BD3-0C4B-1377F491EBC0}"/>
              </a:ext>
            </a:extLst>
          </p:cNvPr>
          <p:cNvSpPr>
            <a:spLocks noGrp="1"/>
          </p:cNvSpPr>
          <p:nvPr>
            <p:custDataLst>
              <p:tags r:id="rId22"/>
            </p:custDataLst>
          </p:nvPr>
        </p:nvSpPr>
        <p:spPr bwMode="auto">
          <a:xfrm>
            <a:off x="7994650" y="5983287"/>
            <a:ext cx="312738"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B9C0DAC-0DEE-4FC6-B0A3-BF97A788BA6A}" type="datetime'''''''''''''''''''1''''''3''0''''''''''''-1''4''''0''%'''">
              <a:rPr lang="nl-NL" altLang="en-US" sz="1000" b="1" smtClean="0">
                <a:solidFill>
                  <a:schemeClr val="tx1"/>
                </a:solidFill>
                <a:latin typeface="+mn-lt"/>
              </a:rPr>
              <a:pPr/>
              <a:t>130-140%</a:t>
            </a:fld>
            <a:endParaRPr lang="nl-NL" sz="1000" b="1" noProof="0" dirty="0">
              <a:solidFill>
                <a:schemeClr val="tx1"/>
              </a:solidFill>
              <a:latin typeface="+mn-lt"/>
            </a:endParaRPr>
          </a:p>
        </p:txBody>
      </p:sp>
      <p:sp>
        <p:nvSpPr>
          <p:cNvPr id="17" name="Content 1">
            <a:extLst>
              <a:ext uri="{FF2B5EF4-FFF2-40B4-BE49-F238E27FC236}">
                <a16:creationId xmlns:a16="http://schemas.microsoft.com/office/drawing/2014/main" id="{B9E6DA04-72BD-F2DF-5445-9F9BA57AFD1A}"/>
              </a:ext>
            </a:extLst>
          </p:cNvPr>
          <p:cNvSpPr>
            <a:spLocks noGrp="1"/>
          </p:cNvSpPr>
          <p:nvPr>
            <p:custDataLst>
              <p:tags r:id="rId23"/>
            </p:custDataLst>
          </p:nvPr>
        </p:nvSpPr>
        <p:spPr bwMode="auto">
          <a:xfrm>
            <a:off x="8447088" y="5983287"/>
            <a:ext cx="3079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513AEB6-DDFA-43B4-94BD-437418665F11}" type="datetime'''''''''''''1''4''''''''''''''0-''15''''''''0%'''''''''''">
              <a:rPr lang="nl-NL" altLang="en-US" sz="1000" b="1" smtClean="0">
                <a:solidFill>
                  <a:schemeClr val="tx1"/>
                </a:solidFill>
                <a:latin typeface="+mn-lt"/>
              </a:rPr>
              <a:pPr/>
              <a:t>140-150%</a:t>
            </a:fld>
            <a:endParaRPr lang="nl-NL" sz="1000" b="1" noProof="0" dirty="0">
              <a:solidFill>
                <a:schemeClr val="tx1"/>
              </a:solidFill>
              <a:latin typeface="+mn-lt"/>
            </a:endParaRPr>
          </a:p>
        </p:txBody>
      </p:sp>
      <p:sp>
        <p:nvSpPr>
          <p:cNvPr id="10" name="Content 1">
            <a:extLst>
              <a:ext uri="{FF2B5EF4-FFF2-40B4-BE49-F238E27FC236}">
                <a16:creationId xmlns:a16="http://schemas.microsoft.com/office/drawing/2014/main" id="{A159A32A-829A-A26B-FD6D-ED14F3628C63}"/>
              </a:ext>
            </a:extLst>
          </p:cNvPr>
          <p:cNvSpPr>
            <a:spLocks noGrp="1"/>
          </p:cNvSpPr>
          <p:nvPr>
            <p:custDataLst>
              <p:tags r:id="rId24"/>
            </p:custDataLst>
          </p:nvPr>
        </p:nvSpPr>
        <p:spPr bwMode="auto">
          <a:xfrm>
            <a:off x="8894764" y="5983287"/>
            <a:ext cx="31591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67712BD-100D-428A-B77A-D32E9B4F6308}" type="datetime'''''''1''5''''''''''''''0''''''''-''''''1''''''''60%'''''''">
              <a:rPr lang="nl-NL" altLang="en-US" sz="1000" b="1" smtClean="0">
                <a:solidFill>
                  <a:schemeClr val="tx1"/>
                </a:solidFill>
                <a:latin typeface="+mn-lt"/>
              </a:rPr>
              <a:pPr/>
              <a:t>150-160%</a:t>
            </a:fld>
            <a:endParaRPr lang="nl-NL" sz="1000" b="1" noProof="0" dirty="0">
              <a:solidFill>
                <a:schemeClr val="tx1"/>
              </a:solidFill>
              <a:latin typeface="+mn-lt"/>
            </a:endParaRPr>
          </a:p>
        </p:txBody>
      </p:sp>
      <p:sp>
        <p:nvSpPr>
          <p:cNvPr id="26" name="Content 1">
            <a:extLst>
              <a:ext uri="{FF2B5EF4-FFF2-40B4-BE49-F238E27FC236}">
                <a16:creationId xmlns:a16="http://schemas.microsoft.com/office/drawing/2014/main" id="{8F626521-681C-54C3-86BD-AE01F5AF0450}"/>
              </a:ext>
            </a:extLst>
          </p:cNvPr>
          <p:cNvSpPr>
            <a:spLocks noGrp="1"/>
          </p:cNvSpPr>
          <p:nvPr>
            <p:custDataLst>
              <p:tags r:id="rId25"/>
            </p:custDataLst>
          </p:nvPr>
        </p:nvSpPr>
        <p:spPr bwMode="auto">
          <a:xfrm>
            <a:off x="9348789" y="5983287"/>
            <a:ext cx="3079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3D6E311-152F-4928-8BDC-7E7F8E2FDB7C}" type="datetime'16''0''''''''''''''-''''170''''''''''''''''''''''''''%'''">
              <a:rPr lang="nl-NL" altLang="en-US" sz="1000" b="1" smtClean="0">
                <a:solidFill>
                  <a:schemeClr val="tx1"/>
                </a:solidFill>
                <a:latin typeface="+mn-lt"/>
              </a:rPr>
              <a:pPr/>
              <a:t>160-170%</a:t>
            </a:fld>
            <a:endParaRPr lang="nl-NL" sz="1000" b="1" noProof="0" dirty="0">
              <a:solidFill>
                <a:schemeClr val="tx1"/>
              </a:solidFill>
              <a:latin typeface="+mn-lt"/>
            </a:endParaRPr>
          </a:p>
        </p:txBody>
      </p:sp>
      <p:sp>
        <p:nvSpPr>
          <p:cNvPr id="15" name="Content 1">
            <a:extLst>
              <a:ext uri="{FF2B5EF4-FFF2-40B4-BE49-F238E27FC236}">
                <a16:creationId xmlns:a16="http://schemas.microsoft.com/office/drawing/2014/main" id="{DC4CC32C-5638-A143-37AB-503FB83CE708}"/>
              </a:ext>
            </a:extLst>
          </p:cNvPr>
          <p:cNvSpPr>
            <a:spLocks noGrp="1"/>
          </p:cNvSpPr>
          <p:nvPr>
            <p:custDataLst>
              <p:tags r:id="rId26"/>
            </p:custDataLst>
          </p:nvPr>
        </p:nvSpPr>
        <p:spPr bwMode="auto">
          <a:xfrm>
            <a:off x="9796464" y="5983287"/>
            <a:ext cx="31591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F78E149-E309-4A63-B61E-10C91550C284}" type="datetime'''1''''''''''7''''''''0''-1''''8''''''0''%'''''''''''''''">
              <a:rPr lang="nl-NL" altLang="en-US" sz="1000" b="1" smtClean="0">
                <a:solidFill>
                  <a:schemeClr val="tx1"/>
                </a:solidFill>
                <a:latin typeface="+mn-lt"/>
              </a:rPr>
              <a:pPr/>
              <a:t>170-180%</a:t>
            </a:fld>
            <a:endParaRPr lang="nl-NL" sz="1000" b="1" noProof="0" dirty="0">
              <a:solidFill>
                <a:schemeClr val="tx1"/>
              </a:solidFill>
              <a:latin typeface="+mn-lt"/>
            </a:endParaRPr>
          </a:p>
        </p:txBody>
      </p:sp>
      <p:sp>
        <p:nvSpPr>
          <p:cNvPr id="27" name="Content 1">
            <a:extLst>
              <a:ext uri="{FF2B5EF4-FFF2-40B4-BE49-F238E27FC236}">
                <a16:creationId xmlns:a16="http://schemas.microsoft.com/office/drawing/2014/main" id="{8938C434-AB0C-39C6-399E-A7F7CA10E1B1}"/>
              </a:ext>
            </a:extLst>
          </p:cNvPr>
          <p:cNvSpPr>
            <a:spLocks noGrp="1"/>
          </p:cNvSpPr>
          <p:nvPr>
            <p:custDataLst>
              <p:tags r:id="rId27"/>
            </p:custDataLst>
          </p:nvPr>
        </p:nvSpPr>
        <p:spPr bwMode="auto">
          <a:xfrm>
            <a:off x="10247313" y="5983287"/>
            <a:ext cx="31591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9D82891-A772-4CEF-A85B-5C84EA018573}" type="datetime'''''''''''''1''''''''8''''0-''''''19''''''0''''''%'''''">
              <a:rPr lang="nl-NL" altLang="en-US" sz="1000" b="1" smtClean="0">
                <a:solidFill>
                  <a:schemeClr val="tx1"/>
                </a:solidFill>
                <a:latin typeface="+mn-lt"/>
              </a:rPr>
              <a:pPr/>
              <a:t>180-190%</a:t>
            </a:fld>
            <a:endParaRPr lang="nl-NL" sz="1000" b="1" noProof="0" dirty="0">
              <a:solidFill>
                <a:schemeClr val="tx1"/>
              </a:solidFill>
              <a:latin typeface="+mn-lt"/>
            </a:endParaRPr>
          </a:p>
        </p:txBody>
      </p:sp>
      <p:sp>
        <p:nvSpPr>
          <p:cNvPr id="61" name="Content 1">
            <a:extLst>
              <a:ext uri="{FF2B5EF4-FFF2-40B4-BE49-F238E27FC236}">
                <a16:creationId xmlns:a16="http://schemas.microsoft.com/office/drawing/2014/main" id="{DB185ECE-7353-B8DE-1AEF-7081CD839C70}"/>
              </a:ext>
            </a:extLst>
          </p:cNvPr>
          <p:cNvSpPr>
            <a:spLocks noGrp="1"/>
          </p:cNvSpPr>
          <p:nvPr>
            <p:custDataLst>
              <p:tags r:id="rId28"/>
            </p:custDataLst>
          </p:nvPr>
        </p:nvSpPr>
        <p:spPr bwMode="gray">
          <a:xfrm>
            <a:off x="11256963" y="5778500"/>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2336354-0AA4-4A39-A4DA-80E267C8E919}" type="datetime'''''''''''''''''''''0'''''''''''''''''''''''''''''''''''''''">
              <a:rPr lang="nl-NL" altLang="en-US" sz="1000" b="1" smtClean="0">
                <a:solidFill>
                  <a:schemeClr val="tx1"/>
                </a:solidFill>
                <a:latin typeface="+mn-lt"/>
              </a:rPr>
              <a:pPr/>
              <a:t>0</a:t>
            </a:fld>
            <a:endParaRPr lang="nl-NL" sz="1000" b="1" noProof="0" dirty="0">
              <a:solidFill>
                <a:schemeClr val="tx1"/>
              </a:solidFill>
              <a:latin typeface="+mn-lt"/>
            </a:endParaRPr>
          </a:p>
        </p:txBody>
      </p:sp>
      <p:sp>
        <p:nvSpPr>
          <p:cNvPr id="3" name="Text Placeholder 2">
            <a:extLst>
              <a:ext uri="{FF2B5EF4-FFF2-40B4-BE49-F238E27FC236}">
                <a16:creationId xmlns:a16="http://schemas.microsoft.com/office/drawing/2014/main" id="{ED5C0CF1-41F8-727D-4BD7-B9015857F8EA}"/>
              </a:ext>
            </a:extLst>
          </p:cNvPr>
          <p:cNvSpPr>
            <a:spLocks noGrp="1"/>
          </p:cNvSpPr>
          <p:nvPr>
            <p:ph type="body" sz="quarter" idx="20"/>
          </p:nvPr>
        </p:nvSpPr>
        <p:spPr/>
        <p:txBody>
          <a:bodyPr/>
          <a:lstStyle/>
          <a:p>
            <a:endParaRPr lang="nl-NL"/>
          </a:p>
        </p:txBody>
      </p:sp>
      <p:sp>
        <p:nvSpPr>
          <p:cNvPr id="4" name="Text Placeholder 3">
            <a:extLst>
              <a:ext uri="{FF2B5EF4-FFF2-40B4-BE49-F238E27FC236}">
                <a16:creationId xmlns:a16="http://schemas.microsoft.com/office/drawing/2014/main" id="{420A1DE1-054D-86D8-B817-1A2FA5AE4910}"/>
              </a:ext>
            </a:extLst>
          </p:cNvPr>
          <p:cNvSpPr>
            <a:spLocks noGrp="1"/>
          </p:cNvSpPr>
          <p:nvPr>
            <p:ph type="body" sz="quarter" idx="14"/>
          </p:nvPr>
        </p:nvSpPr>
        <p:spPr/>
        <p:txBody>
          <a:bodyPr/>
          <a:lstStyle/>
          <a:p>
            <a:r>
              <a:rPr lang="nl-NL" dirty="0"/>
              <a:t>#gemeenten op basis van schuldquote, Nederlandse gemeenten, 2019 </a:t>
            </a:r>
          </a:p>
          <a:p>
            <a:endParaRPr lang="nl-NL" dirty="0"/>
          </a:p>
        </p:txBody>
      </p:sp>
      <p:sp>
        <p:nvSpPr>
          <p:cNvPr id="5" name="Title 4">
            <a:extLst>
              <a:ext uri="{FF2B5EF4-FFF2-40B4-BE49-F238E27FC236}">
                <a16:creationId xmlns:a16="http://schemas.microsoft.com/office/drawing/2014/main" id="{59BADDE8-20AF-A14C-FFEA-CBCDB52AB4E5}"/>
              </a:ext>
            </a:extLst>
          </p:cNvPr>
          <p:cNvSpPr>
            <a:spLocks noGrp="1"/>
          </p:cNvSpPr>
          <p:nvPr>
            <p:ph type="title"/>
          </p:nvPr>
        </p:nvSpPr>
        <p:spPr/>
        <p:txBody>
          <a:bodyPr vert="horz"/>
          <a:lstStyle/>
          <a:p>
            <a:r>
              <a:rPr lang="nl-NL" dirty="0"/>
              <a:t>Schuldquote gemiddeld 53%</a:t>
            </a:r>
          </a:p>
        </p:txBody>
      </p:sp>
      <p:grpSp>
        <p:nvGrpSpPr>
          <p:cNvPr id="44" name="Group 43">
            <a:extLst>
              <a:ext uri="{FF2B5EF4-FFF2-40B4-BE49-F238E27FC236}">
                <a16:creationId xmlns:a16="http://schemas.microsoft.com/office/drawing/2014/main" id="{29124451-236C-CDCE-F6E4-1D5B7D7D14A1}"/>
              </a:ext>
            </a:extLst>
          </p:cNvPr>
          <p:cNvGrpSpPr/>
          <p:nvPr/>
        </p:nvGrpSpPr>
        <p:grpSpPr>
          <a:xfrm>
            <a:off x="617670" y="3911341"/>
            <a:ext cx="994641" cy="1928890"/>
            <a:chOff x="131839" y="3897297"/>
            <a:chExt cx="994641" cy="1928890"/>
          </a:xfrm>
        </p:grpSpPr>
        <p:cxnSp>
          <p:nvCxnSpPr>
            <p:cNvPr id="45" name="Straight Arrow Connector 44">
              <a:extLst>
                <a:ext uri="{FF2B5EF4-FFF2-40B4-BE49-F238E27FC236}">
                  <a16:creationId xmlns:a16="http://schemas.microsoft.com/office/drawing/2014/main" id="{27F773B3-4396-C5C7-E11E-D6513CFBD442}"/>
                </a:ext>
              </a:extLst>
            </p:cNvPr>
            <p:cNvCxnSpPr/>
            <p:nvPr/>
          </p:nvCxnSpPr>
          <p:spPr>
            <a:xfrm flipV="1">
              <a:off x="661800" y="3897297"/>
              <a:ext cx="0" cy="1315997"/>
            </a:xfrm>
            <a:prstGeom prst="straightConnector1">
              <a:avLst/>
            </a:prstGeom>
            <a:ln>
              <a:solidFill>
                <a:srgbClr val="AFAFAF"/>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B09E8A7-2BB5-2F34-287F-ED4FE41409B6}"/>
                </a:ext>
              </a:extLst>
            </p:cNvPr>
            <p:cNvSpPr txBox="1"/>
            <p:nvPr/>
          </p:nvSpPr>
          <p:spPr>
            <a:xfrm>
              <a:off x="131839" y="5299969"/>
              <a:ext cx="994641" cy="526218"/>
            </a:xfrm>
            <a:prstGeom prst="rect">
              <a:avLst/>
            </a:prstGeom>
          </p:spPr>
          <p:txBody>
            <a:bodyPr vert="horz" wrap="square" lIns="91440" tIns="45720" rIns="91440" bIns="45720" rtlCol="0">
              <a:noAutofit/>
            </a:bodyPr>
            <a:lstStyle/>
            <a:p>
              <a:pPr marL="0" indent="0" algn="l">
                <a:buNone/>
              </a:pPr>
              <a:r>
                <a:rPr lang="nl-NL" sz="1100" noProof="0" dirty="0">
                  <a:solidFill>
                    <a:srgbClr val="8C8C8C"/>
                  </a:solidFill>
                </a:rPr>
                <a:t># gemeenten</a:t>
              </a:r>
            </a:p>
          </p:txBody>
        </p:sp>
      </p:grpSp>
      <p:sp>
        <p:nvSpPr>
          <p:cNvPr id="69" name="Footer Placeholder 3">
            <a:extLst>
              <a:ext uri="{FF2B5EF4-FFF2-40B4-BE49-F238E27FC236}">
                <a16:creationId xmlns:a16="http://schemas.microsoft.com/office/drawing/2014/main" id="{626C23B1-7C67-6216-D507-3B93E06B331F}"/>
              </a:ext>
            </a:extLst>
          </p:cNvPr>
          <p:cNvSpPr>
            <a:spLocks noGrp="1"/>
          </p:cNvSpPr>
          <p:nvPr>
            <p:ph type="ftr" sz="quarter" idx="3"/>
          </p:nvPr>
        </p:nvSpPr>
        <p:spPr>
          <a:xfrm>
            <a:off x="661800" y="6686783"/>
            <a:ext cx="10868400" cy="122400"/>
          </a:xfrm>
        </p:spPr>
        <p:txBody>
          <a:bodyPr/>
          <a:lstStyle/>
          <a:p>
            <a:r>
              <a:rPr lang="nl-NL" dirty="0"/>
              <a:t>Bron: IV3 gegevens, CBS (2019); It’s Public analyse</a:t>
            </a:r>
          </a:p>
        </p:txBody>
      </p:sp>
      <p:sp>
        <p:nvSpPr>
          <p:cNvPr id="40" name="Rectangle: Rounded Corners 39">
            <a:extLst>
              <a:ext uri="{FF2B5EF4-FFF2-40B4-BE49-F238E27FC236}">
                <a16:creationId xmlns:a16="http://schemas.microsoft.com/office/drawing/2014/main" id="{549D28E3-3E7E-018C-44FC-252A0612441E}"/>
              </a:ext>
            </a:extLst>
          </p:cNvPr>
          <p:cNvSpPr/>
          <p:nvPr/>
        </p:nvSpPr>
        <p:spPr>
          <a:xfrm>
            <a:off x="4158046" y="2005439"/>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53%</a:t>
            </a:r>
          </a:p>
        </p:txBody>
      </p:sp>
      <p:cxnSp>
        <p:nvCxnSpPr>
          <p:cNvPr id="43" name="Straight Arrow Connector 42">
            <a:extLst>
              <a:ext uri="{FF2B5EF4-FFF2-40B4-BE49-F238E27FC236}">
                <a16:creationId xmlns:a16="http://schemas.microsoft.com/office/drawing/2014/main" id="{0D4682F9-A8D4-66E0-8857-05AEB641E398}"/>
              </a:ext>
            </a:extLst>
          </p:cNvPr>
          <p:cNvCxnSpPr>
            <a:cxnSpLocks/>
            <a:stCxn id="40" idx="2"/>
          </p:cNvCxnSpPr>
          <p:nvPr/>
        </p:nvCxnSpPr>
        <p:spPr>
          <a:xfrm>
            <a:off x="4485196" y="2279024"/>
            <a:ext cx="0" cy="283201"/>
          </a:xfrm>
          <a:prstGeom prst="straightConnector1">
            <a:avLst/>
          </a:prstGeom>
          <a:ln>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31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A526589-C2E2-4631-A7DF-C5F15D81CF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Object 8" hidden="1">
                        <a:extLst>
                          <a:ext uri="{FF2B5EF4-FFF2-40B4-BE49-F238E27FC236}">
                            <a16:creationId xmlns:a16="http://schemas.microsoft.com/office/drawing/2014/main" id="{DA526589-C2E2-4631-A7DF-C5F15D81CF50}"/>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C8BB69EC-C89C-409F-8622-9A773CCEAE2E}"/>
              </a:ext>
            </a:extLst>
          </p:cNvPr>
          <p:cNvSpPr>
            <a:spLocks noGrp="1"/>
          </p:cNvSpPr>
          <p:nvPr>
            <p:ph type="body" sz="quarter" idx="31"/>
          </p:nvPr>
        </p:nvSpPr>
        <p:spPr>
          <a:xfrm>
            <a:off x="1617785" y="1815177"/>
            <a:ext cx="9878845" cy="576000"/>
          </a:xfrm>
          <a:noFill/>
          <a:extLst>
            <a:ext uri="{909E8E84-426E-40DD-AFC4-6F175D3DCCD1}">
              <a14:hiddenFill xmlns:a14="http://schemas.microsoft.com/office/drawing/2010/main">
                <a:solidFill>
                  <a:schemeClr val="bg1">
                    <a:lumMod val="50000"/>
                  </a:schemeClr>
                </a:solidFill>
              </a14:hiddenFill>
            </a:ext>
          </a:extLst>
        </p:spPr>
        <p:txBody>
          <a:bodyPr vert="horz" lIns="72000" tIns="72000" rIns="72000" bIns="72000" rtlCol="0" anchor="ctr">
            <a:noAutofit/>
          </a:bodyPr>
          <a:lstStyle/>
          <a:p>
            <a:pPr marL="266700" indent="-266700">
              <a:spcBef>
                <a:spcPts val="2000"/>
              </a:spcBef>
            </a:pPr>
            <a:r>
              <a:rPr lang="nl-NL" dirty="0"/>
              <a:t>1. Uitgangspunten</a:t>
            </a:r>
          </a:p>
        </p:txBody>
      </p:sp>
      <p:sp>
        <p:nvSpPr>
          <p:cNvPr id="23" name="Text Placeholder 22">
            <a:extLst>
              <a:ext uri="{FF2B5EF4-FFF2-40B4-BE49-F238E27FC236}">
                <a16:creationId xmlns:a16="http://schemas.microsoft.com/office/drawing/2014/main" id="{DCB1552C-DFF9-4F09-8AD3-6651AFD20851}"/>
              </a:ext>
            </a:extLst>
          </p:cNvPr>
          <p:cNvSpPr>
            <a:spLocks noGrp="1"/>
          </p:cNvSpPr>
          <p:nvPr>
            <p:ph type="body" sz="quarter" idx="33"/>
          </p:nvPr>
        </p:nvSpPr>
        <p:spPr>
          <a:xfrm>
            <a:off x="1617785" y="4269183"/>
            <a:ext cx="9878845" cy="576000"/>
          </a:xfrm>
          <a:noFill/>
          <a:extLst>
            <a:ext uri="{909E8E84-426E-40DD-AFC4-6F175D3DCCD1}">
              <a14:hiddenFill xmlns:a14="http://schemas.microsoft.com/office/drawing/2010/main">
                <a:solidFill>
                  <a:schemeClr val="bg1">
                    <a:lumMod val="85000"/>
                  </a:schemeClr>
                </a:solidFill>
              </a14:hiddenFill>
            </a:ext>
          </a:extLst>
        </p:spPr>
        <p:txBody>
          <a:bodyPr vert="horz" lIns="72000" tIns="72000" rIns="72000" bIns="72000" rtlCol="0" anchor="ctr">
            <a:noAutofit/>
          </a:bodyPr>
          <a:lstStyle/>
          <a:p>
            <a:r>
              <a:rPr lang="nl-NL" dirty="0"/>
              <a:t>4. Wat zien we in de praktijk</a:t>
            </a:r>
          </a:p>
        </p:txBody>
      </p:sp>
      <p:sp>
        <p:nvSpPr>
          <p:cNvPr id="12" name="Text Placeholder 22">
            <a:extLst>
              <a:ext uri="{FF2B5EF4-FFF2-40B4-BE49-F238E27FC236}">
                <a16:creationId xmlns:a16="http://schemas.microsoft.com/office/drawing/2014/main" id="{FDB82D82-93B6-4EF6-B11C-A49AD51074F7}"/>
              </a:ext>
            </a:extLst>
          </p:cNvPr>
          <p:cNvSpPr txBox="1">
            <a:spLocks/>
          </p:cNvSpPr>
          <p:nvPr/>
        </p:nvSpPr>
        <p:spPr>
          <a:xfrm>
            <a:off x="1617785" y="2633179"/>
            <a:ext cx="9878845" cy="576000"/>
          </a:xfrm>
          <a:prstGeom prst="rect">
            <a:avLst/>
          </a:prstGeom>
          <a:noFill/>
          <a:extLst>
            <a:ext uri="{909E8E84-426E-40DD-AFC4-6F175D3DCCD1}">
              <a14:hiddenFill xmlns:a14="http://schemas.microsoft.com/office/drawing/2010/main">
                <a:solidFill>
                  <a:schemeClr val="bg1">
                    <a:lumMod val="8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2. Samenvatting inzichten</a:t>
            </a:r>
          </a:p>
        </p:txBody>
      </p:sp>
      <p:sp>
        <p:nvSpPr>
          <p:cNvPr id="3" name="Text Placeholder 22">
            <a:extLst>
              <a:ext uri="{FF2B5EF4-FFF2-40B4-BE49-F238E27FC236}">
                <a16:creationId xmlns:a16="http://schemas.microsoft.com/office/drawing/2014/main" id="{6D1B4872-A915-A5F1-DC47-F773B8C00E6F}"/>
              </a:ext>
            </a:extLst>
          </p:cNvPr>
          <p:cNvSpPr txBox="1">
            <a:spLocks/>
          </p:cNvSpPr>
          <p:nvPr/>
        </p:nvSpPr>
        <p:spPr>
          <a:xfrm>
            <a:off x="1617785" y="3451181"/>
            <a:ext cx="9878845" cy="576000"/>
          </a:xfrm>
          <a:prstGeom prst="rect">
            <a:avLst/>
          </a:prstGeom>
          <a:noFill/>
          <a:extLst>
            <a:ext uri="{909E8E84-426E-40DD-AFC4-6F175D3DCCD1}">
              <a14:hiddenFill xmlns:a14="http://schemas.microsoft.com/office/drawing/2010/main">
                <a:solidFill>
                  <a:schemeClr val="bg1">
                    <a:lumMod val="8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3. Tien situaties vergeleken</a:t>
            </a:r>
          </a:p>
        </p:txBody>
      </p:sp>
      <p:sp>
        <p:nvSpPr>
          <p:cNvPr id="13" name="Text Placeholder 22">
            <a:extLst>
              <a:ext uri="{FF2B5EF4-FFF2-40B4-BE49-F238E27FC236}">
                <a16:creationId xmlns:a16="http://schemas.microsoft.com/office/drawing/2014/main" id="{9ABE49A7-19BF-76FB-B5AE-1EDFF10BBE02}"/>
              </a:ext>
            </a:extLst>
          </p:cNvPr>
          <p:cNvSpPr txBox="1">
            <a:spLocks/>
          </p:cNvSpPr>
          <p:nvPr/>
        </p:nvSpPr>
        <p:spPr>
          <a:xfrm>
            <a:off x="1617785" y="5087183"/>
            <a:ext cx="9878845" cy="576000"/>
          </a:xfrm>
          <a:prstGeom prst="rect">
            <a:avLst/>
          </a:prstGeom>
          <a:solidFill>
            <a:schemeClr val="bg1">
              <a:lumMod val="50000"/>
            </a:schemeClr>
          </a:solidFill>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b="1" dirty="0">
                <a:solidFill>
                  <a:srgbClr val="FFFFFF"/>
                </a:solidFill>
              </a:rPr>
              <a:t>Bijlagen</a:t>
            </a:r>
          </a:p>
        </p:txBody>
      </p:sp>
      <p:sp>
        <p:nvSpPr>
          <p:cNvPr id="4" name="Title 4">
            <a:extLst>
              <a:ext uri="{FF2B5EF4-FFF2-40B4-BE49-F238E27FC236}">
                <a16:creationId xmlns:a16="http://schemas.microsoft.com/office/drawing/2014/main" id="{F8CE9709-F4AB-7C34-9207-F09F1D202EFC}"/>
              </a:ext>
            </a:extLst>
          </p:cNvPr>
          <p:cNvSpPr txBox="1">
            <a:spLocks/>
          </p:cNvSpPr>
          <p:nvPr/>
        </p:nvSpPr>
        <p:spPr>
          <a:xfrm>
            <a:off x="662780" y="384876"/>
            <a:ext cx="10866441" cy="774000"/>
          </a:xfrm>
          <a:prstGeom prst="rect">
            <a:avLst/>
          </a:prstGeom>
        </p:spPr>
        <p:txBody>
          <a:bodyPr vert="horz"/>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endParaRPr lang="nl-NL" dirty="0"/>
          </a:p>
          <a:p>
            <a:r>
              <a:rPr lang="nl-NL" dirty="0"/>
              <a:t>Inhoud</a:t>
            </a:r>
          </a:p>
        </p:txBody>
      </p:sp>
    </p:spTree>
    <p:extLst>
      <p:ext uri="{BB962C8B-B14F-4D97-AF65-F5344CB8AC3E}">
        <p14:creationId xmlns:p14="http://schemas.microsoft.com/office/powerpoint/2010/main" val="3082486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9FC2090-CE05-1036-83B2-FDBF23A92255}"/>
              </a:ext>
            </a:extLst>
          </p:cNvPr>
          <p:cNvGraphicFramePr>
            <a:graphicFrameLocks noChangeAspect="1"/>
          </p:cNvGraphicFramePr>
          <p:nvPr>
            <p:custDataLst>
              <p:tags r:id="rId1"/>
            </p:custDataLst>
            <p:extLst>
              <p:ext uri="{D42A27DB-BD31-4B8C-83A1-F6EECF244321}">
                <p14:modId xmlns:p14="http://schemas.microsoft.com/office/powerpoint/2010/main" val="1771221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F0E3650-B131-609F-CEBA-B403DD552D2C}"/>
              </a:ext>
            </a:extLst>
          </p:cNvPr>
          <p:cNvSpPr>
            <a:spLocks noGrp="1"/>
          </p:cNvSpPr>
          <p:nvPr>
            <p:ph sz="quarter" idx="31"/>
          </p:nvPr>
        </p:nvSpPr>
        <p:spPr/>
        <p:txBody>
          <a:bodyPr/>
          <a:lstStyle/>
          <a:p>
            <a:endParaRPr lang="en-GB" dirty="0"/>
          </a:p>
        </p:txBody>
      </p:sp>
      <p:sp>
        <p:nvSpPr>
          <p:cNvPr id="505" name="Google Shape;505;p7"/>
          <p:cNvSpPr txBox="1">
            <a:spLocks noGrp="1"/>
          </p:cNvSpPr>
          <p:nvPr>
            <p:ph type="body" sz="quarter" idx="20"/>
          </p:nvPr>
        </p:nvSpPr>
        <p:spPr>
          <a:prstGeom prst="rect">
            <a:avLst/>
          </a:prstGeom>
          <a:noFill/>
          <a:ln>
            <a:noFill/>
          </a:ln>
        </p:spPr>
        <p:txBody>
          <a:bodyPr spcFirstLastPara="1" wrap="square" lIns="7200" tIns="0" rIns="0" bIns="0" anchor="t" anchorCtr="0">
            <a:noAutofit/>
          </a:bodyPr>
          <a:lstStyle/>
          <a:p>
            <a:pPr marL="0" lvl="0" indent="0" algn="l" rtl="0">
              <a:lnSpc>
                <a:spcPct val="90000"/>
              </a:lnSpc>
              <a:spcBef>
                <a:spcPts val="0"/>
              </a:spcBef>
              <a:spcAft>
                <a:spcPts val="0"/>
              </a:spcAft>
              <a:buSzPts val="1400"/>
              <a:buNone/>
            </a:pPr>
            <a:endParaRPr dirty="0"/>
          </a:p>
        </p:txBody>
      </p:sp>
      <p:sp>
        <p:nvSpPr>
          <p:cNvPr id="504" name="Google Shape;504;p7"/>
          <p:cNvSpPr txBox="1">
            <a:spLocks noGrp="1"/>
          </p:cNvSpPr>
          <p:nvPr>
            <p:ph type="sldNum" sz="quarter" idx="12"/>
          </p:nvPr>
        </p:nvSpPr>
        <p:spPr>
          <a:prstGeom prst="rect">
            <a:avLst/>
          </a:prstGeom>
          <a:noFill/>
          <a:ln>
            <a:noFill/>
          </a:ln>
        </p:spPr>
        <p:txBody>
          <a:bodyPr spcFirstLastPara="1" wrap="square" lIns="0" tIns="0" rIns="72000" bIns="0" anchor="t" anchorCtr="0">
            <a:noAutofit/>
          </a:bodyPr>
          <a:lstStyle/>
          <a:p>
            <a:pPr marL="0" lvl="0" indent="0" algn="r" rtl="0">
              <a:lnSpc>
                <a:spcPct val="90000"/>
              </a:lnSpc>
              <a:spcBef>
                <a:spcPts val="0"/>
              </a:spcBef>
              <a:spcAft>
                <a:spcPts val="0"/>
              </a:spcAft>
              <a:buSzPts val="1000"/>
              <a:buNone/>
            </a:pPr>
            <a:fld id="{00000000-1234-1234-1234-123412341234}" type="slidenum">
              <a:rPr lang="nl-NL"/>
              <a:t>32</a:t>
            </a:fld>
            <a:endParaRPr/>
          </a:p>
        </p:txBody>
      </p:sp>
      <p:sp>
        <p:nvSpPr>
          <p:cNvPr id="6" name="Text Placeholder 5">
            <a:extLst>
              <a:ext uri="{FF2B5EF4-FFF2-40B4-BE49-F238E27FC236}">
                <a16:creationId xmlns:a16="http://schemas.microsoft.com/office/drawing/2014/main" id="{01C07C83-2305-AAB1-8547-BF205C28CF05}"/>
              </a:ext>
            </a:extLst>
          </p:cNvPr>
          <p:cNvSpPr>
            <a:spLocks noGrp="1"/>
          </p:cNvSpPr>
          <p:nvPr>
            <p:ph type="body" sz="quarter" idx="14"/>
          </p:nvPr>
        </p:nvSpPr>
        <p:spPr/>
        <p:txBody>
          <a:bodyPr/>
          <a:lstStyle/>
          <a:p>
            <a:r>
              <a:rPr lang="nl-NL" dirty="0"/>
              <a:t>Financiële kengetallen zoals geïncludeerd in gemeentelijke jaarstukken</a:t>
            </a:r>
          </a:p>
        </p:txBody>
      </p:sp>
      <p:sp>
        <p:nvSpPr>
          <p:cNvPr id="506" name="Google Shape;506;p7"/>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2"/>
              </a:buClr>
              <a:buSzPts val="2800"/>
              <a:buFont typeface="Corbel"/>
              <a:buNone/>
            </a:pPr>
            <a:r>
              <a:rPr lang="nl-NL" dirty="0"/>
              <a:t>Bijlage 1</a:t>
            </a:r>
            <a:br>
              <a:rPr lang="nl-NL" dirty="0"/>
            </a:br>
            <a:r>
              <a:rPr lang="nl-NL" dirty="0"/>
              <a:t>Netto schuldquote is een deel van een palet aan financiële kengetallen</a:t>
            </a:r>
            <a:endParaRPr dirty="0"/>
          </a:p>
        </p:txBody>
      </p:sp>
      <p:graphicFrame>
        <p:nvGraphicFramePr>
          <p:cNvPr id="508" name="Google Shape;508;p7"/>
          <p:cNvGraphicFramePr/>
          <p:nvPr/>
        </p:nvGraphicFramePr>
        <p:xfrm>
          <a:off x="1847293" y="1577293"/>
          <a:ext cx="9225950" cy="4731450"/>
        </p:xfrm>
        <a:graphic>
          <a:graphicData uri="http://schemas.openxmlformats.org/drawingml/2006/table">
            <a:tbl>
              <a:tblPr>
                <a:noFill/>
              </a:tblPr>
              <a:tblGrid>
                <a:gridCol w="7136275">
                  <a:extLst>
                    <a:ext uri="{9D8B030D-6E8A-4147-A177-3AD203B41FA5}">
                      <a16:colId xmlns:a16="http://schemas.microsoft.com/office/drawing/2014/main" val="20000"/>
                    </a:ext>
                  </a:extLst>
                </a:gridCol>
                <a:gridCol w="713875">
                  <a:extLst>
                    <a:ext uri="{9D8B030D-6E8A-4147-A177-3AD203B41FA5}">
                      <a16:colId xmlns:a16="http://schemas.microsoft.com/office/drawing/2014/main" val="20001"/>
                    </a:ext>
                  </a:extLst>
                </a:gridCol>
                <a:gridCol w="729925">
                  <a:extLst>
                    <a:ext uri="{9D8B030D-6E8A-4147-A177-3AD203B41FA5}">
                      <a16:colId xmlns:a16="http://schemas.microsoft.com/office/drawing/2014/main" val="20002"/>
                    </a:ext>
                  </a:extLst>
                </a:gridCol>
                <a:gridCol w="645875">
                  <a:extLst>
                    <a:ext uri="{9D8B030D-6E8A-4147-A177-3AD203B41FA5}">
                      <a16:colId xmlns:a16="http://schemas.microsoft.com/office/drawing/2014/main" val="20003"/>
                    </a:ext>
                  </a:extLst>
                </a:gridCol>
              </a:tblGrid>
              <a:tr h="455200">
                <a:tc>
                  <a:txBody>
                    <a:bodyPr/>
                    <a:lstStyle/>
                    <a:p>
                      <a:pPr marL="0" marR="0" lvl="2" indent="0" algn="ctr" rtl="0">
                        <a:lnSpc>
                          <a:spcPct val="90000"/>
                        </a:lnSpc>
                        <a:spcBef>
                          <a:spcPts val="0"/>
                        </a:spcBef>
                        <a:spcAft>
                          <a:spcPts val="0"/>
                        </a:spcAft>
                        <a:buClr>
                          <a:srgbClr val="FF0000"/>
                        </a:buClr>
                        <a:buSzPts val="1200"/>
                        <a:buFont typeface="Corbel"/>
                        <a:buNone/>
                      </a:pPr>
                      <a:endParaRPr sz="1200" b="1" i="0" u="none" strike="noStrike" cap="none" dirty="0">
                        <a:solidFill>
                          <a:srgbClr val="000000"/>
                        </a:solidFill>
                        <a:latin typeface="Corbel"/>
                        <a:ea typeface="Corbel"/>
                        <a:cs typeface="Corbel"/>
                        <a:sym typeface="Corbel"/>
                      </a:endParaRPr>
                    </a:p>
                  </a:txBody>
                  <a:tcPr marL="41450" marR="41450" marT="20725" marB="207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2" indent="0" algn="ctr" rtl="0">
                        <a:lnSpc>
                          <a:spcPct val="90000"/>
                        </a:lnSpc>
                        <a:spcBef>
                          <a:spcPts val="0"/>
                        </a:spcBef>
                        <a:spcAft>
                          <a:spcPts val="0"/>
                        </a:spcAft>
                        <a:buClr>
                          <a:srgbClr val="FF0000"/>
                        </a:buClr>
                        <a:buSzPts val="1000"/>
                        <a:buFont typeface="Corbel"/>
                        <a:buNone/>
                      </a:pPr>
                      <a:r>
                        <a:rPr lang="nl-NL" sz="1000" b="1" i="0" u="none" strike="noStrike" cap="none">
                          <a:solidFill>
                            <a:srgbClr val="000000"/>
                          </a:solidFill>
                          <a:latin typeface="Corbel"/>
                          <a:ea typeface="Corbel"/>
                          <a:cs typeface="Corbel"/>
                          <a:sym typeface="Corbel"/>
                        </a:rPr>
                        <a:t>Minst risicovol</a:t>
                      </a:r>
                      <a:endParaRPr sz="1400" u="none" strike="noStrike" cap="none">
                        <a:latin typeface="Corbel"/>
                        <a:ea typeface="Corbel"/>
                        <a:cs typeface="Corbel"/>
                        <a:sym typeface="Corbel"/>
                      </a:endParaRPr>
                    </a:p>
                  </a:txBody>
                  <a:tcPr marL="41450" marR="41450" marT="20725" marB="207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FFFF"/>
                    </a:solidFill>
                  </a:tcPr>
                </a:tc>
                <a:tc>
                  <a:txBody>
                    <a:bodyPr/>
                    <a:lstStyle/>
                    <a:p>
                      <a:pPr marL="0" marR="0" lvl="2" indent="0" algn="ctr" rtl="0">
                        <a:lnSpc>
                          <a:spcPct val="90000"/>
                        </a:lnSpc>
                        <a:spcBef>
                          <a:spcPts val="0"/>
                        </a:spcBef>
                        <a:spcAft>
                          <a:spcPts val="0"/>
                        </a:spcAft>
                        <a:buClr>
                          <a:srgbClr val="FF0000"/>
                        </a:buClr>
                        <a:buSzPts val="1000"/>
                        <a:buFont typeface="Corbel"/>
                        <a:buNone/>
                      </a:pPr>
                      <a:r>
                        <a:rPr lang="nl-NL" sz="1000" b="1" i="0" u="none" strike="noStrike" cap="none">
                          <a:solidFill>
                            <a:srgbClr val="000000"/>
                          </a:solidFill>
                          <a:latin typeface="Corbel"/>
                          <a:ea typeface="Corbel"/>
                          <a:cs typeface="Corbel"/>
                          <a:sym typeface="Corbel"/>
                        </a:rPr>
                        <a:t>Gemiddeld risicovol</a:t>
                      </a:r>
                      <a:endParaRPr sz="1400" u="none" strike="noStrike" cap="none">
                        <a:latin typeface="Corbel"/>
                        <a:ea typeface="Corbel"/>
                        <a:cs typeface="Corbel"/>
                        <a:sym typeface="Corbel"/>
                      </a:endParaRPr>
                    </a:p>
                  </a:txBody>
                  <a:tcPr marL="41450" marR="41450" marT="20725" marB="207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FFFF"/>
                    </a:solidFill>
                  </a:tcPr>
                </a:tc>
                <a:tc>
                  <a:txBody>
                    <a:bodyPr/>
                    <a:lstStyle/>
                    <a:p>
                      <a:pPr marL="0" marR="0" lvl="2" indent="0" algn="ctr" rtl="0">
                        <a:lnSpc>
                          <a:spcPct val="90000"/>
                        </a:lnSpc>
                        <a:spcBef>
                          <a:spcPts val="0"/>
                        </a:spcBef>
                        <a:spcAft>
                          <a:spcPts val="0"/>
                        </a:spcAft>
                        <a:buClr>
                          <a:srgbClr val="FF0000"/>
                        </a:buClr>
                        <a:buSzPts val="1000"/>
                        <a:buFont typeface="Corbel"/>
                        <a:buNone/>
                      </a:pPr>
                      <a:r>
                        <a:rPr lang="nl-NL" sz="1000" b="1" i="0" u="none" strike="noStrike" cap="none">
                          <a:solidFill>
                            <a:srgbClr val="000000"/>
                          </a:solidFill>
                          <a:latin typeface="Corbel"/>
                          <a:ea typeface="Corbel"/>
                          <a:cs typeface="Corbel"/>
                          <a:sym typeface="Corbel"/>
                        </a:rPr>
                        <a:t>Meest Risicovol</a:t>
                      </a:r>
                      <a:endParaRPr sz="1400" u="none" strike="noStrike" cap="none">
                        <a:latin typeface="Corbel"/>
                        <a:ea typeface="Corbel"/>
                        <a:cs typeface="Corbel"/>
                        <a:sym typeface="Corbel"/>
                      </a:endParaRPr>
                    </a:p>
                  </a:txBody>
                  <a:tcPr marL="41450" marR="41450" marT="20725" marB="207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96800">
                <a:tc>
                  <a:txBody>
                    <a:bodyPr/>
                    <a:lstStyle/>
                    <a:p>
                      <a:pPr marL="0" marR="0" lvl="1" indent="0" algn="l" rtl="0">
                        <a:lnSpc>
                          <a:spcPct val="100000"/>
                        </a:lnSpc>
                        <a:spcBef>
                          <a:spcPts val="0"/>
                        </a:spcBef>
                        <a:spcAft>
                          <a:spcPts val="0"/>
                        </a:spcAft>
                        <a:buClr>
                          <a:srgbClr val="FF0000"/>
                        </a:buClr>
                        <a:buSzPts val="1400"/>
                        <a:buFont typeface="Noto Sans Symbols"/>
                        <a:buNone/>
                      </a:pPr>
                      <a:r>
                        <a:rPr lang="nl-NL" sz="1200" b="1" u="none" strike="noStrike" cap="none">
                          <a:latin typeface="Corbel"/>
                          <a:ea typeface="Corbel"/>
                          <a:cs typeface="Corbel"/>
                          <a:sym typeface="Corbel"/>
                        </a:rPr>
                        <a:t>Netto Schuldquote - </a:t>
                      </a:r>
                      <a:r>
                        <a:rPr lang="nl-NL" sz="900" u="none" strike="noStrike" cap="none">
                          <a:latin typeface="Corbel"/>
                          <a:ea typeface="Corbel"/>
                          <a:cs typeface="Corbel"/>
                          <a:sym typeface="Corbel"/>
                        </a:rPr>
                        <a:t>Weerspiegelt het niveau van de schuldenlast van de gemeente ten opzichte van de eigen middelen (begroting) en geeft een indicatie van de druk van de rentelasten en de aflossingen op de exploitatie. Om inzicht te verkrijgen in hoeverre er sprake is van doorlenen wordt de netto schuldquote zowel in- als exclusief doorgeleende gelden weergegeven. </a:t>
                      </a:r>
                      <a:endParaRPr sz="900" b="0" i="0" u="none" strike="noStrike" cap="none">
                        <a:solidFill>
                          <a:srgbClr val="000000"/>
                        </a:solidFill>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dirty="0">
                          <a:solidFill>
                            <a:srgbClr val="000000"/>
                          </a:solidFill>
                          <a:latin typeface="Corbel"/>
                          <a:ea typeface="Corbel"/>
                          <a:cs typeface="Corbel"/>
                          <a:sym typeface="Corbel"/>
                        </a:rPr>
                        <a:t>&lt;90%</a:t>
                      </a:r>
                      <a:endParaRPr sz="1000" u="none" strike="noStrike" cap="none" dirty="0">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7DBA5"/>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90-130%</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BF69"/>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&gt;130%</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8B8B"/>
                    </a:solidFill>
                  </a:tcPr>
                </a:tc>
                <a:extLst>
                  <a:ext uri="{0D108BD9-81ED-4DB2-BD59-A6C34878D82A}">
                    <a16:rowId xmlns:a16="http://schemas.microsoft.com/office/drawing/2014/main" val="10001"/>
                  </a:ext>
                </a:extLst>
              </a:tr>
              <a:tr h="394800">
                <a:tc>
                  <a:txBody>
                    <a:bodyPr/>
                    <a:lstStyle/>
                    <a:p>
                      <a:pPr marL="0" marR="0" lvl="1" indent="0" algn="l" rtl="0">
                        <a:lnSpc>
                          <a:spcPct val="90000"/>
                        </a:lnSpc>
                        <a:spcBef>
                          <a:spcPts val="0"/>
                        </a:spcBef>
                        <a:spcAft>
                          <a:spcPts val="0"/>
                        </a:spcAft>
                        <a:buClr>
                          <a:srgbClr val="FF0000"/>
                        </a:buClr>
                        <a:buSzPts val="1400"/>
                        <a:buFont typeface="Noto Sans Symbols"/>
                        <a:buNone/>
                      </a:pPr>
                      <a:r>
                        <a:rPr lang="nl-NL" sz="1200" b="1" i="0" u="none" strike="noStrike" cap="none">
                          <a:solidFill>
                            <a:srgbClr val="000000"/>
                          </a:solidFill>
                          <a:latin typeface="Corbel"/>
                          <a:ea typeface="Corbel"/>
                          <a:cs typeface="Corbel"/>
                          <a:sym typeface="Corbel"/>
                        </a:rPr>
                        <a:t>Solvabiliteit - </a:t>
                      </a:r>
                      <a:r>
                        <a:rPr lang="nl-NL" sz="900" b="0" i="0" u="none" strike="noStrike" cap="none">
                          <a:solidFill>
                            <a:srgbClr val="000000"/>
                          </a:solidFill>
                          <a:latin typeface="Corbel"/>
                          <a:ea typeface="Corbel"/>
                          <a:cs typeface="Corbel"/>
                          <a:sym typeface="Corbel"/>
                        </a:rPr>
                        <a:t>Drukt het eigen vermogen uit als percentage van het totale vermogen (balans totaal). </a:t>
                      </a:r>
                      <a:endParaRPr sz="1100" b="0" i="0" u="none" strike="noStrike" cap="none">
                        <a:solidFill>
                          <a:srgbClr val="000000"/>
                        </a:solidFill>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&gt;50%</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7DBA5"/>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20-50%</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BF69"/>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&lt;20%</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8B8B"/>
                    </a:solidFill>
                  </a:tcPr>
                </a:tc>
                <a:extLst>
                  <a:ext uri="{0D108BD9-81ED-4DB2-BD59-A6C34878D82A}">
                    <a16:rowId xmlns:a16="http://schemas.microsoft.com/office/drawing/2014/main" val="10002"/>
                  </a:ext>
                </a:extLst>
              </a:tr>
              <a:tr h="394800">
                <a:tc>
                  <a:txBody>
                    <a:bodyPr/>
                    <a:lstStyle/>
                    <a:p>
                      <a:pPr marL="0" marR="0" lvl="1" indent="0" algn="l" rtl="0">
                        <a:lnSpc>
                          <a:spcPct val="90000"/>
                        </a:lnSpc>
                        <a:spcBef>
                          <a:spcPts val="0"/>
                        </a:spcBef>
                        <a:spcAft>
                          <a:spcPts val="0"/>
                        </a:spcAft>
                        <a:buClr>
                          <a:srgbClr val="FF0000"/>
                        </a:buClr>
                        <a:buSzPts val="1400"/>
                        <a:buFont typeface="Noto Sans Symbols"/>
                        <a:buNone/>
                      </a:pPr>
                      <a:r>
                        <a:rPr lang="nl-NL" sz="1200" b="1" i="0" u="none" strike="noStrike" cap="none">
                          <a:solidFill>
                            <a:srgbClr val="000000"/>
                          </a:solidFill>
                          <a:latin typeface="Corbel"/>
                          <a:ea typeface="Corbel"/>
                          <a:cs typeface="Corbel"/>
                          <a:sym typeface="Corbel"/>
                        </a:rPr>
                        <a:t>Grondexploitatie - </a:t>
                      </a:r>
                      <a:r>
                        <a:rPr lang="nl-NL" sz="900" b="0" i="0" u="none" strike="noStrike" cap="none">
                          <a:solidFill>
                            <a:srgbClr val="000000"/>
                          </a:solidFill>
                          <a:latin typeface="Corbel"/>
                          <a:ea typeface="Corbel"/>
                          <a:cs typeface="Corbel"/>
                          <a:sym typeface="Corbel"/>
                        </a:rPr>
                        <a:t>Geeft aan hoe groot de grondpositie (de waarde van de grond) is ten opzichte van de totale (geraamde) baten</a:t>
                      </a:r>
                      <a:endParaRPr sz="1100" b="0" i="0" u="none" strike="noStrike" cap="none">
                        <a:solidFill>
                          <a:srgbClr val="000000"/>
                        </a:solidFill>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&lt;20%</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7DBA5"/>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20-35%</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BF69"/>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&gt;35%</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8B8B"/>
                    </a:solidFill>
                  </a:tcPr>
                </a:tc>
                <a:extLst>
                  <a:ext uri="{0D108BD9-81ED-4DB2-BD59-A6C34878D82A}">
                    <a16:rowId xmlns:a16="http://schemas.microsoft.com/office/drawing/2014/main" val="10003"/>
                  </a:ext>
                </a:extLst>
              </a:tr>
              <a:tr h="406025">
                <a:tc>
                  <a:txBody>
                    <a:bodyPr/>
                    <a:lstStyle/>
                    <a:p>
                      <a:pPr marL="0" marR="0" lvl="1" indent="0" algn="l" rtl="0">
                        <a:lnSpc>
                          <a:spcPct val="90000"/>
                        </a:lnSpc>
                        <a:spcBef>
                          <a:spcPts val="0"/>
                        </a:spcBef>
                        <a:spcAft>
                          <a:spcPts val="0"/>
                        </a:spcAft>
                        <a:buClr>
                          <a:srgbClr val="FF0000"/>
                        </a:buClr>
                        <a:buSzPts val="1400"/>
                        <a:buFont typeface="Noto Sans Symbols"/>
                        <a:buNone/>
                      </a:pPr>
                      <a:r>
                        <a:rPr lang="nl-NL" sz="1200" b="1" i="0" u="none" strike="noStrike" cap="none">
                          <a:solidFill>
                            <a:srgbClr val="000000"/>
                          </a:solidFill>
                          <a:latin typeface="Corbel"/>
                          <a:ea typeface="Corbel"/>
                          <a:cs typeface="Corbel"/>
                          <a:sym typeface="Corbel"/>
                        </a:rPr>
                        <a:t>Structurele exploitatieruimte - </a:t>
                      </a:r>
                      <a:r>
                        <a:rPr lang="nl-NL" sz="900" b="0" i="0" u="none" strike="noStrike" cap="none">
                          <a:solidFill>
                            <a:srgbClr val="000000"/>
                          </a:solidFill>
                          <a:latin typeface="Corbel"/>
                          <a:ea typeface="Corbel"/>
                          <a:cs typeface="Corbel"/>
                          <a:sym typeface="Corbel"/>
                        </a:rPr>
                        <a:t>Wordt bepaald door het saldo van de structurele baten en lasten en het saldo van de structurele onttrekkingen en toevoegingen aan reserves te delen door de totale baten</a:t>
                      </a:r>
                      <a:endParaRPr sz="12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&gt;0%</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7DBA5"/>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=0%</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BF69"/>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&lt;0%</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8B8B"/>
                    </a:solidFill>
                  </a:tcPr>
                </a:tc>
                <a:extLst>
                  <a:ext uri="{0D108BD9-81ED-4DB2-BD59-A6C34878D82A}">
                    <a16:rowId xmlns:a16="http://schemas.microsoft.com/office/drawing/2014/main" val="10004"/>
                  </a:ext>
                </a:extLst>
              </a:tr>
              <a:tr h="406025">
                <a:tc>
                  <a:txBody>
                    <a:bodyPr/>
                    <a:lstStyle/>
                    <a:p>
                      <a:pPr marL="0" marR="0" lvl="1" indent="0" algn="l" rtl="0">
                        <a:lnSpc>
                          <a:spcPct val="90000"/>
                        </a:lnSpc>
                        <a:spcBef>
                          <a:spcPts val="0"/>
                        </a:spcBef>
                        <a:spcAft>
                          <a:spcPts val="0"/>
                        </a:spcAft>
                        <a:buClr>
                          <a:srgbClr val="FF0000"/>
                        </a:buClr>
                        <a:buSzPts val="1400"/>
                        <a:buFont typeface="Noto Sans Symbols"/>
                        <a:buNone/>
                      </a:pPr>
                      <a:r>
                        <a:rPr lang="nl-NL" sz="1200" b="1" i="0" u="none" strike="noStrike" cap="none">
                          <a:solidFill>
                            <a:srgbClr val="000000"/>
                          </a:solidFill>
                          <a:latin typeface="Corbel"/>
                          <a:ea typeface="Corbel"/>
                          <a:cs typeface="Corbel"/>
                          <a:sym typeface="Corbel"/>
                        </a:rPr>
                        <a:t>Belastingcapaciteit - </a:t>
                      </a:r>
                      <a:r>
                        <a:rPr lang="nl-NL" sz="900" u="none" strike="noStrike" cap="none">
                          <a:latin typeface="Corbel"/>
                          <a:ea typeface="Corbel"/>
                          <a:cs typeface="Corbel"/>
                          <a:sym typeface="Corbel"/>
                        </a:rPr>
                        <a:t>Wordt berekend door de totale woonlasten meerpersoonshuishouden in het begrotingsjaar te vergelijken met het landelijke gemiddelde in het jaar daarvoor</a:t>
                      </a:r>
                      <a:endParaRPr sz="900" b="0" i="0" u="none" strike="noStrike" cap="none">
                        <a:solidFill>
                          <a:srgbClr val="000000"/>
                        </a:solidFill>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&lt;95%</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7DBA5"/>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95-105%</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BF69"/>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&gt;105%</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8B8B"/>
                    </a:solidFill>
                  </a:tcPr>
                </a:tc>
                <a:extLst>
                  <a:ext uri="{0D108BD9-81ED-4DB2-BD59-A6C34878D82A}">
                    <a16:rowId xmlns:a16="http://schemas.microsoft.com/office/drawing/2014/main" val="10005"/>
                  </a:ext>
                </a:extLst>
              </a:tr>
              <a:tr h="545225">
                <a:tc>
                  <a:txBody>
                    <a:bodyPr/>
                    <a:lstStyle/>
                    <a:p>
                      <a:pPr marL="0" marR="0" lvl="1" indent="0" algn="l" rtl="0">
                        <a:lnSpc>
                          <a:spcPct val="90000"/>
                        </a:lnSpc>
                        <a:spcBef>
                          <a:spcPts val="0"/>
                        </a:spcBef>
                        <a:spcAft>
                          <a:spcPts val="0"/>
                        </a:spcAft>
                        <a:buClr>
                          <a:srgbClr val="FF0000"/>
                        </a:buClr>
                        <a:buSzPts val="1400"/>
                        <a:buFont typeface="Noto Sans Symbols"/>
                        <a:buNone/>
                      </a:pPr>
                      <a:r>
                        <a:rPr lang="nl-NL" sz="1200" b="1" i="0" u="none" strike="noStrike" cap="none" dirty="0">
                          <a:solidFill>
                            <a:srgbClr val="000000"/>
                          </a:solidFill>
                          <a:latin typeface="Corbel"/>
                          <a:ea typeface="Corbel"/>
                          <a:cs typeface="Corbel"/>
                          <a:sym typeface="Corbel"/>
                        </a:rPr>
                        <a:t>Renterisiconorm - </a:t>
                      </a:r>
                      <a:r>
                        <a:rPr lang="nl-NL" sz="900" u="none" strike="noStrike" cap="none" dirty="0">
                          <a:latin typeface="Corbel"/>
                          <a:ea typeface="Corbel"/>
                          <a:cs typeface="Corbel"/>
                          <a:sym typeface="Corbel"/>
                        </a:rPr>
                        <a:t>Bestaat om de </a:t>
                      </a:r>
                      <a:r>
                        <a:rPr lang="nl-NL" sz="900" u="none" strike="noStrike" cap="none" dirty="0" err="1">
                          <a:latin typeface="Corbel"/>
                          <a:ea typeface="Corbel"/>
                          <a:cs typeface="Corbel"/>
                          <a:sym typeface="Corbel"/>
                        </a:rPr>
                        <a:t>leningportefeuille</a:t>
                      </a:r>
                      <a:r>
                        <a:rPr lang="nl-NL" sz="900" u="none" strike="noStrike" cap="none" dirty="0">
                          <a:latin typeface="Corbel"/>
                          <a:ea typeface="Corbel"/>
                          <a:cs typeface="Corbel"/>
                          <a:sym typeface="Corbel"/>
                        </a:rPr>
                        <a:t> van </a:t>
                      </a:r>
                      <a:r>
                        <a:rPr lang="nl-NL" sz="900" u="none" strike="noStrike" cap="none" dirty="0" err="1">
                          <a:latin typeface="Corbel"/>
                          <a:ea typeface="Corbel"/>
                          <a:cs typeface="Corbel"/>
                          <a:sym typeface="Corbel"/>
                        </a:rPr>
                        <a:t>langlopgende</a:t>
                      </a:r>
                      <a:r>
                        <a:rPr lang="nl-NL" sz="900" u="none" strike="noStrike" cap="none" dirty="0">
                          <a:latin typeface="Corbel"/>
                          <a:ea typeface="Corbel"/>
                          <a:cs typeface="Corbel"/>
                          <a:sym typeface="Corbel"/>
                        </a:rPr>
                        <a:t> leningen van gemeente te behoeden voor een onverantwoord grote gevoeligheid voor rentefluctuaties</a:t>
                      </a:r>
                      <a:r>
                        <a:rPr lang="nl-NL" sz="900" b="0" i="0" u="none" strike="noStrike" cap="none" dirty="0">
                          <a:solidFill>
                            <a:srgbClr val="000000"/>
                          </a:solidFill>
                          <a:latin typeface="Corbel"/>
                          <a:ea typeface="Corbel"/>
                          <a:cs typeface="Corbel"/>
                          <a:sym typeface="Corbel"/>
                        </a:rPr>
                        <a:t>. Hiervoor wordt gekeken naar de verhouding van het renterisicobedrag (aflossingen en renteherzieningen) ten opzichte van het begrotingstotaal</a:t>
                      </a:r>
                      <a:endParaRPr sz="1100" b="0" i="0" u="none" strike="noStrike" cap="none" dirty="0">
                        <a:solidFill>
                          <a:srgbClr val="000000"/>
                        </a:solidFill>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endParaRPr sz="1000" b="0" i="0" u="none" strike="noStrike" cap="none">
                        <a:solidFill>
                          <a:srgbClr val="000000"/>
                        </a:solidFill>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7DBA5"/>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endParaRPr sz="1000" b="0" i="0" u="none" strike="noStrike" cap="none">
                        <a:solidFill>
                          <a:srgbClr val="000000"/>
                        </a:solidFill>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BF69"/>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&gt;20%</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8B8B"/>
                    </a:solidFill>
                  </a:tcPr>
                </a:tc>
                <a:extLst>
                  <a:ext uri="{0D108BD9-81ED-4DB2-BD59-A6C34878D82A}">
                    <a16:rowId xmlns:a16="http://schemas.microsoft.com/office/drawing/2014/main" val="10006"/>
                  </a:ext>
                </a:extLst>
              </a:tr>
              <a:tr h="545225">
                <a:tc>
                  <a:txBody>
                    <a:bodyPr/>
                    <a:lstStyle/>
                    <a:p>
                      <a:pPr marL="0" marR="0" lvl="1" indent="0" algn="l" rtl="0">
                        <a:lnSpc>
                          <a:spcPct val="90000"/>
                        </a:lnSpc>
                        <a:spcBef>
                          <a:spcPts val="0"/>
                        </a:spcBef>
                        <a:spcAft>
                          <a:spcPts val="0"/>
                        </a:spcAft>
                        <a:buClr>
                          <a:srgbClr val="FF0000"/>
                        </a:buClr>
                        <a:buSzPts val="1400"/>
                        <a:buFont typeface="Noto Sans Symbols"/>
                        <a:buNone/>
                      </a:pPr>
                      <a:r>
                        <a:rPr lang="nl-NL" sz="1200" b="1" i="0" u="none" strike="noStrike" cap="none">
                          <a:solidFill>
                            <a:srgbClr val="000000"/>
                          </a:solidFill>
                          <a:latin typeface="Corbel"/>
                          <a:ea typeface="Corbel"/>
                          <a:cs typeface="Corbel"/>
                          <a:sym typeface="Corbel"/>
                        </a:rPr>
                        <a:t>Kasgeldlimiet - </a:t>
                      </a:r>
                      <a:r>
                        <a:rPr lang="nl-NL" sz="900" u="none" strike="noStrike" cap="none">
                          <a:latin typeface="Corbel"/>
                          <a:ea typeface="Corbel"/>
                          <a:cs typeface="Corbel"/>
                          <a:sym typeface="Corbel"/>
                        </a:rPr>
                        <a:t>Bestaat om de leningportefeuille van kortlopgende leningen van gemeente te behoeden voor een onverantwoord grote gevoeligheid voor rentefluctuaties.</a:t>
                      </a:r>
                      <a:r>
                        <a:rPr lang="nl-NL" sz="900" b="0" i="0" u="none" strike="noStrike" cap="none">
                          <a:solidFill>
                            <a:srgbClr val="000000"/>
                          </a:solidFill>
                          <a:latin typeface="Corbel"/>
                          <a:ea typeface="Corbel"/>
                          <a:cs typeface="Corbel"/>
                          <a:sym typeface="Corbel"/>
                        </a:rPr>
                        <a:t> Het kasgeldratio wordt berekend door de netto vlottende schulden in een bepaald kwartaal te delen door het begrotingstotaal.</a:t>
                      </a:r>
                      <a:endParaRPr sz="1100" b="1" i="0" u="none" strike="noStrike" cap="none">
                        <a:solidFill>
                          <a:srgbClr val="000000"/>
                        </a:solidFill>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endParaRPr sz="1000" b="0" i="0" u="none" strike="noStrike" cap="none">
                        <a:solidFill>
                          <a:srgbClr val="000000"/>
                        </a:solidFill>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7DBA5"/>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endParaRPr sz="1000" b="0" i="0" u="none" strike="noStrike" cap="none">
                        <a:solidFill>
                          <a:srgbClr val="000000"/>
                        </a:solidFill>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BF69"/>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&gt;8,5%</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8B8B"/>
                    </a:solidFill>
                  </a:tcPr>
                </a:tc>
                <a:extLst>
                  <a:ext uri="{0D108BD9-81ED-4DB2-BD59-A6C34878D82A}">
                    <a16:rowId xmlns:a16="http://schemas.microsoft.com/office/drawing/2014/main" val="10007"/>
                  </a:ext>
                </a:extLst>
              </a:tr>
              <a:tr h="545225">
                <a:tc>
                  <a:txBody>
                    <a:bodyPr/>
                    <a:lstStyle/>
                    <a:p>
                      <a:pPr marL="0" marR="0" lvl="1" indent="0" algn="l" rtl="0">
                        <a:lnSpc>
                          <a:spcPct val="90000"/>
                        </a:lnSpc>
                        <a:spcBef>
                          <a:spcPts val="0"/>
                        </a:spcBef>
                        <a:spcAft>
                          <a:spcPts val="0"/>
                        </a:spcAft>
                        <a:buClr>
                          <a:srgbClr val="FF0000"/>
                        </a:buClr>
                        <a:buSzPts val="1400"/>
                        <a:buFont typeface="Noto Sans Symbols"/>
                        <a:buNone/>
                      </a:pPr>
                      <a:r>
                        <a:rPr lang="nl-NL" sz="1200" b="1" i="0" u="none" strike="noStrike" cap="none">
                          <a:solidFill>
                            <a:srgbClr val="000000"/>
                          </a:solidFill>
                          <a:latin typeface="Corbel"/>
                          <a:ea typeface="Corbel"/>
                          <a:cs typeface="Corbel"/>
                          <a:sym typeface="Corbel"/>
                        </a:rPr>
                        <a:t>Netto investeringsquote - </a:t>
                      </a:r>
                      <a:r>
                        <a:rPr lang="nl-NL" sz="900" b="0" i="0" u="none" strike="noStrike" cap="none">
                          <a:solidFill>
                            <a:srgbClr val="000000"/>
                          </a:solidFill>
                          <a:latin typeface="Corbel"/>
                          <a:ea typeface="Corbel"/>
                          <a:cs typeface="Corbel"/>
                          <a:sym typeface="Corbel"/>
                        </a:rPr>
                        <a:t>De netto investeringsquote beoordeelt of een gemeente voldoende investeert voor het behoud van een aanvaardbaar voorzieningenniveau. Het qoutum wordt berekend door het verschil van de materiele en immateriele activa van dit jaar ten opzichte van 4 jaar geleden te delen door 4 keer het huidige begrotingstotaal.</a:t>
                      </a:r>
                      <a:endParaRPr sz="1200" b="1" i="0" u="none" strike="noStrike" cap="none">
                        <a:solidFill>
                          <a:srgbClr val="000000"/>
                        </a:solidFill>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Tussen 1% en 4%</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7DBA5"/>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&lt;1% of &gt;4%</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BF69"/>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i="0" u="none" strike="noStrike" cap="none">
                          <a:solidFill>
                            <a:srgbClr val="000000"/>
                          </a:solidFill>
                          <a:latin typeface="Corbel"/>
                          <a:ea typeface="Corbel"/>
                          <a:cs typeface="Corbel"/>
                          <a:sym typeface="Corbel"/>
                        </a:rPr>
                        <a:t>&lt;0% of &gt;5%</a:t>
                      </a:r>
                      <a:endParaRPr sz="100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8B8B"/>
                    </a:solidFill>
                  </a:tcPr>
                </a:tc>
                <a:extLst>
                  <a:ext uri="{0D108BD9-81ED-4DB2-BD59-A6C34878D82A}">
                    <a16:rowId xmlns:a16="http://schemas.microsoft.com/office/drawing/2014/main" val="10008"/>
                  </a:ext>
                </a:extLst>
              </a:tr>
              <a:tr h="442125">
                <a:tc>
                  <a:txBody>
                    <a:bodyPr/>
                    <a:lstStyle/>
                    <a:p>
                      <a:pPr marL="0" marR="0" lvl="1" indent="0" algn="l" rtl="0">
                        <a:lnSpc>
                          <a:spcPct val="100000"/>
                        </a:lnSpc>
                        <a:spcBef>
                          <a:spcPts val="0"/>
                        </a:spcBef>
                        <a:spcAft>
                          <a:spcPts val="0"/>
                        </a:spcAft>
                        <a:buClr>
                          <a:srgbClr val="FF0000"/>
                        </a:buClr>
                        <a:buSzPts val="1400"/>
                        <a:buFont typeface="Noto Sans Symbols"/>
                        <a:buNone/>
                      </a:pPr>
                      <a:r>
                        <a:rPr lang="nl-NL" sz="1200" b="1" i="0" u="none" strike="noStrike" cap="none">
                          <a:solidFill>
                            <a:srgbClr val="000000"/>
                          </a:solidFill>
                          <a:latin typeface="Corbel"/>
                          <a:ea typeface="Corbel"/>
                          <a:cs typeface="Corbel"/>
                          <a:sym typeface="Corbel"/>
                        </a:rPr>
                        <a:t>Weerstandsvermogen - </a:t>
                      </a:r>
                      <a:r>
                        <a:rPr lang="nl-NL" sz="900" b="0" i="0" u="none" strike="noStrike" cap="none">
                          <a:solidFill>
                            <a:srgbClr val="000000"/>
                          </a:solidFill>
                          <a:latin typeface="Corbel"/>
                          <a:ea typeface="Corbel"/>
                          <a:cs typeface="Corbel"/>
                          <a:sym typeface="Corbel"/>
                        </a:rPr>
                        <a:t>Het weerstandsvermogen is de verhouding tussen de beschikbare weerstandscapaciteit (niet bestemde reserves) en de benodigde weerstandscapaciteit (bedrag waarmee de risico’s in  90% van de scenario’s kan worden gedekt).  </a:t>
                      </a:r>
                      <a:endParaRPr sz="1350" u="none" strike="noStrike" cap="none"/>
                    </a:p>
                  </a:txBody>
                  <a:tcPr marL="72000" marR="72000" marT="36000" marB="36000">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r>
                        <a:rPr lang="nl-NL" sz="1000" b="0" u="none" strike="noStrike" cap="none">
                          <a:latin typeface="Corbel"/>
                          <a:ea typeface="Corbel"/>
                          <a:cs typeface="Corbel"/>
                          <a:sym typeface="Corbel"/>
                        </a:rPr>
                        <a:t>1,0-1,4</a:t>
                      </a:r>
                      <a:r>
                        <a:rPr lang="nl-NL" sz="1000" b="0" u="none" strike="noStrike" cap="none" baseline="30000">
                          <a:latin typeface="Corbel"/>
                          <a:ea typeface="Corbel"/>
                          <a:cs typeface="Corbel"/>
                          <a:sym typeface="Corbel"/>
                        </a:rPr>
                        <a:t>1</a:t>
                      </a:r>
                      <a:endParaRPr sz="1000" b="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7DBA5"/>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endParaRPr sz="1000" b="0" u="none" strike="noStrike" cap="none">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BF69"/>
                    </a:solidFill>
                  </a:tcPr>
                </a:tc>
                <a:tc>
                  <a:txBody>
                    <a:bodyPr/>
                    <a:lstStyle/>
                    <a:p>
                      <a:pPr marL="0" marR="0" lvl="1" indent="0" algn="ctr" rtl="0">
                        <a:lnSpc>
                          <a:spcPct val="90000"/>
                        </a:lnSpc>
                        <a:spcBef>
                          <a:spcPts val="0"/>
                        </a:spcBef>
                        <a:spcAft>
                          <a:spcPts val="0"/>
                        </a:spcAft>
                        <a:buClr>
                          <a:srgbClr val="FF0000"/>
                        </a:buClr>
                        <a:buSzPts val="1200"/>
                        <a:buFont typeface="Noto Sans Symbols"/>
                        <a:buNone/>
                      </a:pPr>
                      <a:endParaRPr sz="1000" u="none" strike="noStrike" cap="none" dirty="0">
                        <a:latin typeface="Corbel"/>
                        <a:ea typeface="Corbel"/>
                        <a:cs typeface="Corbel"/>
                        <a:sym typeface="Corbel"/>
                      </a:endParaRPr>
                    </a:p>
                  </a:txBody>
                  <a:tcPr marL="72000" marR="72000" marT="36000" marB="360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8B8B"/>
                    </a:solidFill>
                  </a:tcPr>
                </a:tc>
                <a:extLst>
                  <a:ext uri="{0D108BD9-81ED-4DB2-BD59-A6C34878D82A}">
                    <a16:rowId xmlns:a16="http://schemas.microsoft.com/office/drawing/2014/main" val="10009"/>
                  </a:ext>
                </a:extLst>
              </a:tr>
            </a:tbl>
          </a:graphicData>
        </a:graphic>
      </p:graphicFrame>
      <p:sp>
        <p:nvSpPr>
          <p:cNvPr id="509" name="Google Shape;509;p7"/>
          <p:cNvSpPr/>
          <p:nvPr/>
        </p:nvSpPr>
        <p:spPr>
          <a:xfrm>
            <a:off x="11075937" y="2057401"/>
            <a:ext cx="240916" cy="829735"/>
          </a:xfrm>
          <a:prstGeom prst="rightBrace">
            <a:avLst>
              <a:gd name="adj1" fmla="val 26514"/>
              <a:gd name="adj2" fmla="val 50000"/>
            </a:avLst>
          </a:prstGeom>
          <a:noFill/>
          <a:ln w="9525"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180000" marR="0" lvl="0" indent="-91100" algn="ctr" rtl="0">
              <a:lnSpc>
                <a:spcPct val="90000"/>
              </a:lnSpc>
              <a:spcBef>
                <a:spcPts val="0"/>
              </a:spcBef>
              <a:spcAft>
                <a:spcPts val="0"/>
              </a:spcAft>
              <a:buClr>
                <a:schemeClr val="dk2"/>
              </a:buClr>
              <a:buSzPts val="1400"/>
              <a:buFont typeface="Noto Sans Symbols"/>
              <a:buNone/>
            </a:pPr>
            <a:endParaRPr sz="1400" b="0" i="0" u="none" strike="noStrike" cap="none">
              <a:solidFill>
                <a:schemeClr val="dk1"/>
              </a:solidFill>
              <a:latin typeface="Corbel"/>
              <a:ea typeface="Corbel"/>
              <a:cs typeface="Corbel"/>
              <a:sym typeface="Corbel"/>
            </a:endParaRPr>
          </a:p>
        </p:txBody>
      </p:sp>
      <p:sp>
        <p:nvSpPr>
          <p:cNvPr id="510" name="Google Shape;510;p7"/>
          <p:cNvSpPr txBox="1"/>
          <p:nvPr/>
        </p:nvSpPr>
        <p:spPr>
          <a:xfrm rot="5400000">
            <a:off x="10955528" y="2241168"/>
            <a:ext cx="722650" cy="5692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1400"/>
              <a:buFont typeface="Noto Sans Symbols"/>
              <a:buNone/>
            </a:pPr>
            <a:r>
              <a:rPr lang="nl-NL" sz="1400" b="1" i="0" u="none" strike="noStrike" cap="none">
                <a:solidFill>
                  <a:srgbClr val="000000"/>
                </a:solidFill>
                <a:latin typeface="Corbel"/>
                <a:ea typeface="Corbel"/>
                <a:cs typeface="Corbel"/>
                <a:sym typeface="Corbel"/>
              </a:rPr>
              <a:t>Balans</a:t>
            </a:r>
            <a:endParaRPr sz="1400">
              <a:solidFill>
                <a:srgbClr val="000000"/>
              </a:solidFill>
              <a:latin typeface="Corbel"/>
              <a:ea typeface="Corbel"/>
              <a:cs typeface="Corbel"/>
              <a:sym typeface="Corbel"/>
            </a:endParaRPr>
          </a:p>
        </p:txBody>
      </p:sp>
      <p:sp>
        <p:nvSpPr>
          <p:cNvPr id="511" name="Google Shape;511;p7"/>
          <p:cNvSpPr/>
          <p:nvPr/>
        </p:nvSpPr>
        <p:spPr>
          <a:xfrm>
            <a:off x="11075937" y="2943862"/>
            <a:ext cx="208555" cy="1049196"/>
          </a:xfrm>
          <a:prstGeom prst="rightBrace">
            <a:avLst>
              <a:gd name="adj1" fmla="val 26514"/>
              <a:gd name="adj2" fmla="val 50000"/>
            </a:avLst>
          </a:prstGeom>
          <a:noFill/>
          <a:ln w="9525"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180000" marR="0" lvl="0" indent="-91100" algn="ctr" rtl="0">
              <a:lnSpc>
                <a:spcPct val="90000"/>
              </a:lnSpc>
              <a:spcBef>
                <a:spcPts val="0"/>
              </a:spcBef>
              <a:spcAft>
                <a:spcPts val="0"/>
              </a:spcAft>
              <a:buClr>
                <a:schemeClr val="dk2"/>
              </a:buClr>
              <a:buSzPts val="1400"/>
              <a:buFont typeface="Noto Sans Symbols"/>
              <a:buNone/>
            </a:pPr>
            <a:endParaRPr sz="1400" b="0" i="0" u="none" strike="noStrike" cap="none">
              <a:solidFill>
                <a:schemeClr val="dk1"/>
              </a:solidFill>
              <a:latin typeface="Corbel"/>
              <a:ea typeface="Corbel"/>
              <a:cs typeface="Corbel"/>
              <a:sym typeface="Corbel"/>
            </a:endParaRPr>
          </a:p>
        </p:txBody>
      </p:sp>
      <p:sp>
        <p:nvSpPr>
          <p:cNvPr id="512" name="Google Shape;512;p7"/>
          <p:cNvSpPr txBox="1"/>
          <p:nvPr/>
        </p:nvSpPr>
        <p:spPr>
          <a:xfrm rot="5400000">
            <a:off x="10932515" y="3369036"/>
            <a:ext cx="1023139" cy="31918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1400"/>
              <a:buFont typeface="Noto Sans Symbols"/>
              <a:buNone/>
            </a:pPr>
            <a:r>
              <a:rPr lang="nl-NL" sz="1400" b="1" i="0" u="none" strike="noStrike" cap="none">
                <a:solidFill>
                  <a:srgbClr val="000000"/>
                </a:solidFill>
                <a:latin typeface="Corbel"/>
                <a:ea typeface="Corbel"/>
                <a:cs typeface="Corbel"/>
                <a:sym typeface="Corbel"/>
              </a:rPr>
              <a:t>Begroting</a:t>
            </a:r>
            <a:endParaRPr sz="1400">
              <a:solidFill>
                <a:srgbClr val="000000"/>
              </a:solidFill>
              <a:latin typeface="Corbel"/>
              <a:ea typeface="Corbel"/>
              <a:cs typeface="Corbel"/>
              <a:sym typeface="Corbel"/>
            </a:endParaRPr>
          </a:p>
        </p:txBody>
      </p:sp>
      <p:sp>
        <p:nvSpPr>
          <p:cNvPr id="513" name="Google Shape;513;p7"/>
          <p:cNvSpPr/>
          <p:nvPr/>
        </p:nvSpPr>
        <p:spPr>
          <a:xfrm flipH="1">
            <a:off x="1664408" y="2057401"/>
            <a:ext cx="117457" cy="2133068"/>
          </a:xfrm>
          <a:prstGeom prst="rightBrace">
            <a:avLst>
              <a:gd name="adj1" fmla="val 26514"/>
              <a:gd name="adj2" fmla="val 50000"/>
            </a:avLst>
          </a:prstGeom>
          <a:noFill/>
          <a:ln w="9525"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180000" marR="0" lvl="0" indent="-91100" algn="ctr" rtl="0">
              <a:lnSpc>
                <a:spcPct val="90000"/>
              </a:lnSpc>
              <a:spcBef>
                <a:spcPts val="0"/>
              </a:spcBef>
              <a:spcAft>
                <a:spcPts val="0"/>
              </a:spcAft>
              <a:buClr>
                <a:schemeClr val="dk2"/>
              </a:buClr>
              <a:buSzPts val="1400"/>
              <a:buFont typeface="Noto Sans Symbols"/>
              <a:buNone/>
            </a:pPr>
            <a:endParaRPr sz="1400" b="0" i="0" u="none" strike="noStrike" cap="none">
              <a:solidFill>
                <a:schemeClr val="dk1"/>
              </a:solidFill>
              <a:latin typeface="Corbel"/>
              <a:ea typeface="Corbel"/>
              <a:cs typeface="Corbel"/>
              <a:sym typeface="Corbel"/>
            </a:endParaRPr>
          </a:p>
        </p:txBody>
      </p:sp>
      <p:sp>
        <p:nvSpPr>
          <p:cNvPr id="514" name="Google Shape;514;p7"/>
          <p:cNvSpPr txBox="1"/>
          <p:nvPr/>
        </p:nvSpPr>
        <p:spPr>
          <a:xfrm>
            <a:off x="604662" y="2676111"/>
            <a:ext cx="1139879" cy="8417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1400"/>
              <a:buFont typeface="Noto Sans Symbols"/>
              <a:buNone/>
            </a:pPr>
            <a:r>
              <a:rPr lang="nl-NL" sz="1400" b="1" i="0" u="none" strike="noStrike" cap="none">
                <a:solidFill>
                  <a:srgbClr val="000000"/>
                </a:solidFill>
                <a:latin typeface="Corbel"/>
                <a:ea typeface="Corbel"/>
                <a:cs typeface="Corbel"/>
                <a:sym typeface="Corbel"/>
              </a:rPr>
              <a:t>Officiële kengetallen van provincie</a:t>
            </a:r>
            <a:endParaRPr sz="1400" b="0" i="0" u="none" strike="noStrike" cap="none">
              <a:solidFill>
                <a:srgbClr val="000000"/>
              </a:solidFill>
              <a:latin typeface="Corbel"/>
              <a:ea typeface="Corbel"/>
              <a:cs typeface="Corbel"/>
              <a:sym typeface="Corbel"/>
            </a:endParaRPr>
          </a:p>
        </p:txBody>
      </p:sp>
      <p:sp>
        <p:nvSpPr>
          <p:cNvPr id="515" name="Google Shape;515;p7"/>
          <p:cNvSpPr txBox="1"/>
          <p:nvPr/>
        </p:nvSpPr>
        <p:spPr>
          <a:xfrm>
            <a:off x="610444" y="5027350"/>
            <a:ext cx="1052478" cy="5692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1400"/>
              <a:buFont typeface="Noto Sans Symbols"/>
              <a:buNone/>
            </a:pPr>
            <a:r>
              <a:rPr lang="nl-NL" sz="1400" b="1" i="0" u="none" strike="noStrike" cap="none" dirty="0">
                <a:solidFill>
                  <a:srgbClr val="000000"/>
                </a:solidFill>
                <a:latin typeface="Corbel"/>
                <a:ea typeface="Corbel"/>
                <a:cs typeface="Corbel"/>
                <a:sym typeface="Corbel"/>
              </a:rPr>
              <a:t>Overige</a:t>
            </a:r>
            <a:endParaRPr sz="1400" b="0" i="0" u="none" strike="noStrike" cap="none" dirty="0">
              <a:solidFill>
                <a:srgbClr val="000000"/>
              </a:solidFill>
              <a:latin typeface="Corbel"/>
              <a:ea typeface="Corbel"/>
              <a:cs typeface="Corbel"/>
              <a:sym typeface="Corbel"/>
            </a:endParaRPr>
          </a:p>
        </p:txBody>
      </p:sp>
      <p:sp>
        <p:nvSpPr>
          <p:cNvPr id="29" name="Footer Placeholder 3">
            <a:extLst>
              <a:ext uri="{FF2B5EF4-FFF2-40B4-BE49-F238E27FC236}">
                <a16:creationId xmlns:a16="http://schemas.microsoft.com/office/drawing/2014/main" id="{B33C961B-32AD-B848-6EC1-83C4B4A7BACB}"/>
              </a:ext>
            </a:extLst>
          </p:cNvPr>
          <p:cNvSpPr>
            <a:spLocks noGrp="1"/>
          </p:cNvSpPr>
          <p:nvPr>
            <p:ph type="ftr" sz="quarter" idx="3"/>
          </p:nvPr>
        </p:nvSpPr>
        <p:spPr>
          <a:xfrm>
            <a:off x="661800" y="6686783"/>
            <a:ext cx="10868400" cy="122400"/>
          </a:xfrm>
        </p:spPr>
        <p:txBody>
          <a:bodyPr/>
          <a:lstStyle/>
          <a:p>
            <a:r>
              <a:rPr lang="nl-NL" sz="800" b="0" dirty="0"/>
              <a:t>Bron: https://kennisopenbaarbestuur.nl/thema/financi%C3%ABle-kengetallen-gemeenten-en-provincies/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D8C1C47E-127D-48D4-9B14-DAF274710707}"/>
              </a:ext>
            </a:extLst>
          </p:cNvPr>
          <p:cNvGraphicFramePr>
            <a:graphicFrameLocks noChangeAspect="1"/>
          </p:cNvGraphicFramePr>
          <p:nvPr>
            <p:custDataLst>
              <p:tags r:id="rId1"/>
            </p:custDataLst>
            <p:extLst>
              <p:ext uri="{D42A27DB-BD31-4B8C-83A1-F6EECF244321}">
                <p14:modId xmlns:p14="http://schemas.microsoft.com/office/powerpoint/2010/main" val="422833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25" imgH="424" progId="TCLayout.ActiveDocument.1">
                  <p:embed/>
                </p:oleObj>
              </mc:Choice>
              <mc:Fallback>
                <p:oleObj name="think-cell Slide" r:id="rId15" imgW="425" imgH="424" progId="TCLayout.ActiveDocument.1">
                  <p:embed/>
                  <p:pic>
                    <p:nvPicPr>
                      <p:cNvPr id="19" name="Object 18" hidden="1">
                        <a:extLst>
                          <a:ext uri="{FF2B5EF4-FFF2-40B4-BE49-F238E27FC236}">
                            <a16:creationId xmlns:a16="http://schemas.microsoft.com/office/drawing/2014/main" id="{D8C1C47E-127D-48D4-9B14-DAF274710707}"/>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84" name="Rectangle 83">
            <a:extLst>
              <a:ext uri="{FF2B5EF4-FFF2-40B4-BE49-F238E27FC236}">
                <a16:creationId xmlns:a16="http://schemas.microsoft.com/office/drawing/2014/main" id="{82A34EB9-72BC-A631-628D-CA1E5A2A56DC}"/>
              </a:ext>
            </a:extLst>
          </p:cNvPr>
          <p:cNvSpPr/>
          <p:nvPr/>
        </p:nvSpPr>
        <p:spPr>
          <a:xfrm>
            <a:off x="721454" y="3443973"/>
            <a:ext cx="2202390" cy="1374517"/>
          </a:xfrm>
          <a:prstGeom prst="rect">
            <a:avLst/>
          </a:prstGeom>
          <a:solidFill>
            <a:schemeClr val="accent6">
              <a:lumMod val="95000"/>
            </a:schemeClr>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nl-NL" sz="1200" dirty="0">
              <a:solidFill>
                <a:srgbClr val="000000"/>
              </a:solidFill>
            </a:endParaRPr>
          </a:p>
        </p:txBody>
      </p:sp>
      <p:cxnSp>
        <p:nvCxnSpPr>
          <p:cNvPr id="92" name="Straight Connector 91">
            <a:extLst>
              <a:ext uri="{FF2B5EF4-FFF2-40B4-BE49-F238E27FC236}">
                <a16:creationId xmlns:a16="http://schemas.microsoft.com/office/drawing/2014/main" id="{58951C8B-5D10-EA66-4E9E-4D1992F3E944}"/>
              </a:ext>
            </a:extLst>
          </p:cNvPr>
          <p:cNvCxnSpPr/>
          <p:nvPr>
            <p:custDataLst>
              <p:tags r:id="rId2"/>
            </p:custDataLst>
          </p:nvPr>
        </p:nvCxnSpPr>
        <p:spPr bwMode="auto">
          <a:xfrm>
            <a:off x="6361114" y="2474913"/>
            <a:ext cx="92551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147D889F-CDE9-7621-E1C3-B96215C1B33E}"/>
              </a:ext>
            </a:extLst>
          </p:cNvPr>
          <p:cNvCxnSpPr/>
          <p:nvPr>
            <p:custDataLst>
              <p:tags r:id="rId3"/>
            </p:custDataLst>
          </p:nvPr>
        </p:nvCxnSpPr>
        <p:spPr bwMode="auto">
          <a:xfrm>
            <a:off x="4278314" y="2914650"/>
            <a:ext cx="92551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BCC7549C-1CC0-40F7-5F10-ADE62DB7789F}"/>
              </a:ext>
            </a:extLst>
          </p:cNvPr>
          <p:cNvCxnSpPr/>
          <p:nvPr>
            <p:custDataLst>
              <p:tags r:id="rId4"/>
            </p:custDataLst>
          </p:nvPr>
        </p:nvCxnSpPr>
        <p:spPr bwMode="auto">
          <a:xfrm>
            <a:off x="8443914" y="3792538"/>
            <a:ext cx="9239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34" name="Chart 133">
            <a:extLst>
              <a:ext uri="{FF2B5EF4-FFF2-40B4-BE49-F238E27FC236}">
                <a16:creationId xmlns:a16="http://schemas.microsoft.com/office/drawing/2014/main" id="{1901C847-5DCD-935C-2B9D-AC00351798BD}"/>
              </a:ext>
            </a:extLst>
          </p:cNvPr>
          <p:cNvGraphicFramePr/>
          <p:nvPr>
            <p:custDataLst>
              <p:tags r:id="rId5"/>
            </p:custDataLst>
          </p:nvPr>
        </p:nvGraphicFramePr>
        <p:xfrm>
          <a:off x="2576513" y="2392363"/>
          <a:ext cx="8494712" cy="3589337"/>
        </p:xfrm>
        <a:graphic>
          <a:graphicData uri="http://schemas.openxmlformats.org/drawingml/2006/chart">
            <c:chart xmlns:c="http://schemas.openxmlformats.org/drawingml/2006/chart" xmlns:r="http://schemas.openxmlformats.org/officeDocument/2006/relationships" r:id="rId17"/>
          </a:graphicData>
        </a:graphic>
      </p:graphicFrame>
      <p:sp>
        <p:nvSpPr>
          <p:cNvPr id="31" name="Content 1">
            <a:extLst>
              <a:ext uri="{FF2B5EF4-FFF2-40B4-BE49-F238E27FC236}">
                <a16:creationId xmlns:a16="http://schemas.microsoft.com/office/drawing/2014/main" id="{8F1373CA-7AEC-0A3D-E825-D708B3E0F202}"/>
              </a:ext>
            </a:extLst>
          </p:cNvPr>
          <p:cNvSpPr>
            <a:spLocks noGrp="1"/>
          </p:cNvSpPr>
          <p:nvPr>
            <p:custDataLst>
              <p:tags r:id="rId6"/>
            </p:custDataLst>
          </p:nvPr>
        </p:nvSpPr>
        <p:spPr bwMode="gray">
          <a:xfrm>
            <a:off x="7707313" y="3051175"/>
            <a:ext cx="3143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204DD28-D4C9-4D2F-8C9F-6DBDFD08AB7A}" type="datetime'3''''''''''''''''''0''''''''''%'''''''''''''''''''''''''''">
              <a:rPr lang="nl-NL" altLang="en-US" sz="1200" smtClean="0">
                <a:solidFill>
                  <a:schemeClr val="bg1"/>
                </a:solidFill>
                <a:latin typeface="+mn-lt"/>
              </a:rPr>
              <a:pPr/>
              <a:t>30%</a:t>
            </a:fld>
            <a:endParaRPr lang="nl-NL" sz="1200" noProof="0" dirty="0">
              <a:solidFill>
                <a:schemeClr val="bg1"/>
              </a:solidFill>
              <a:latin typeface="+mn-lt"/>
            </a:endParaRPr>
          </a:p>
        </p:txBody>
      </p:sp>
      <p:sp>
        <p:nvSpPr>
          <p:cNvPr id="153" name="Content 1">
            <a:extLst>
              <a:ext uri="{FF2B5EF4-FFF2-40B4-BE49-F238E27FC236}">
                <a16:creationId xmlns:a16="http://schemas.microsoft.com/office/drawing/2014/main" id="{4B9982FA-94CE-476E-98B9-AED20350F85D}"/>
              </a:ext>
            </a:extLst>
          </p:cNvPr>
          <p:cNvSpPr>
            <a:spLocks noGrp="1"/>
          </p:cNvSpPr>
          <p:nvPr>
            <p:custDataLst>
              <p:tags r:id="rId7"/>
            </p:custDataLst>
          </p:nvPr>
        </p:nvSpPr>
        <p:spPr bwMode="gray">
          <a:xfrm>
            <a:off x="5626100" y="2611438"/>
            <a:ext cx="3127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sz="1200" dirty="0">
                <a:solidFill>
                  <a:schemeClr val="bg1"/>
                </a:solidFill>
                <a:latin typeface="+mn-lt"/>
              </a:rPr>
              <a:t>10%</a:t>
            </a:r>
            <a:endParaRPr lang="nl-NL" sz="1200" noProof="0" dirty="0">
              <a:solidFill>
                <a:schemeClr val="bg1"/>
              </a:solidFill>
              <a:latin typeface="+mn-lt"/>
            </a:endParaRPr>
          </a:p>
        </p:txBody>
      </p:sp>
      <p:sp>
        <p:nvSpPr>
          <p:cNvPr id="231" name="Content 1">
            <a:extLst>
              <a:ext uri="{FF2B5EF4-FFF2-40B4-BE49-F238E27FC236}">
                <a16:creationId xmlns:a16="http://schemas.microsoft.com/office/drawing/2014/main" id="{4B9982FA-94CE-476E-98B9-AED20350F85D}"/>
              </a:ext>
            </a:extLst>
          </p:cNvPr>
          <p:cNvSpPr>
            <a:spLocks noGrp="1"/>
          </p:cNvSpPr>
          <p:nvPr>
            <p:custDataLst>
              <p:tags r:id="rId8"/>
            </p:custDataLst>
          </p:nvPr>
        </p:nvSpPr>
        <p:spPr bwMode="gray">
          <a:xfrm>
            <a:off x="3530600" y="2724150"/>
            <a:ext cx="338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sz="1200" b="1">
                <a:solidFill>
                  <a:schemeClr val="tx1"/>
                </a:solidFill>
                <a:effectLst/>
                <a:latin typeface="+mn-lt"/>
              </a:rPr>
              <a:t>68</a:t>
            </a:r>
            <a:r>
              <a:rPr lang="nl-NL" altLang="en-US" sz="1200" b="1" dirty="0">
                <a:solidFill>
                  <a:schemeClr val="tx1"/>
                </a:solidFill>
                <a:effectLst/>
                <a:latin typeface="+mn-lt"/>
              </a:rPr>
              <a:t>%</a:t>
            </a:r>
            <a:endParaRPr lang="nl-NL" sz="1200" b="1" noProof="0" dirty="0">
              <a:solidFill>
                <a:schemeClr val="tx1"/>
              </a:solidFill>
              <a:latin typeface="+mn-lt"/>
            </a:endParaRPr>
          </a:p>
        </p:txBody>
      </p:sp>
      <p:sp>
        <p:nvSpPr>
          <p:cNvPr id="107" name="Content 1">
            <a:extLst>
              <a:ext uri="{FF2B5EF4-FFF2-40B4-BE49-F238E27FC236}">
                <a16:creationId xmlns:a16="http://schemas.microsoft.com/office/drawing/2014/main" id="{4B9982FA-94CE-476E-98B9-AED20350F85D}"/>
              </a:ext>
            </a:extLst>
          </p:cNvPr>
          <p:cNvSpPr>
            <a:spLocks noGrp="1"/>
          </p:cNvSpPr>
          <p:nvPr>
            <p:custDataLst>
              <p:tags r:id="rId9"/>
            </p:custDataLst>
          </p:nvPr>
        </p:nvSpPr>
        <p:spPr bwMode="gray">
          <a:xfrm>
            <a:off x="9779000" y="3602038"/>
            <a:ext cx="3349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BA979B0-9D98-4CED-9C21-7081107C162C}" type="datetime'''''''''''''''''''''''''''''''''''''4''''''''''''8''''''%'''''">
              <a:rPr lang="nl-NL" altLang="en-US" sz="1200" b="1" smtClean="0">
                <a:solidFill>
                  <a:schemeClr val="tx1"/>
                </a:solidFill>
                <a:latin typeface="+mn-lt"/>
              </a:rPr>
              <a:pPr/>
              <a:t>48%</a:t>
            </a:fld>
            <a:endParaRPr lang="nl-NL" sz="1200" b="1" noProof="0" dirty="0">
              <a:solidFill>
                <a:schemeClr val="tx1"/>
              </a:solidFill>
              <a:latin typeface="+mn-lt"/>
            </a:endParaRPr>
          </a:p>
        </p:txBody>
      </p:sp>
      <p:sp>
        <p:nvSpPr>
          <p:cNvPr id="127" name="Content 1">
            <a:extLst>
              <a:ext uri="{FF2B5EF4-FFF2-40B4-BE49-F238E27FC236}">
                <a16:creationId xmlns:a16="http://schemas.microsoft.com/office/drawing/2014/main" id="{4B9982FA-94CE-476E-98B9-AED20350F85D}"/>
              </a:ext>
            </a:extLst>
          </p:cNvPr>
          <p:cNvSpPr>
            <a:spLocks noGrp="1"/>
          </p:cNvSpPr>
          <p:nvPr>
            <p:custDataLst>
              <p:tags r:id="rId10"/>
            </p:custDataLst>
          </p:nvPr>
        </p:nvSpPr>
        <p:spPr bwMode="auto">
          <a:xfrm>
            <a:off x="2989263" y="5949950"/>
            <a:ext cx="1420813"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AD005C7-CA6D-4A7B-82DB-A3A8E6AE8AA2}" type="datetime'F''ina''ncieringsbeho''''''efte'' mat''eriel''e ac''tiv''''a'">
              <a:rPr lang="nl-NL" altLang="en-US" sz="1200" smtClean="0">
                <a:solidFill>
                  <a:schemeClr val="tx1"/>
                </a:solidFill>
                <a:effectLst/>
                <a:latin typeface="+mn-lt"/>
              </a:rPr>
              <a:pPr marL="0" indent="0" algn="ctr">
                <a:spcBef>
                  <a:spcPct val="0"/>
                </a:spcBef>
                <a:spcAft>
                  <a:spcPct val="0"/>
                </a:spcAft>
                <a:buNone/>
              </a:pPr>
              <a:t>Financieringsbehoefte materiele activa</a:t>
            </a:fld>
            <a:endParaRPr lang="nl-NL" sz="1200" noProof="0" dirty="0">
              <a:solidFill>
                <a:schemeClr val="tx1"/>
              </a:solidFill>
              <a:latin typeface="+mn-lt"/>
            </a:endParaRPr>
          </a:p>
        </p:txBody>
      </p:sp>
      <p:sp>
        <p:nvSpPr>
          <p:cNvPr id="129" name="Content 1">
            <a:extLst>
              <a:ext uri="{FF2B5EF4-FFF2-40B4-BE49-F238E27FC236}">
                <a16:creationId xmlns:a16="http://schemas.microsoft.com/office/drawing/2014/main" id="{4B9982FA-94CE-476E-98B9-AED20350F85D}"/>
              </a:ext>
            </a:extLst>
          </p:cNvPr>
          <p:cNvSpPr>
            <a:spLocks noGrp="1"/>
          </p:cNvSpPr>
          <p:nvPr>
            <p:custDataLst>
              <p:tags r:id="rId11"/>
            </p:custDataLst>
          </p:nvPr>
        </p:nvSpPr>
        <p:spPr bwMode="auto">
          <a:xfrm>
            <a:off x="5256213" y="5949950"/>
            <a:ext cx="10525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7A51E19-2F90-480E-A309-96DA9662AE50}" type="datetime'F''i''''''''''''nan''''''''''''''''c''i''ël''e acti''va'''''''">
              <a:rPr lang="nl-NL" altLang="en-US" sz="1200" smtClean="0">
                <a:solidFill>
                  <a:schemeClr val="tx1"/>
                </a:solidFill>
                <a:latin typeface="+mn-lt"/>
              </a:rPr>
              <a:pPr/>
              <a:t>Financiële activa</a:t>
            </a:fld>
            <a:endParaRPr lang="nl-NL" sz="1200" noProof="0" dirty="0">
              <a:solidFill>
                <a:schemeClr val="tx1"/>
              </a:solidFill>
              <a:latin typeface="+mn-lt"/>
            </a:endParaRPr>
          </a:p>
        </p:txBody>
      </p:sp>
      <p:sp>
        <p:nvSpPr>
          <p:cNvPr id="130" name="Content 1">
            <a:extLst>
              <a:ext uri="{FF2B5EF4-FFF2-40B4-BE49-F238E27FC236}">
                <a16:creationId xmlns:a16="http://schemas.microsoft.com/office/drawing/2014/main" id="{4B9982FA-94CE-476E-98B9-AED20350F85D}"/>
              </a:ext>
            </a:extLst>
          </p:cNvPr>
          <p:cNvSpPr>
            <a:spLocks noGrp="1"/>
          </p:cNvSpPr>
          <p:nvPr>
            <p:custDataLst>
              <p:tags r:id="rId12"/>
            </p:custDataLst>
          </p:nvPr>
        </p:nvSpPr>
        <p:spPr bwMode="auto">
          <a:xfrm>
            <a:off x="7343775" y="5949950"/>
            <a:ext cx="10429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0DFD10D-2096-40FF-98D2-C1B7A87FA8B3}" type="datetime'''''''Eig''en ''''''v''e''r''''''''''m''og''''e''n'''">
              <a:rPr lang="nl-NL" altLang="en-US" sz="1200" smtClean="0">
                <a:solidFill>
                  <a:schemeClr val="tx1"/>
                </a:solidFill>
                <a:effectLst/>
                <a:latin typeface="+mn-lt"/>
              </a:rPr>
              <a:pPr marL="0" indent="0" algn="ctr">
                <a:spcBef>
                  <a:spcPct val="0"/>
                </a:spcBef>
                <a:spcAft>
                  <a:spcPct val="0"/>
                </a:spcAft>
                <a:buNone/>
              </a:pPr>
              <a:t>Eigen vermogen</a:t>
            </a:fld>
            <a:endParaRPr lang="nl-NL" sz="1200" noProof="0" dirty="0">
              <a:solidFill>
                <a:schemeClr val="tx1"/>
              </a:solidFill>
              <a:latin typeface="+mn-lt"/>
            </a:endParaRPr>
          </a:p>
        </p:txBody>
      </p:sp>
      <p:sp>
        <p:nvSpPr>
          <p:cNvPr id="131" name="Content 1">
            <a:extLst>
              <a:ext uri="{FF2B5EF4-FFF2-40B4-BE49-F238E27FC236}">
                <a16:creationId xmlns:a16="http://schemas.microsoft.com/office/drawing/2014/main" id="{4B9982FA-94CE-476E-98B9-AED20350F85D}"/>
              </a:ext>
            </a:extLst>
          </p:cNvPr>
          <p:cNvSpPr>
            <a:spLocks noGrp="1"/>
          </p:cNvSpPr>
          <p:nvPr>
            <p:custDataLst>
              <p:tags r:id="rId13"/>
            </p:custDataLst>
          </p:nvPr>
        </p:nvSpPr>
        <p:spPr bwMode="auto">
          <a:xfrm>
            <a:off x="9353550" y="5949950"/>
            <a:ext cx="11842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54A396A-8FB4-4BF0-BCEA-C27B6C86271F}" type="datetime'''N''''''ett''o'''''' ''''s''ch''u''''l''''''d''quote'">
              <a:rPr lang="nl-NL" altLang="en-US" sz="1200" smtClean="0">
                <a:solidFill>
                  <a:schemeClr val="tx1"/>
                </a:solidFill>
                <a:effectLst/>
                <a:latin typeface="+mn-lt"/>
              </a:rPr>
              <a:pPr marL="0" indent="0" algn="ctr">
                <a:spcBef>
                  <a:spcPct val="0"/>
                </a:spcBef>
                <a:spcAft>
                  <a:spcPct val="0"/>
                </a:spcAft>
                <a:buNone/>
              </a:pPr>
              <a:t>Netto schuldquote</a:t>
            </a:fld>
            <a:endParaRPr lang="nl-NL" sz="1200" noProof="0" dirty="0">
              <a:solidFill>
                <a:schemeClr val="tx1"/>
              </a:solidFill>
              <a:latin typeface="+mn-lt"/>
            </a:endParaRPr>
          </a:p>
        </p:txBody>
      </p:sp>
      <p:sp>
        <p:nvSpPr>
          <p:cNvPr id="32" name="Freeform: Shape 55">
            <a:extLst>
              <a:ext uri="{FF2B5EF4-FFF2-40B4-BE49-F238E27FC236}">
                <a16:creationId xmlns:a16="http://schemas.microsoft.com/office/drawing/2014/main" id="{FA3CAA01-1B5B-2595-770B-4C14E040CF99}"/>
              </a:ext>
            </a:extLst>
          </p:cNvPr>
          <p:cNvSpPr/>
          <p:nvPr/>
        </p:nvSpPr>
        <p:spPr>
          <a:xfrm rot="20356478" flipH="1" flipV="1">
            <a:off x="5880819" y="3163726"/>
            <a:ext cx="62032" cy="1376193"/>
          </a:xfrm>
          <a:custGeom>
            <a:avLst/>
            <a:gdLst>
              <a:gd name="connsiteX0" fmla="*/ 581891 w 581891"/>
              <a:gd name="connsiteY0" fmla="*/ 0 h 406400"/>
              <a:gd name="connsiteX1" fmla="*/ 369454 w 581891"/>
              <a:gd name="connsiteY1" fmla="*/ 323273 h 406400"/>
              <a:gd name="connsiteX2" fmla="*/ 0 w 581891"/>
              <a:gd name="connsiteY2" fmla="*/ 406400 h 406400"/>
            </a:gdLst>
            <a:ahLst/>
            <a:cxnLst>
              <a:cxn ang="0">
                <a:pos x="connsiteX0" y="connsiteY0"/>
              </a:cxn>
              <a:cxn ang="0">
                <a:pos x="connsiteX1" y="connsiteY1"/>
              </a:cxn>
              <a:cxn ang="0">
                <a:pos x="connsiteX2" y="connsiteY2"/>
              </a:cxn>
            </a:cxnLst>
            <a:rect l="l" t="t" r="r" b="b"/>
            <a:pathLst>
              <a:path w="581891" h="406400">
                <a:moveTo>
                  <a:pt x="581891" y="0"/>
                </a:moveTo>
                <a:cubicBezTo>
                  <a:pt x="524163" y="127770"/>
                  <a:pt x="466436" y="255540"/>
                  <a:pt x="369454" y="323273"/>
                </a:cubicBezTo>
                <a:cubicBezTo>
                  <a:pt x="272472" y="391006"/>
                  <a:pt x="136236" y="398703"/>
                  <a:pt x="0" y="406400"/>
                </a:cubicBezTo>
              </a:path>
            </a:pathLst>
          </a:custGeom>
          <a:noFill/>
          <a:ln w="19050" cap="flat">
            <a:solidFill>
              <a:srgbClr val="FFC000"/>
            </a:solidFill>
            <a:prstDash val="dash"/>
            <a:miter/>
            <a:headEnd w="med" len="med"/>
            <a:tailEnd type="triangle" w="med" len="med"/>
          </a:ln>
        </p:spPr>
        <p:txBody>
          <a:bodyPr rtlCol="0" anchor="ctr"/>
          <a:lstStyle/>
          <a:p>
            <a:pPr algn="ctr"/>
            <a:endParaRPr lang="nl-NL" dirty="0"/>
          </a:p>
        </p:txBody>
      </p:sp>
      <p:sp>
        <p:nvSpPr>
          <p:cNvPr id="3" name="Text Placeholder 2">
            <a:extLst>
              <a:ext uri="{FF2B5EF4-FFF2-40B4-BE49-F238E27FC236}">
                <a16:creationId xmlns:a16="http://schemas.microsoft.com/office/drawing/2014/main" id="{FE856D89-24DB-4DB8-99A7-A3A72D751AE2}"/>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08D5F61B-6780-4546-A58F-A4B4326E6B6E}"/>
              </a:ext>
            </a:extLst>
          </p:cNvPr>
          <p:cNvSpPr>
            <a:spLocks noGrp="1"/>
          </p:cNvSpPr>
          <p:nvPr>
            <p:ph type="ftr" sz="quarter" idx="3"/>
          </p:nvPr>
        </p:nvSpPr>
        <p:spPr/>
        <p:txBody>
          <a:bodyPr/>
          <a:lstStyle/>
          <a:p>
            <a:r>
              <a:rPr lang="nl-NL" dirty="0"/>
              <a:t>Bron: It’s Public analyse</a:t>
            </a:r>
          </a:p>
        </p:txBody>
      </p:sp>
      <p:sp>
        <p:nvSpPr>
          <p:cNvPr id="5" name="Slide Number Placeholder 4">
            <a:extLst>
              <a:ext uri="{FF2B5EF4-FFF2-40B4-BE49-F238E27FC236}">
                <a16:creationId xmlns:a16="http://schemas.microsoft.com/office/drawing/2014/main" id="{D8A05129-8892-4013-BD06-3815B83E2703}"/>
              </a:ext>
            </a:extLst>
          </p:cNvPr>
          <p:cNvSpPr>
            <a:spLocks noGrp="1"/>
          </p:cNvSpPr>
          <p:nvPr>
            <p:ph type="sldNum" sz="quarter" idx="12"/>
          </p:nvPr>
        </p:nvSpPr>
        <p:spPr/>
        <p:txBody>
          <a:bodyPr/>
          <a:lstStyle/>
          <a:p>
            <a:fld id="{992CD0B2-8AB2-4C6C-8876-E15753662C9B}" type="slidenum">
              <a:rPr lang="nl-NL" smtClean="0"/>
              <a:pPr/>
              <a:t>33</a:t>
            </a:fld>
            <a:endParaRPr lang="nl-NL"/>
          </a:p>
        </p:txBody>
      </p:sp>
      <p:sp>
        <p:nvSpPr>
          <p:cNvPr id="6" name="Text Placeholder 5">
            <a:extLst>
              <a:ext uri="{FF2B5EF4-FFF2-40B4-BE49-F238E27FC236}">
                <a16:creationId xmlns:a16="http://schemas.microsoft.com/office/drawing/2014/main" id="{47F86FAE-4E0B-454A-84AB-4DA876C86AB2}"/>
              </a:ext>
            </a:extLst>
          </p:cNvPr>
          <p:cNvSpPr>
            <a:spLocks noGrp="1"/>
          </p:cNvSpPr>
          <p:nvPr>
            <p:ph type="body" sz="quarter" idx="14"/>
          </p:nvPr>
        </p:nvSpPr>
        <p:spPr/>
        <p:txBody>
          <a:bodyPr/>
          <a:lstStyle/>
          <a:p>
            <a:r>
              <a:rPr lang="nl-NL" dirty="0"/>
              <a:t>Financieringsbehoefte, financiële activa, eigen vermogen en netto schuldquote bij modelgemeente op basis van scenario 2</a:t>
            </a:r>
          </a:p>
        </p:txBody>
      </p:sp>
      <p:sp>
        <p:nvSpPr>
          <p:cNvPr id="7" name="Title 6">
            <a:extLst>
              <a:ext uri="{FF2B5EF4-FFF2-40B4-BE49-F238E27FC236}">
                <a16:creationId xmlns:a16="http://schemas.microsoft.com/office/drawing/2014/main" id="{49774A6D-2B95-4468-A781-DECD81F3515D}"/>
              </a:ext>
            </a:extLst>
          </p:cNvPr>
          <p:cNvSpPr>
            <a:spLocks noGrp="1"/>
          </p:cNvSpPr>
          <p:nvPr>
            <p:ph type="title"/>
          </p:nvPr>
        </p:nvSpPr>
        <p:spPr/>
        <p:txBody>
          <a:bodyPr vert="horz"/>
          <a:lstStyle/>
          <a:p>
            <a:r>
              <a:rPr lang="nl-NL"/>
              <a:t>Bijlage 2: </a:t>
            </a:r>
            <a:r>
              <a:rPr lang="nl-NL" dirty="0"/>
              <a:t>Van financieringsbehoefte materiële activa naar netto schuldquote</a:t>
            </a:r>
          </a:p>
        </p:txBody>
      </p:sp>
      <p:sp>
        <p:nvSpPr>
          <p:cNvPr id="48" name="Freeform: Shape 55">
            <a:extLst>
              <a:ext uri="{FF2B5EF4-FFF2-40B4-BE49-F238E27FC236}">
                <a16:creationId xmlns:a16="http://schemas.microsoft.com/office/drawing/2014/main" id="{C4A90C01-1B85-5D1A-9C9A-BC98713F2000}"/>
              </a:ext>
            </a:extLst>
          </p:cNvPr>
          <p:cNvSpPr/>
          <p:nvPr/>
        </p:nvSpPr>
        <p:spPr>
          <a:xfrm rot="3825901" flipV="1">
            <a:off x="7304923" y="3709509"/>
            <a:ext cx="168290" cy="1055067"/>
          </a:xfrm>
          <a:custGeom>
            <a:avLst/>
            <a:gdLst>
              <a:gd name="connsiteX0" fmla="*/ 581891 w 581891"/>
              <a:gd name="connsiteY0" fmla="*/ 0 h 406400"/>
              <a:gd name="connsiteX1" fmla="*/ 369454 w 581891"/>
              <a:gd name="connsiteY1" fmla="*/ 323273 h 406400"/>
              <a:gd name="connsiteX2" fmla="*/ 0 w 581891"/>
              <a:gd name="connsiteY2" fmla="*/ 406400 h 406400"/>
            </a:gdLst>
            <a:ahLst/>
            <a:cxnLst>
              <a:cxn ang="0">
                <a:pos x="connsiteX0" y="connsiteY0"/>
              </a:cxn>
              <a:cxn ang="0">
                <a:pos x="connsiteX1" y="connsiteY1"/>
              </a:cxn>
              <a:cxn ang="0">
                <a:pos x="connsiteX2" y="connsiteY2"/>
              </a:cxn>
            </a:cxnLst>
            <a:rect l="l" t="t" r="r" b="b"/>
            <a:pathLst>
              <a:path w="581891" h="406400">
                <a:moveTo>
                  <a:pt x="581891" y="0"/>
                </a:moveTo>
                <a:cubicBezTo>
                  <a:pt x="524163" y="127770"/>
                  <a:pt x="466436" y="255540"/>
                  <a:pt x="369454" y="323273"/>
                </a:cubicBezTo>
                <a:cubicBezTo>
                  <a:pt x="272472" y="391006"/>
                  <a:pt x="136236" y="398703"/>
                  <a:pt x="0" y="406400"/>
                </a:cubicBezTo>
              </a:path>
            </a:pathLst>
          </a:custGeom>
          <a:noFill/>
          <a:ln w="19050" cap="flat">
            <a:solidFill>
              <a:srgbClr val="FFC000"/>
            </a:solidFill>
            <a:prstDash val="dash"/>
            <a:miter/>
            <a:headEnd w="med" len="med"/>
            <a:tailEnd type="triangle" w="med" len="med"/>
          </a:ln>
        </p:spPr>
        <p:txBody>
          <a:bodyPr rtlCol="0" anchor="ctr"/>
          <a:lstStyle/>
          <a:p>
            <a:pPr algn="ctr"/>
            <a:endParaRPr lang="nl-NL" dirty="0"/>
          </a:p>
        </p:txBody>
      </p:sp>
      <p:sp>
        <p:nvSpPr>
          <p:cNvPr id="248" name="Rectangle 247">
            <a:extLst>
              <a:ext uri="{FF2B5EF4-FFF2-40B4-BE49-F238E27FC236}">
                <a16:creationId xmlns:a16="http://schemas.microsoft.com/office/drawing/2014/main" id="{AC63FA81-5EA8-AB0C-E181-60B28CB792D2}"/>
              </a:ext>
            </a:extLst>
          </p:cNvPr>
          <p:cNvSpPr/>
          <p:nvPr/>
        </p:nvSpPr>
        <p:spPr>
          <a:xfrm>
            <a:off x="5477673" y="4161860"/>
            <a:ext cx="1882019" cy="467678"/>
          </a:xfrm>
          <a:prstGeom prst="rect">
            <a:avLst/>
          </a:prstGeom>
          <a:solidFill>
            <a:schemeClr val="accent6">
              <a:lumMod val="95000"/>
            </a:schemeClr>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nl-NL" sz="1200" dirty="0">
                <a:solidFill>
                  <a:srgbClr val="000000"/>
                </a:solidFill>
              </a:rPr>
              <a:t>Aannames  modelgemeente</a:t>
            </a:r>
          </a:p>
        </p:txBody>
      </p:sp>
      <p:sp>
        <p:nvSpPr>
          <p:cNvPr id="78" name="TextBox 77">
            <a:extLst>
              <a:ext uri="{FF2B5EF4-FFF2-40B4-BE49-F238E27FC236}">
                <a16:creationId xmlns:a16="http://schemas.microsoft.com/office/drawing/2014/main" id="{ED1CDAC0-A5F4-FBF5-D011-4E990C6586B7}"/>
              </a:ext>
            </a:extLst>
          </p:cNvPr>
          <p:cNvSpPr txBox="1"/>
          <p:nvPr/>
        </p:nvSpPr>
        <p:spPr>
          <a:xfrm>
            <a:off x="1389154" y="3701885"/>
            <a:ext cx="1321355" cy="168363"/>
          </a:xfrm>
          <a:prstGeom prst="rect">
            <a:avLst/>
          </a:prstGeom>
          <a:solidFill>
            <a:srgbClr val="FFE8BA"/>
          </a:solidFill>
          <a:ln>
            <a:solidFill>
              <a:srgbClr val="FFE8BA"/>
            </a:solidFill>
          </a:ln>
        </p:spPr>
        <p:txBody>
          <a:bodyPr vert="horz" wrap="square" lIns="91440" tIns="45720" rIns="91440" bIns="45720" rtlCol="0" anchor="ctr">
            <a:noAutofit/>
          </a:bodyPr>
          <a:lstStyle/>
          <a:p>
            <a:pPr algn="l"/>
            <a:r>
              <a:rPr lang="nl-NL" sz="1000" noProof="0" dirty="0"/>
              <a:t>Afschrijven in 40 jaar</a:t>
            </a:r>
          </a:p>
        </p:txBody>
      </p:sp>
      <p:sp>
        <p:nvSpPr>
          <p:cNvPr id="79" name="TextBox 78">
            <a:extLst>
              <a:ext uri="{FF2B5EF4-FFF2-40B4-BE49-F238E27FC236}">
                <a16:creationId xmlns:a16="http://schemas.microsoft.com/office/drawing/2014/main" id="{02F74625-1AFB-BC95-34A3-5B4CB049243D}"/>
              </a:ext>
            </a:extLst>
          </p:cNvPr>
          <p:cNvSpPr txBox="1"/>
          <p:nvPr/>
        </p:nvSpPr>
        <p:spPr>
          <a:xfrm>
            <a:off x="1389154" y="4245297"/>
            <a:ext cx="1321355" cy="168363"/>
          </a:xfrm>
          <a:prstGeom prst="rect">
            <a:avLst/>
          </a:prstGeom>
          <a:solidFill>
            <a:srgbClr val="FFE8BA"/>
          </a:solidFill>
          <a:ln>
            <a:solidFill>
              <a:srgbClr val="FFE8BA"/>
            </a:solidFill>
          </a:ln>
        </p:spPr>
        <p:txBody>
          <a:bodyPr vert="horz" wrap="square" lIns="91440" tIns="45720" rIns="91440" bIns="45720" rtlCol="0" anchor="ctr">
            <a:noAutofit/>
          </a:bodyPr>
          <a:lstStyle/>
          <a:p>
            <a:pPr algn="l"/>
            <a:r>
              <a:rPr lang="nl-NL" sz="1000" noProof="0" dirty="0"/>
              <a:t>Afschrijven in 12 jaar</a:t>
            </a:r>
          </a:p>
        </p:txBody>
      </p:sp>
      <p:sp>
        <p:nvSpPr>
          <p:cNvPr id="80" name="TextBox 79">
            <a:extLst>
              <a:ext uri="{FF2B5EF4-FFF2-40B4-BE49-F238E27FC236}">
                <a16:creationId xmlns:a16="http://schemas.microsoft.com/office/drawing/2014/main" id="{8E855CE2-9B43-00DE-C742-8A6DCA21B423}"/>
              </a:ext>
            </a:extLst>
          </p:cNvPr>
          <p:cNvSpPr txBox="1"/>
          <p:nvPr/>
        </p:nvSpPr>
        <p:spPr>
          <a:xfrm>
            <a:off x="1389154" y="3973591"/>
            <a:ext cx="1321355" cy="168363"/>
          </a:xfrm>
          <a:prstGeom prst="rect">
            <a:avLst/>
          </a:prstGeom>
          <a:solidFill>
            <a:srgbClr val="FFE8BA"/>
          </a:solidFill>
          <a:ln>
            <a:solidFill>
              <a:srgbClr val="FFE8BA"/>
            </a:solidFill>
          </a:ln>
        </p:spPr>
        <p:txBody>
          <a:bodyPr vert="horz" wrap="square" lIns="91440" tIns="45720" rIns="91440" bIns="45720" rtlCol="0" anchor="ctr">
            <a:noAutofit/>
          </a:bodyPr>
          <a:lstStyle/>
          <a:p>
            <a:pPr algn="l"/>
            <a:r>
              <a:rPr lang="nl-NL" sz="1000" noProof="0" dirty="0"/>
              <a:t>Afschrijven in 40 jaar</a:t>
            </a:r>
          </a:p>
        </p:txBody>
      </p:sp>
      <p:sp>
        <p:nvSpPr>
          <p:cNvPr id="81" name="TextBox 80">
            <a:extLst>
              <a:ext uri="{FF2B5EF4-FFF2-40B4-BE49-F238E27FC236}">
                <a16:creationId xmlns:a16="http://schemas.microsoft.com/office/drawing/2014/main" id="{72C906B8-CB76-BD2A-4BB2-B23FFEA380B6}"/>
              </a:ext>
            </a:extLst>
          </p:cNvPr>
          <p:cNvSpPr txBox="1"/>
          <p:nvPr/>
        </p:nvSpPr>
        <p:spPr>
          <a:xfrm>
            <a:off x="1389154" y="4517002"/>
            <a:ext cx="1321355" cy="168363"/>
          </a:xfrm>
          <a:prstGeom prst="rect">
            <a:avLst/>
          </a:prstGeom>
          <a:solidFill>
            <a:srgbClr val="FFE8BA"/>
          </a:solidFill>
          <a:ln>
            <a:solidFill>
              <a:srgbClr val="FFE8BA"/>
            </a:solidFill>
          </a:ln>
        </p:spPr>
        <p:txBody>
          <a:bodyPr vert="horz" wrap="square" lIns="91440" tIns="45720" rIns="91440" bIns="45720" rtlCol="0" anchor="ctr">
            <a:noAutofit/>
          </a:bodyPr>
          <a:lstStyle/>
          <a:p>
            <a:pPr algn="l"/>
            <a:r>
              <a:rPr lang="nl-NL" sz="1000" noProof="0" dirty="0"/>
              <a:t>Geen groei</a:t>
            </a:r>
          </a:p>
        </p:txBody>
      </p:sp>
      <p:pic>
        <p:nvPicPr>
          <p:cNvPr id="85" name="Graphic 84" descr="Miscellaneous with solid fill">
            <a:extLst>
              <a:ext uri="{FF2B5EF4-FFF2-40B4-BE49-F238E27FC236}">
                <a16:creationId xmlns:a16="http://schemas.microsoft.com/office/drawing/2014/main" id="{EFE184C4-5B3D-2CF1-2939-62CD1AE4FFA4}"/>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904492" y="4207134"/>
            <a:ext cx="284163" cy="284163"/>
          </a:xfrm>
          <a:prstGeom prst="rect">
            <a:avLst/>
          </a:prstGeom>
        </p:spPr>
      </p:pic>
      <p:pic>
        <p:nvPicPr>
          <p:cNvPr id="86" name="Graphic 85" descr="Road with solid fill">
            <a:extLst>
              <a:ext uri="{FF2B5EF4-FFF2-40B4-BE49-F238E27FC236}">
                <a16:creationId xmlns:a16="http://schemas.microsoft.com/office/drawing/2014/main" id="{FB2986B2-431B-42F9-C5DA-2F863E61EF20}"/>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905286" y="3921940"/>
            <a:ext cx="282575" cy="282575"/>
          </a:xfrm>
          <a:prstGeom prst="rect">
            <a:avLst/>
          </a:prstGeom>
        </p:spPr>
      </p:pic>
      <p:pic>
        <p:nvPicPr>
          <p:cNvPr id="87" name="Graphic 86" descr="Home with solid fill">
            <a:extLst>
              <a:ext uri="{FF2B5EF4-FFF2-40B4-BE49-F238E27FC236}">
                <a16:creationId xmlns:a16="http://schemas.microsoft.com/office/drawing/2014/main" id="{BF234113-E17D-3D28-28B8-58B2AF18D883}"/>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904492" y="3635158"/>
            <a:ext cx="284163" cy="284163"/>
          </a:xfrm>
          <a:prstGeom prst="rect">
            <a:avLst/>
          </a:prstGeom>
        </p:spPr>
      </p:pic>
      <p:pic>
        <p:nvPicPr>
          <p:cNvPr id="88" name="Graphic 87" descr="Linear Graph outline">
            <a:extLst>
              <a:ext uri="{FF2B5EF4-FFF2-40B4-BE49-F238E27FC236}">
                <a16:creationId xmlns:a16="http://schemas.microsoft.com/office/drawing/2014/main" id="{9A5558F7-CEF2-3A2D-18FC-FC9D1D3CE3A0}"/>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895761" y="4477138"/>
            <a:ext cx="301625" cy="301625"/>
          </a:xfrm>
          <a:prstGeom prst="rect">
            <a:avLst/>
          </a:prstGeom>
        </p:spPr>
      </p:pic>
      <p:pic>
        <p:nvPicPr>
          <p:cNvPr id="95" name="Graphic 94" descr="Badge with solid fill">
            <a:extLst>
              <a:ext uri="{FF2B5EF4-FFF2-40B4-BE49-F238E27FC236}">
                <a16:creationId xmlns:a16="http://schemas.microsoft.com/office/drawing/2014/main" id="{F3507DF3-3153-036E-3768-FB1322046E70}"/>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932127" y="3458912"/>
            <a:ext cx="235407" cy="235407"/>
          </a:xfrm>
          <a:prstGeom prst="rect">
            <a:avLst/>
          </a:prstGeom>
        </p:spPr>
      </p:pic>
      <p:sp>
        <p:nvSpPr>
          <p:cNvPr id="2" name="Rectangle 1">
            <a:extLst>
              <a:ext uri="{FF2B5EF4-FFF2-40B4-BE49-F238E27FC236}">
                <a16:creationId xmlns:a16="http://schemas.microsoft.com/office/drawing/2014/main" id="{D337F14B-56A0-1B1E-DEDD-4A13684A6017}"/>
              </a:ext>
            </a:extLst>
          </p:cNvPr>
          <p:cNvSpPr/>
          <p:nvPr/>
        </p:nvSpPr>
        <p:spPr>
          <a:xfrm rot="430101">
            <a:off x="9559983" y="1924576"/>
            <a:ext cx="1807534" cy="428554"/>
          </a:xfrm>
          <a:prstGeom prst="rect">
            <a:avLst/>
          </a:prstGeom>
          <a:solidFill>
            <a:srgbClr val="FF5C3E"/>
          </a:solidFill>
          <a:ln w="4266" cap="flat">
            <a:noFill/>
            <a:prstDash val="solid"/>
            <a:miter/>
          </a:ln>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a:r>
              <a:rPr lang="nl-NL" dirty="0">
                <a:solidFill>
                  <a:srgbClr val="FFFFFF"/>
                </a:solidFill>
              </a:rPr>
              <a:t>Voorbeeld</a:t>
            </a:r>
          </a:p>
        </p:txBody>
      </p:sp>
    </p:spTree>
    <p:extLst>
      <p:ext uri="{BB962C8B-B14F-4D97-AF65-F5344CB8AC3E}">
        <p14:creationId xmlns:p14="http://schemas.microsoft.com/office/powerpoint/2010/main" val="3949740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4737139-C03E-2052-70A4-5E26D6F66AD4}"/>
              </a:ext>
            </a:extLst>
          </p:cNvPr>
          <p:cNvGraphicFramePr>
            <a:graphicFrameLocks noChangeAspect="1"/>
          </p:cNvGraphicFramePr>
          <p:nvPr>
            <p:custDataLst>
              <p:tags r:id="rId1"/>
            </p:custDataLst>
            <p:extLst>
              <p:ext uri="{D42A27DB-BD31-4B8C-83A1-F6EECF244321}">
                <p14:modId xmlns:p14="http://schemas.microsoft.com/office/powerpoint/2010/main" val="2392746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36ECCD5E-81EC-312D-68E0-0EF61A259CBD}"/>
              </a:ext>
            </a:extLst>
          </p:cNvPr>
          <p:cNvSpPr>
            <a:spLocks noGrp="1"/>
          </p:cNvSpPr>
          <p:nvPr>
            <p:ph sz="quarter" idx="31"/>
          </p:nvPr>
        </p:nvSpPr>
        <p:spPr/>
        <p:txBody>
          <a:bodyPr/>
          <a:lstStyle/>
          <a:p>
            <a:endParaRPr lang="nl-NL"/>
          </a:p>
        </p:txBody>
      </p:sp>
      <p:sp>
        <p:nvSpPr>
          <p:cNvPr id="7" name="Text Placeholder 6">
            <a:extLst>
              <a:ext uri="{FF2B5EF4-FFF2-40B4-BE49-F238E27FC236}">
                <a16:creationId xmlns:a16="http://schemas.microsoft.com/office/drawing/2014/main" id="{2460073E-9A3A-F24B-ABD3-2E841DAA7F88}"/>
              </a:ext>
            </a:extLst>
          </p:cNvPr>
          <p:cNvSpPr>
            <a:spLocks noGrp="1"/>
          </p:cNvSpPr>
          <p:nvPr>
            <p:ph type="body" sz="quarter" idx="20"/>
          </p:nvPr>
        </p:nvSpPr>
        <p:spPr/>
        <p:txBody>
          <a:bodyPr/>
          <a:lstStyle/>
          <a:p>
            <a:endParaRPr lang="nl-NL"/>
          </a:p>
        </p:txBody>
      </p:sp>
      <p:sp>
        <p:nvSpPr>
          <p:cNvPr id="5" name="Text Placeholder 4">
            <a:extLst>
              <a:ext uri="{FF2B5EF4-FFF2-40B4-BE49-F238E27FC236}">
                <a16:creationId xmlns:a16="http://schemas.microsoft.com/office/drawing/2014/main" id="{2C7C94E1-B636-12F7-A32C-B68C586D814A}"/>
              </a:ext>
            </a:extLst>
          </p:cNvPr>
          <p:cNvSpPr>
            <a:spLocks noGrp="1"/>
          </p:cNvSpPr>
          <p:nvPr>
            <p:ph type="body" sz="quarter" idx="14"/>
          </p:nvPr>
        </p:nvSpPr>
        <p:spPr/>
        <p:txBody>
          <a:bodyPr/>
          <a:lstStyle/>
          <a:p>
            <a:endParaRPr lang="nl-NL"/>
          </a:p>
        </p:txBody>
      </p:sp>
      <p:sp>
        <p:nvSpPr>
          <p:cNvPr id="523" name="Google Shape;523;p8"/>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2"/>
              </a:buClr>
              <a:buSzPts val="2800"/>
              <a:buFont typeface="Corbel"/>
              <a:buNone/>
            </a:pPr>
            <a:r>
              <a:rPr lang="nl-NL" dirty="0"/>
              <a:t>Bijlage 3</a:t>
            </a:r>
            <a:br>
              <a:rPr lang="nl-NL" dirty="0"/>
            </a:br>
            <a:r>
              <a:rPr lang="nl-NL" dirty="0"/>
              <a:t>De berekening van de netto schuldquote</a:t>
            </a:r>
            <a:endParaRPr dirty="0"/>
          </a:p>
        </p:txBody>
      </p:sp>
      <p:graphicFrame>
        <p:nvGraphicFramePr>
          <p:cNvPr id="524" name="Google Shape;524;p8"/>
          <p:cNvGraphicFramePr/>
          <p:nvPr/>
        </p:nvGraphicFramePr>
        <p:xfrm>
          <a:off x="662780" y="1636346"/>
          <a:ext cx="5435175" cy="4672400"/>
        </p:xfrm>
        <a:graphic>
          <a:graphicData uri="http://schemas.openxmlformats.org/drawingml/2006/table">
            <a:tbl>
              <a:tblPr>
                <a:noFill/>
              </a:tblPr>
              <a:tblGrid>
                <a:gridCol w="5435175">
                  <a:extLst>
                    <a:ext uri="{9D8B030D-6E8A-4147-A177-3AD203B41FA5}">
                      <a16:colId xmlns:a16="http://schemas.microsoft.com/office/drawing/2014/main" val="20000"/>
                    </a:ext>
                  </a:extLst>
                </a:gridCol>
              </a:tblGrid>
              <a:tr h="497300">
                <a:tc>
                  <a:txBody>
                    <a:bodyPr/>
                    <a:lstStyle/>
                    <a:p>
                      <a:pPr marL="0" marR="0" lvl="0" indent="0" algn="l" rtl="0">
                        <a:lnSpc>
                          <a:spcPct val="100000"/>
                        </a:lnSpc>
                        <a:spcBef>
                          <a:spcPts val="0"/>
                        </a:spcBef>
                        <a:spcAft>
                          <a:spcPts val="0"/>
                        </a:spcAft>
                        <a:buClr>
                          <a:srgbClr val="000000"/>
                        </a:buClr>
                        <a:buSzPts val="1200"/>
                        <a:buFont typeface="Corbel"/>
                        <a:buNone/>
                      </a:pPr>
                      <a:r>
                        <a:rPr lang="nl-NL" sz="1200" b="1" i="0" u="none" strike="noStrike" cap="none">
                          <a:solidFill>
                            <a:srgbClr val="000000"/>
                          </a:solidFill>
                          <a:latin typeface="Corbel"/>
                          <a:ea typeface="Corbel"/>
                          <a:cs typeface="Corbel"/>
                          <a:sym typeface="Corbel"/>
                        </a:rPr>
                        <a:t>Netto schuld (A+B+C-D-E-F-G)</a:t>
                      </a:r>
                      <a:endParaRPr sz="1200" u="none" strike="noStrike" cap="none">
                        <a:latin typeface="Corbel"/>
                        <a:ea typeface="Corbel"/>
                        <a:cs typeface="Corbel"/>
                        <a:sym typeface="Corbel"/>
                      </a:endParaRPr>
                    </a:p>
                  </a:txBody>
                  <a:tcPr marL="36000" marR="36000" marT="18000" marB="18000" anchor="ctr">
                    <a:lnL w="9525" cap="flat" cmpd="sng">
                      <a:solidFill>
                        <a:srgbClr val="4F4F4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7F7F7F"/>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463900">
                <a:tc>
                  <a:txBody>
                    <a:bodyPr/>
                    <a:lstStyle/>
                    <a:p>
                      <a:pPr marL="0" marR="0" lvl="0" indent="0" algn="l" rtl="0">
                        <a:spcBef>
                          <a:spcPts val="0"/>
                        </a:spcBef>
                        <a:spcAft>
                          <a:spcPts val="0"/>
                        </a:spcAft>
                        <a:buNone/>
                      </a:pPr>
                      <a:r>
                        <a:rPr lang="nl-NL" sz="1200" b="0" i="0" u="none" strike="noStrike" cap="none" dirty="0">
                          <a:solidFill>
                            <a:srgbClr val="000000"/>
                          </a:solidFill>
                          <a:latin typeface="Corbel"/>
                          <a:ea typeface="Corbel"/>
                          <a:cs typeface="Corbel"/>
                          <a:sym typeface="Corbel"/>
                        </a:rPr>
                        <a:t>A: totaal vaste schulden</a:t>
                      </a:r>
                      <a:endParaRPr dirty="0"/>
                    </a:p>
                  </a:txBody>
                  <a:tcPr marL="54000" marR="54000" marT="0" marB="0" anchor="ctr">
                    <a:lnL w="9525" cap="flat" cmpd="sng">
                      <a:solidFill>
                        <a:srgbClr val="4F4F4F"/>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A5A5A5"/>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463900">
                <a:tc>
                  <a:txBody>
                    <a:bodyPr/>
                    <a:lstStyle/>
                    <a:p>
                      <a:pPr marL="0" marR="0" lvl="0" indent="0" algn="l" rtl="0">
                        <a:spcBef>
                          <a:spcPts val="0"/>
                        </a:spcBef>
                        <a:spcAft>
                          <a:spcPts val="0"/>
                        </a:spcAft>
                        <a:buNone/>
                      </a:pPr>
                      <a:r>
                        <a:rPr lang="nl-NL" sz="1200" b="0" i="0" u="none" strike="noStrike" cap="none" dirty="0">
                          <a:solidFill>
                            <a:srgbClr val="000000"/>
                          </a:solidFill>
                          <a:latin typeface="Corbel"/>
                          <a:ea typeface="Corbel"/>
                          <a:cs typeface="Corbel"/>
                          <a:sym typeface="Corbel"/>
                        </a:rPr>
                        <a:t>B: totaal netto vlottende schulden</a:t>
                      </a:r>
                      <a:endParaRPr dirty="0"/>
                    </a:p>
                  </a:txBody>
                  <a:tcPr marL="54000" marR="54000" marT="0" marB="0" anchor="ctr">
                    <a:lnL w="9525" cap="flat" cmpd="sng">
                      <a:solidFill>
                        <a:srgbClr val="4F4F4F"/>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463900">
                <a:tc>
                  <a:txBody>
                    <a:bodyPr/>
                    <a:lstStyle/>
                    <a:p>
                      <a:pPr marL="0" marR="0" lvl="0" indent="0" algn="l" rtl="0">
                        <a:spcBef>
                          <a:spcPts val="0"/>
                        </a:spcBef>
                        <a:spcAft>
                          <a:spcPts val="0"/>
                        </a:spcAft>
                        <a:buNone/>
                      </a:pPr>
                      <a:r>
                        <a:rPr lang="nl-NL" sz="1200" b="0" i="0" u="none" strike="noStrike" cap="none" dirty="0">
                          <a:solidFill>
                            <a:srgbClr val="000000"/>
                          </a:solidFill>
                          <a:latin typeface="Corbel"/>
                          <a:ea typeface="Corbel"/>
                          <a:cs typeface="Corbel"/>
                          <a:sym typeface="Corbel"/>
                        </a:rPr>
                        <a:t>C: totaal van overlopende passiva</a:t>
                      </a:r>
                      <a:endParaRPr dirty="0"/>
                    </a:p>
                  </a:txBody>
                  <a:tcPr marL="54000" marR="54000" marT="0" marB="0" anchor="ctr">
                    <a:lnL w="9525" cap="flat" cmpd="sng">
                      <a:solidFill>
                        <a:srgbClr val="4F4F4F"/>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463900">
                <a:tc>
                  <a:txBody>
                    <a:bodyPr/>
                    <a:lstStyle/>
                    <a:p>
                      <a:pPr marL="0" marR="0" lvl="0" indent="0" algn="l" rtl="0">
                        <a:spcBef>
                          <a:spcPts val="0"/>
                        </a:spcBef>
                        <a:spcAft>
                          <a:spcPts val="0"/>
                        </a:spcAft>
                        <a:buNone/>
                      </a:pPr>
                      <a:r>
                        <a:rPr lang="nl-NL" sz="1200" b="0" i="0" u="none" strike="noStrike" cap="none" dirty="0">
                          <a:solidFill>
                            <a:srgbClr val="000000"/>
                          </a:solidFill>
                          <a:latin typeface="Corbel"/>
                          <a:ea typeface="Corbel"/>
                          <a:cs typeface="Corbel"/>
                          <a:sym typeface="Corbel"/>
                        </a:rPr>
                        <a:t>D: Raming van diverse uitzettingen met </a:t>
                      </a:r>
                      <a:r>
                        <a:rPr lang="nl-NL" sz="1200" b="0" i="0" u="none" strike="noStrike" cap="none" dirty="0" err="1">
                          <a:solidFill>
                            <a:srgbClr val="000000"/>
                          </a:solidFill>
                          <a:latin typeface="Corbel"/>
                          <a:ea typeface="Corbel"/>
                          <a:cs typeface="Corbel"/>
                          <a:sym typeface="Corbel"/>
                        </a:rPr>
                        <a:t>rentetypische</a:t>
                      </a:r>
                      <a:r>
                        <a:rPr lang="nl-NL" sz="1200" b="0" i="0" u="none" strike="noStrike" cap="none" dirty="0">
                          <a:solidFill>
                            <a:srgbClr val="000000"/>
                          </a:solidFill>
                          <a:latin typeface="Corbel"/>
                          <a:ea typeface="Corbel"/>
                          <a:cs typeface="Corbel"/>
                          <a:sym typeface="Corbel"/>
                        </a:rPr>
                        <a:t> looptijd van één jaar of langer</a:t>
                      </a:r>
                      <a:endParaRPr dirty="0"/>
                    </a:p>
                  </a:txBody>
                  <a:tcPr marL="54000" marR="54000" marT="0" marB="0" anchor="ctr">
                    <a:lnL w="9525" cap="flat" cmpd="sng">
                      <a:solidFill>
                        <a:srgbClr val="4F4F4F"/>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A5A5A5"/>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463900">
                <a:tc>
                  <a:txBody>
                    <a:bodyPr/>
                    <a:lstStyle/>
                    <a:p>
                      <a:pPr marL="0" marR="0" lvl="0" indent="0" algn="l" rtl="0">
                        <a:spcBef>
                          <a:spcPts val="0"/>
                        </a:spcBef>
                        <a:spcAft>
                          <a:spcPts val="0"/>
                        </a:spcAft>
                        <a:buNone/>
                      </a:pPr>
                      <a:r>
                        <a:rPr lang="nl-NL" sz="1200" b="0" i="0" u="none" strike="noStrike" cap="none" dirty="0">
                          <a:solidFill>
                            <a:srgbClr val="000000"/>
                          </a:solidFill>
                          <a:latin typeface="Corbel"/>
                          <a:ea typeface="Corbel"/>
                          <a:cs typeface="Corbel"/>
                          <a:sym typeface="Corbel"/>
                        </a:rPr>
                        <a:t>E: Totaal uitzettingen met een </a:t>
                      </a:r>
                      <a:r>
                        <a:rPr lang="nl-NL" sz="1200" b="0" i="0" u="none" strike="noStrike" cap="none" dirty="0" err="1">
                          <a:solidFill>
                            <a:srgbClr val="000000"/>
                          </a:solidFill>
                          <a:latin typeface="Corbel"/>
                          <a:ea typeface="Corbel"/>
                          <a:cs typeface="Corbel"/>
                          <a:sym typeface="Corbel"/>
                        </a:rPr>
                        <a:t>rentetypische</a:t>
                      </a:r>
                      <a:r>
                        <a:rPr lang="nl-NL" sz="1200" b="0" i="0" u="none" strike="noStrike" cap="none" dirty="0">
                          <a:solidFill>
                            <a:srgbClr val="000000"/>
                          </a:solidFill>
                          <a:latin typeface="Corbel"/>
                          <a:ea typeface="Corbel"/>
                          <a:cs typeface="Corbel"/>
                          <a:sym typeface="Corbel"/>
                        </a:rPr>
                        <a:t> looptijd korter dan 1 jaar</a:t>
                      </a:r>
                      <a:endParaRPr dirty="0"/>
                    </a:p>
                  </a:txBody>
                  <a:tcPr marL="54000" marR="54000" marT="0" marB="0" anchor="ctr">
                    <a:lnL w="9525" cap="flat" cmpd="sng">
                      <a:solidFill>
                        <a:srgbClr val="4F4F4F"/>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463900">
                <a:tc>
                  <a:txBody>
                    <a:bodyPr/>
                    <a:lstStyle/>
                    <a:p>
                      <a:pPr marL="0" marR="0" lvl="0" indent="0" algn="l" rtl="0">
                        <a:spcBef>
                          <a:spcPts val="0"/>
                        </a:spcBef>
                        <a:spcAft>
                          <a:spcPts val="0"/>
                        </a:spcAft>
                        <a:buNone/>
                      </a:pPr>
                      <a:r>
                        <a:rPr lang="nl-NL" sz="1200" b="0" i="0" u="none" strike="noStrike" cap="none" dirty="0">
                          <a:solidFill>
                            <a:srgbClr val="000000"/>
                          </a:solidFill>
                          <a:latin typeface="Corbel"/>
                          <a:ea typeface="Corbel"/>
                          <a:cs typeface="Corbel"/>
                          <a:sym typeface="Corbel"/>
                        </a:rPr>
                        <a:t>F: Totaal van alle liquide middelen</a:t>
                      </a:r>
                      <a:endParaRPr dirty="0"/>
                    </a:p>
                  </a:txBody>
                  <a:tcPr marL="54000" marR="54000" marT="0" marB="0" anchor="ctr">
                    <a:lnL w="9525" cap="flat" cmpd="sng">
                      <a:solidFill>
                        <a:srgbClr val="4F4F4F"/>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463900">
                <a:tc>
                  <a:txBody>
                    <a:bodyPr/>
                    <a:lstStyle/>
                    <a:p>
                      <a:pPr marL="0" marR="0" lvl="0" indent="0" algn="l" rtl="0">
                        <a:spcBef>
                          <a:spcPts val="0"/>
                        </a:spcBef>
                        <a:spcAft>
                          <a:spcPts val="0"/>
                        </a:spcAft>
                        <a:buNone/>
                      </a:pPr>
                      <a:r>
                        <a:rPr lang="nl-NL" sz="1200" b="0" i="0" u="none" strike="noStrike" cap="none" dirty="0">
                          <a:solidFill>
                            <a:srgbClr val="000000"/>
                          </a:solidFill>
                          <a:latin typeface="Corbel"/>
                          <a:ea typeface="Corbel"/>
                          <a:cs typeface="Corbel"/>
                          <a:sym typeface="Corbel"/>
                        </a:rPr>
                        <a:t>G: Totaal van overlopende activa</a:t>
                      </a:r>
                      <a:endParaRPr dirty="0"/>
                    </a:p>
                  </a:txBody>
                  <a:tcPr marL="54000" marR="54000" marT="0" marB="0" anchor="ctr">
                    <a:lnL w="9525" cap="flat" cmpd="sng">
                      <a:solidFill>
                        <a:srgbClr val="4F4F4F"/>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463900">
                <a:tc>
                  <a:txBody>
                    <a:bodyPr/>
                    <a:lstStyle/>
                    <a:p>
                      <a:pPr marL="0" marR="0" lvl="0" indent="0" algn="l" rtl="0">
                        <a:lnSpc>
                          <a:spcPct val="100000"/>
                        </a:lnSpc>
                        <a:spcBef>
                          <a:spcPts val="0"/>
                        </a:spcBef>
                        <a:spcAft>
                          <a:spcPts val="0"/>
                        </a:spcAft>
                        <a:buClr>
                          <a:srgbClr val="000000"/>
                        </a:buClr>
                        <a:buSzPts val="1200"/>
                        <a:buFont typeface="Corbel"/>
                        <a:buNone/>
                      </a:pPr>
                      <a:r>
                        <a:rPr lang="nl-NL" sz="1200" b="1" i="0" u="none" strike="noStrike" cap="none" dirty="0">
                          <a:solidFill>
                            <a:srgbClr val="000000"/>
                          </a:solidFill>
                          <a:latin typeface="Corbel"/>
                          <a:ea typeface="Corbel"/>
                          <a:cs typeface="Corbel"/>
                          <a:sym typeface="Corbel"/>
                        </a:rPr>
                        <a:t>Geraamde totaal van de baten (excl. mutatie reserves)</a:t>
                      </a:r>
                      <a:endParaRPr sz="1200" u="none" strike="noStrike" cap="none" dirty="0">
                        <a:latin typeface="Corbel"/>
                        <a:ea typeface="Corbel"/>
                        <a:cs typeface="Corbel"/>
                        <a:sym typeface="Corbel"/>
                      </a:endParaRPr>
                    </a:p>
                  </a:txBody>
                  <a:tcPr marL="36000" marR="36000" marT="18000" marB="18000" anchor="ctr">
                    <a:lnL w="9525" cap="flat" cmpd="sng">
                      <a:solidFill>
                        <a:srgbClr val="4F4F4F"/>
                      </a:solidFill>
                      <a:prstDash val="solid"/>
                      <a:round/>
                      <a:headEnd type="none" w="sm" len="sm"/>
                      <a:tailEnd type="none" w="sm" len="sm"/>
                    </a:lnL>
                    <a:lnR w="9525"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4F4F4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463900">
                <a:tc>
                  <a:txBody>
                    <a:bodyPr/>
                    <a:lstStyle/>
                    <a:p>
                      <a:pPr marL="0" marR="0" lvl="0" indent="0" algn="l" rtl="0">
                        <a:lnSpc>
                          <a:spcPct val="100000"/>
                        </a:lnSpc>
                        <a:spcBef>
                          <a:spcPts val="0"/>
                        </a:spcBef>
                        <a:spcAft>
                          <a:spcPts val="0"/>
                        </a:spcAft>
                        <a:buClr>
                          <a:srgbClr val="000000"/>
                        </a:buClr>
                        <a:buSzPts val="1200"/>
                        <a:buFont typeface="Corbel"/>
                        <a:buNone/>
                      </a:pPr>
                      <a:r>
                        <a:rPr lang="nl-NL" sz="1200" b="1" i="0" u="none" strike="noStrike" cap="none" dirty="0">
                          <a:solidFill>
                            <a:srgbClr val="000000"/>
                          </a:solidFill>
                          <a:latin typeface="Corbel"/>
                          <a:ea typeface="Corbel"/>
                          <a:cs typeface="Corbel"/>
                          <a:sym typeface="Corbel"/>
                        </a:rPr>
                        <a:t>Netto Schuldquote = Netto schuld / Geraamde totaal van de baten</a:t>
                      </a:r>
                      <a:endParaRPr sz="1200" u="none" strike="noStrike" cap="none" dirty="0">
                        <a:latin typeface="Corbel"/>
                        <a:ea typeface="Corbel"/>
                        <a:cs typeface="Corbel"/>
                        <a:sym typeface="Corbel"/>
                      </a:endParaRPr>
                    </a:p>
                  </a:txBody>
                  <a:tcPr marL="36000" marR="36000" marT="18000" marB="18000" anchor="ctr">
                    <a:lnL w="9525" cap="flat" cmpd="sng">
                      <a:solidFill>
                        <a:srgbClr val="4F4F4F"/>
                      </a:solidFill>
                      <a:prstDash val="solid"/>
                      <a:round/>
                      <a:headEnd type="none" w="sm" len="sm"/>
                      <a:tailEnd type="none" w="sm" len="sm"/>
                    </a:lnL>
                    <a:lnR w="9525" cap="flat" cmpd="sng">
                      <a:solidFill>
                        <a:srgbClr val="4F4F4F"/>
                      </a:solidFill>
                      <a:prstDash val="solid"/>
                      <a:round/>
                      <a:headEnd type="none" w="sm" len="sm"/>
                      <a:tailEnd type="none" w="sm" len="sm"/>
                    </a:lnR>
                    <a:lnT w="9525" cap="flat" cmpd="sng">
                      <a:solidFill>
                        <a:srgbClr val="4F4F4F"/>
                      </a:solidFill>
                      <a:prstDash val="solid"/>
                      <a:round/>
                      <a:headEnd type="none" w="sm" len="sm"/>
                      <a:tailEnd type="none" w="sm" len="sm"/>
                    </a:lnT>
                    <a:lnB w="9525" cap="flat" cmpd="sng">
                      <a:solidFill>
                        <a:srgbClr val="4F4F4F"/>
                      </a:solidFill>
                      <a:prstDash val="solid"/>
                      <a:round/>
                      <a:headEnd type="none" w="sm" len="sm"/>
                      <a:tailEnd type="none" w="sm" len="sm"/>
                    </a:lnB>
                    <a:solidFill>
                      <a:srgbClr val="BFBFBF"/>
                    </a:solidFill>
                  </a:tcPr>
                </a:tc>
                <a:extLst>
                  <a:ext uri="{0D108BD9-81ED-4DB2-BD59-A6C34878D82A}">
                    <a16:rowId xmlns:a16="http://schemas.microsoft.com/office/drawing/2014/main" val="10009"/>
                  </a:ext>
                </a:extLst>
              </a:tr>
            </a:tbl>
          </a:graphicData>
        </a:graphic>
      </p:graphicFrame>
      <p:sp>
        <p:nvSpPr>
          <p:cNvPr id="15" name="Footer Placeholder 3">
            <a:extLst>
              <a:ext uri="{FF2B5EF4-FFF2-40B4-BE49-F238E27FC236}">
                <a16:creationId xmlns:a16="http://schemas.microsoft.com/office/drawing/2014/main" id="{2D2EB3C1-325F-271D-B5D3-D349DF58CCAD}"/>
              </a:ext>
            </a:extLst>
          </p:cNvPr>
          <p:cNvSpPr>
            <a:spLocks noGrp="1"/>
          </p:cNvSpPr>
          <p:nvPr>
            <p:ph type="ftr" sz="quarter" idx="3"/>
          </p:nvPr>
        </p:nvSpPr>
        <p:spPr>
          <a:xfrm>
            <a:off x="661800" y="6686783"/>
            <a:ext cx="10868400" cy="122400"/>
          </a:xfrm>
        </p:spPr>
        <p:txBody>
          <a:bodyPr/>
          <a:lstStyle/>
          <a:p>
            <a:r>
              <a:rPr lang="nl-NL" sz="800" b="0" dirty="0"/>
              <a:t>Bron: https://wetten.overheid.nl/BWBR0036853/2019-04-01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14FD71-5EB3-B29C-05AA-382C261D7F3E}"/>
              </a:ext>
            </a:extLst>
          </p:cNvPr>
          <p:cNvSpPr>
            <a:spLocks noGrp="1"/>
          </p:cNvSpPr>
          <p:nvPr>
            <p:ph type="body" sz="quarter" idx="24"/>
          </p:nvPr>
        </p:nvSpPr>
        <p:spPr/>
        <p:txBody>
          <a:bodyPr/>
          <a:lstStyle/>
          <a:p>
            <a:r>
              <a:rPr lang="nl-NL" dirty="0"/>
              <a:t>Voorkant foto groot: It’s Public - rechtenvrij</a:t>
            </a:r>
          </a:p>
        </p:txBody>
      </p:sp>
      <p:sp>
        <p:nvSpPr>
          <p:cNvPr id="3" name="Text Placeholder 2">
            <a:extLst>
              <a:ext uri="{FF2B5EF4-FFF2-40B4-BE49-F238E27FC236}">
                <a16:creationId xmlns:a16="http://schemas.microsoft.com/office/drawing/2014/main" id="{D3E586F0-682A-800E-6891-12242560AB39}"/>
              </a:ext>
            </a:extLst>
          </p:cNvPr>
          <p:cNvSpPr>
            <a:spLocks noGrp="1"/>
          </p:cNvSpPr>
          <p:nvPr>
            <p:ph type="body" sz="quarter" idx="23"/>
          </p:nvPr>
        </p:nvSpPr>
        <p:spPr/>
        <p:txBody>
          <a:bodyPr/>
          <a:lstStyle/>
          <a:p>
            <a:r>
              <a:rPr lang="nl-NL" dirty="0">
                <a:solidFill>
                  <a:srgbClr val="FFFFFF"/>
                </a:solidFill>
                <a:hlinkClick r:id="rId2">
                  <a:extLst>
                    <a:ext uri="{A12FA001-AC4F-418D-AE19-62706E023703}">
                      <ahyp:hlinkClr xmlns:ahyp="http://schemas.microsoft.com/office/drawing/2018/hyperlinkcolor" val="tx"/>
                    </a:ext>
                  </a:extLst>
                </a:hlinkClick>
              </a:rPr>
              <a:t>Kees.vandermeeren@itspublic.nl</a:t>
            </a:r>
            <a:endParaRPr lang="nl-NL" dirty="0">
              <a:solidFill>
                <a:srgbClr val="FFFFFF"/>
              </a:solidFill>
            </a:endParaRPr>
          </a:p>
          <a:p>
            <a:r>
              <a:rPr lang="nl-NL" dirty="0">
                <a:solidFill>
                  <a:srgbClr val="FFFFFF"/>
                </a:solidFill>
                <a:hlinkClick r:id="rId3">
                  <a:extLst>
                    <a:ext uri="{A12FA001-AC4F-418D-AE19-62706E023703}">
                      <ahyp:hlinkClr xmlns:ahyp="http://schemas.microsoft.com/office/drawing/2018/hyperlinkcolor" val="tx"/>
                    </a:ext>
                  </a:extLst>
                </a:hlinkClick>
              </a:rPr>
              <a:t>Tom.vanmierlo@itspublic.nl</a:t>
            </a:r>
            <a:endParaRPr lang="nl-NL" dirty="0">
              <a:solidFill>
                <a:srgbClr val="FFFFFF"/>
              </a:solidFill>
            </a:endParaRPr>
          </a:p>
          <a:p>
            <a:endParaRPr lang="nl-NL" dirty="0"/>
          </a:p>
        </p:txBody>
      </p:sp>
    </p:spTree>
    <p:extLst>
      <p:ext uri="{BB962C8B-B14F-4D97-AF65-F5344CB8AC3E}">
        <p14:creationId xmlns:p14="http://schemas.microsoft.com/office/powerpoint/2010/main" val="339017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06D2C55-4FA4-ECF5-1654-75B316171535}"/>
              </a:ext>
            </a:extLst>
          </p:cNvPr>
          <p:cNvGraphicFramePr>
            <a:graphicFrameLocks noChangeAspect="1"/>
          </p:cNvGraphicFramePr>
          <p:nvPr>
            <p:custDataLst>
              <p:tags r:id="rId1"/>
            </p:custDataLst>
            <p:extLst>
              <p:ext uri="{D42A27DB-BD31-4B8C-83A1-F6EECF244321}">
                <p14:modId xmlns:p14="http://schemas.microsoft.com/office/powerpoint/2010/main" val="3169644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58EBCB2F-2F5E-2DF0-DE43-1AAC03FBD0F1}"/>
              </a:ext>
            </a:extLst>
          </p:cNvPr>
          <p:cNvSpPr>
            <a:spLocks noGrp="1"/>
          </p:cNvSpPr>
          <p:nvPr>
            <p:ph sz="quarter" idx="31"/>
          </p:nvPr>
        </p:nvSpPr>
        <p:spPr/>
        <p:txBody>
          <a:bodyPr/>
          <a:lstStyle/>
          <a:p>
            <a:r>
              <a:rPr lang="nl-NL" dirty="0"/>
              <a:t>De modelgemeente heeft een gemeentelijke begrotingsomvang van ca. 1 miljard euro</a:t>
            </a:r>
          </a:p>
          <a:p>
            <a:endParaRPr lang="nl-NL" dirty="0"/>
          </a:p>
          <a:p>
            <a:r>
              <a:rPr lang="nl-NL" dirty="0"/>
              <a:t>De modelgemeente investeert structureel:</a:t>
            </a:r>
          </a:p>
          <a:p>
            <a:pPr lvl="2"/>
            <a:r>
              <a:rPr lang="nl-NL" dirty="0"/>
              <a:t>Ca. 1,5% (15 mln) van de begroting jaarlijks in gebouwen (maatschappelijke voorzieningen, huisvesting en overig)</a:t>
            </a:r>
          </a:p>
          <a:p>
            <a:pPr lvl="2"/>
            <a:r>
              <a:rPr lang="nl-NL" dirty="0"/>
              <a:t>Ca. 1,5% (15 mln) van de begroting jaarlijks in grond-, weg- en waterbouwkundige werken</a:t>
            </a:r>
          </a:p>
          <a:p>
            <a:pPr lvl="2"/>
            <a:r>
              <a:rPr lang="nl-NL" dirty="0"/>
              <a:t>Ca. 1,0% (10 mln) van de begroting jaarlijks aan vervoermiddelen, machines, apparaten, software en overig</a:t>
            </a:r>
          </a:p>
          <a:p>
            <a:pPr lvl="1"/>
            <a:r>
              <a:rPr lang="nl-NL" dirty="0"/>
              <a:t>Investeringen in grond worden buiten beschouwing gelaten, deze worden niet afgeschreven en op termijn verkocht (behalve bij uitgifte in erfpacht maar dat laten we in dit document buiten beschouwing)</a:t>
            </a:r>
            <a:endParaRPr lang="nl-NL" baseline="30000" dirty="0"/>
          </a:p>
          <a:p>
            <a:pPr lvl="1"/>
            <a:endParaRPr lang="nl-NL" dirty="0"/>
          </a:p>
          <a:p>
            <a:r>
              <a:rPr lang="nl-NL" dirty="0"/>
              <a:t>Wanneer de modelgemeente gaat groeien:</a:t>
            </a:r>
          </a:p>
          <a:p>
            <a:pPr lvl="1"/>
            <a:r>
              <a:rPr lang="nl-NL" dirty="0"/>
              <a:t>Schalen de investeringen in gebouwen en grond-, weg- en waterbouwkundige werken met 80% mee</a:t>
            </a:r>
          </a:p>
          <a:p>
            <a:pPr lvl="1"/>
            <a:r>
              <a:rPr lang="nl-NL" dirty="0"/>
              <a:t>Schalen de overige investeringen met 20% mee</a:t>
            </a:r>
          </a:p>
          <a:p>
            <a:pPr lvl="1"/>
            <a:r>
              <a:rPr lang="nl-NL" dirty="0"/>
              <a:t>Schaalt de totale begrotingsomvang met 100% mee</a:t>
            </a:r>
          </a:p>
          <a:p>
            <a:pPr lvl="1"/>
            <a:endParaRPr lang="nl-NL" dirty="0"/>
          </a:p>
          <a:p>
            <a:r>
              <a:rPr lang="nl-NL" dirty="0"/>
              <a:t>Om ook uitspraken te doen over de benodigde externe financiering wordt gerekend met eigen vermogen van 30% en financiële activa van 10% van de begrotingsomvang. Vlottende activa zijn buiten beschouwing gelaten.</a:t>
            </a:r>
          </a:p>
          <a:p>
            <a:endParaRPr lang="nl-NL" dirty="0"/>
          </a:p>
          <a:p>
            <a:r>
              <a:rPr lang="nl-NL" dirty="0"/>
              <a:t>Daarnaast wordt in alle basisscenario’s gerekend met een rente van 1,5%. </a:t>
            </a:r>
          </a:p>
          <a:p>
            <a:endParaRPr lang="nl-NL" dirty="0"/>
          </a:p>
        </p:txBody>
      </p:sp>
      <p:sp>
        <p:nvSpPr>
          <p:cNvPr id="4" name="Text Placeholder 3">
            <a:extLst>
              <a:ext uri="{FF2B5EF4-FFF2-40B4-BE49-F238E27FC236}">
                <a16:creationId xmlns:a16="http://schemas.microsoft.com/office/drawing/2014/main" id="{E747BE69-7D5C-9C2E-1918-3B230931550B}"/>
              </a:ext>
            </a:extLst>
          </p:cNvPr>
          <p:cNvSpPr>
            <a:spLocks noGrp="1"/>
          </p:cNvSpPr>
          <p:nvPr>
            <p:ph type="body" sz="quarter" idx="14"/>
          </p:nvPr>
        </p:nvSpPr>
        <p:spPr/>
        <p:txBody>
          <a:bodyPr/>
          <a:lstStyle/>
          <a:p>
            <a:endParaRPr lang="nl-NL" dirty="0"/>
          </a:p>
        </p:txBody>
      </p:sp>
      <p:sp>
        <p:nvSpPr>
          <p:cNvPr id="5" name="Title 4">
            <a:extLst>
              <a:ext uri="{FF2B5EF4-FFF2-40B4-BE49-F238E27FC236}">
                <a16:creationId xmlns:a16="http://schemas.microsoft.com/office/drawing/2014/main" id="{7CEEB8A3-E4C6-FEC4-2BC3-7397EB646BFE}"/>
              </a:ext>
            </a:extLst>
          </p:cNvPr>
          <p:cNvSpPr>
            <a:spLocks noGrp="1"/>
          </p:cNvSpPr>
          <p:nvPr>
            <p:ph type="title"/>
          </p:nvPr>
        </p:nvSpPr>
        <p:spPr/>
        <p:txBody>
          <a:bodyPr vert="horz"/>
          <a:lstStyle/>
          <a:p>
            <a:r>
              <a:rPr lang="nl-NL" dirty="0"/>
              <a:t>In dit document fungeert eenvoudige ‘modelgemeente’ als voorbeeld</a:t>
            </a:r>
          </a:p>
        </p:txBody>
      </p:sp>
      <p:sp>
        <p:nvSpPr>
          <p:cNvPr id="12" name="Text Placeholder 11">
            <a:extLst>
              <a:ext uri="{FF2B5EF4-FFF2-40B4-BE49-F238E27FC236}">
                <a16:creationId xmlns:a16="http://schemas.microsoft.com/office/drawing/2014/main" id="{F490978F-C8F4-1F0A-C41D-15313926ABF7}"/>
              </a:ext>
            </a:extLst>
          </p:cNvPr>
          <p:cNvSpPr>
            <a:spLocks noGrp="1"/>
          </p:cNvSpPr>
          <p:nvPr>
            <p:ph type="body" sz="quarter" idx="20"/>
          </p:nvPr>
        </p:nvSpPr>
        <p:spPr/>
        <p:txBody>
          <a:bodyPr/>
          <a:lstStyle/>
          <a:p>
            <a:endParaRPr lang="nl-NL" dirty="0"/>
          </a:p>
        </p:txBody>
      </p:sp>
      <p:pic>
        <p:nvPicPr>
          <p:cNvPr id="20" name="Graphic 19" descr="Miscellaneous with solid fill">
            <a:extLst>
              <a:ext uri="{FF2B5EF4-FFF2-40B4-BE49-F238E27FC236}">
                <a16:creationId xmlns:a16="http://schemas.microsoft.com/office/drawing/2014/main" id="{6032F038-C720-FB19-C54A-B2286A8E52C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20176" y="2983971"/>
            <a:ext cx="206138" cy="206138"/>
          </a:xfrm>
          <a:prstGeom prst="rect">
            <a:avLst/>
          </a:prstGeom>
        </p:spPr>
      </p:pic>
      <p:pic>
        <p:nvPicPr>
          <p:cNvPr id="21" name="Graphic 20" descr="Road with solid fill">
            <a:extLst>
              <a:ext uri="{FF2B5EF4-FFF2-40B4-BE49-F238E27FC236}">
                <a16:creationId xmlns:a16="http://schemas.microsoft.com/office/drawing/2014/main" id="{201FC947-F597-CA36-085D-BDECDC6DF8D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11630" y="2752491"/>
            <a:ext cx="206138" cy="206138"/>
          </a:xfrm>
          <a:prstGeom prst="rect">
            <a:avLst/>
          </a:prstGeom>
        </p:spPr>
      </p:pic>
      <p:pic>
        <p:nvPicPr>
          <p:cNvPr id="22" name="Graphic 21" descr="Home with solid fill">
            <a:extLst>
              <a:ext uri="{FF2B5EF4-FFF2-40B4-BE49-F238E27FC236}">
                <a16:creationId xmlns:a16="http://schemas.microsoft.com/office/drawing/2014/main" id="{4C229318-3FC8-A876-2565-B8743B8CCF9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11630" y="2469735"/>
            <a:ext cx="206138" cy="206138"/>
          </a:xfrm>
          <a:prstGeom prst="rect">
            <a:avLst/>
          </a:prstGeom>
        </p:spPr>
      </p:pic>
    </p:spTree>
    <p:extLst>
      <p:ext uri="{BB962C8B-B14F-4D97-AF65-F5344CB8AC3E}">
        <p14:creationId xmlns:p14="http://schemas.microsoft.com/office/powerpoint/2010/main" val="80289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9F7FD14-B8DC-9B91-F1A4-77E5E6569842}"/>
              </a:ext>
            </a:extLst>
          </p:cNvPr>
          <p:cNvGraphicFramePr>
            <a:graphicFrameLocks noChangeAspect="1"/>
          </p:cNvGraphicFramePr>
          <p:nvPr>
            <p:custDataLst>
              <p:tags r:id="rId1"/>
            </p:custDataLst>
            <p:extLst>
              <p:ext uri="{D42A27DB-BD31-4B8C-83A1-F6EECF244321}">
                <p14:modId xmlns:p14="http://schemas.microsoft.com/office/powerpoint/2010/main" val="2261217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5" imgH="424" progId="TCLayout.ActiveDocument.1">
                  <p:embed/>
                </p:oleObj>
              </mc:Choice>
              <mc:Fallback>
                <p:oleObj name="think-cell Slide" r:id="rId10" imgW="425" imgH="424" progId="TCLayout.ActiveDocument.1">
                  <p:embed/>
                  <p:pic>
                    <p:nvPicPr>
                      <p:cNvPr id="6" name="Object 5" hidden="1">
                        <a:extLst>
                          <a:ext uri="{FF2B5EF4-FFF2-40B4-BE49-F238E27FC236}">
                            <a16:creationId xmlns:a16="http://schemas.microsoft.com/office/drawing/2014/main" id="{09F7FD14-B8DC-9B91-F1A4-77E5E656984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D2041544-16F0-B49A-B22C-1A61720989EC}"/>
              </a:ext>
            </a:extLst>
          </p:cNvPr>
          <p:cNvSpPr>
            <a:spLocks noGrp="1"/>
          </p:cNvSpPr>
          <p:nvPr>
            <p:ph type="body" sz="quarter" idx="20"/>
          </p:nvPr>
        </p:nvSpPr>
        <p:spPr/>
        <p:txBody>
          <a:bodyPr/>
          <a:lstStyle/>
          <a:p>
            <a:endParaRPr lang="nl-NL"/>
          </a:p>
        </p:txBody>
      </p:sp>
      <p:sp>
        <p:nvSpPr>
          <p:cNvPr id="4" name="Text Placeholder 3">
            <a:extLst>
              <a:ext uri="{FF2B5EF4-FFF2-40B4-BE49-F238E27FC236}">
                <a16:creationId xmlns:a16="http://schemas.microsoft.com/office/drawing/2014/main" id="{1EBB02B5-3F83-2441-5E38-5237594076C0}"/>
              </a:ext>
            </a:extLst>
          </p:cNvPr>
          <p:cNvSpPr>
            <a:spLocks noGrp="1"/>
          </p:cNvSpPr>
          <p:nvPr>
            <p:ph type="body" sz="quarter" idx="14"/>
          </p:nvPr>
        </p:nvSpPr>
        <p:spPr/>
        <p:txBody>
          <a:bodyPr/>
          <a:lstStyle/>
          <a:p>
            <a:r>
              <a:rPr lang="nl-NL" dirty="0"/>
              <a:t>Overzicht investeringsmanieren</a:t>
            </a:r>
          </a:p>
        </p:txBody>
      </p:sp>
      <p:sp>
        <p:nvSpPr>
          <p:cNvPr id="5" name="Title 4">
            <a:extLst>
              <a:ext uri="{FF2B5EF4-FFF2-40B4-BE49-F238E27FC236}">
                <a16:creationId xmlns:a16="http://schemas.microsoft.com/office/drawing/2014/main" id="{403E5CB2-E5D5-EB43-058D-315106F7D6FC}"/>
              </a:ext>
            </a:extLst>
          </p:cNvPr>
          <p:cNvSpPr>
            <a:spLocks noGrp="1"/>
          </p:cNvSpPr>
          <p:nvPr>
            <p:ph type="title"/>
          </p:nvPr>
        </p:nvSpPr>
        <p:spPr/>
        <p:txBody>
          <a:bodyPr vert="horz"/>
          <a:lstStyle/>
          <a:p>
            <a:r>
              <a:rPr lang="nl-NL" dirty="0"/>
              <a:t>In dit document worden direct boeken en lenen vergeleken</a:t>
            </a:r>
          </a:p>
        </p:txBody>
      </p:sp>
      <p:graphicFrame>
        <p:nvGraphicFramePr>
          <p:cNvPr id="7" name="Table 7">
            <a:extLst>
              <a:ext uri="{FF2B5EF4-FFF2-40B4-BE49-F238E27FC236}">
                <a16:creationId xmlns:a16="http://schemas.microsoft.com/office/drawing/2014/main" id="{7258EEA9-857C-494C-96C0-C0C04F3B310F}"/>
              </a:ext>
            </a:extLst>
          </p:cNvPr>
          <p:cNvGraphicFramePr>
            <a:graphicFrameLocks noGrp="1"/>
          </p:cNvGraphicFramePr>
          <p:nvPr>
            <p:extLst>
              <p:ext uri="{D42A27DB-BD31-4B8C-83A1-F6EECF244321}">
                <p14:modId xmlns:p14="http://schemas.microsoft.com/office/powerpoint/2010/main" val="3468580706"/>
              </p:ext>
            </p:extLst>
          </p:nvPr>
        </p:nvGraphicFramePr>
        <p:xfrm>
          <a:off x="685799" y="1615758"/>
          <a:ext cx="10845801" cy="4690166"/>
        </p:xfrm>
        <a:graphic>
          <a:graphicData uri="http://schemas.openxmlformats.org/drawingml/2006/table">
            <a:tbl>
              <a:tblPr firstRow="1" bandRow="1">
                <a:tableStyleId>{C083E6E3-FA7D-4D7B-A595-EF9225AFEA82}</a:tableStyleId>
              </a:tblPr>
              <a:tblGrid>
                <a:gridCol w="2669960">
                  <a:extLst>
                    <a:ext uri="{9D8B030D-6E8A-4147-A177-3AD203B41FA5}">
                      <a16:colId xmlns:a16="http://schemas.microsoft.com/office/drawing/2014/main" val="957155294"/>
                    </a:ext>
                  </a:extLst>
                </a:gridCol>
                <a:gridCol w="2121763">
                  <a:extLst>
                    <a:ext uri="{9D8B030D-6E8A-4147-A177-3AD203B41FA5}">
                      <a16:colId xmlns:a16="http://schemas.microsoft.com/office/drawing/2014/main" val="317410169"/>
                    </a:ext>
                  </a:extLst>
                </a:gridCol>
                <a:gridCol w="2032987">
                  <a:extLst>
                    <a:ext uri="{9D8B030D-6E8A-4147-A177-3AD203B41FA5}">
                      <a16:colId xmlns:a16="http://schemas.microsoft.com/office/drawing/2014/main" val="65479036"/>
                    </a:ext>
                  </a:extLst>
                </a:gridCol>
                <a:gridCol w="4021091">
                  <a:extLst>
                    <a:ext uri="{9D8B030D-6E8A-4147-A177-3AD203B41FA5}">
                      <a16:colId xmlns:a16="http://schemas.microsoft.com/office/drawing/2014/main" val="2718071547"/>
                    </a:ext>
                  </a:extLst>
                </a:gridCol>
              </a:tblGrid>
              <a:tr h="51821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400" noProof="0" dirty="0">
                          <a:solidFill>
                            <a:srgbClr val="22777B"/>
                          </a:solidFill>
                        </a:rPr>
                        <a:t>Keuze</a:t>
                      </a:r>
                    </a:p>
                  </a:txBody>
                  <a:tcPr anchor="b">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400" dirty="0">
                          <a:solidFill>
                            <a:srgbClr val="22777B"/>
                          </a:solidFill>
                        </a:rPr>
                        <a:t>Voordelen</a:t>
                      </a:r>
                      <a:endParaRPr lang="nl-NL" sz="1400" noProof="0" dirty="0">
                        <a:solidFill>
                          <a:srgbClr val="22777B"/>
                        </a:solidFill>
                      </a:endParaRPr>
                    </a:p>
                  </a:txBody>
                  <a:tcPr anchor="b">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400" noProof="0" dirty="0">
                          <a:solidFill>
                            <a:srgbClr val="22777B"/>
                          </a:solidFill>
                        </a:rPr>
                        <a:t>Nadelen</a:t>
                      </a:r>
                    </a:p>
                  </a:txBody>
                  <a:tcPr anchor="b">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nl-NL" sz="1400" dirty="0">
                          <a:solidFill>
                            <a:srgbClr val="22777B"/>
                          </a:solidFill>
                        </a:rPr>
                        <a:t>Werking</a:t>
                      </a:r>
                    </a:p>
                  </a:txBody>
                  <a:tcPr anchor="b">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8107776"/>
                  </a:ext>
                </a:extLst>
              </a:tr>
              <a:tr h="12458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b="1" dirty="0"/>
                        <a:t>Direct boeken</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Alle investeringen worden direct op de begroting geboekt. Zo wordt er niets geleend of geactiveerd.</a:t>
                      </a:r>
                      <a:endParaRPr lang="nl-NL" sz="1200" noProof="0" dirty="0"/>
                    </a:p>
                    <a:p>
                      <a:endParaRPr lang="nl-NL"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lvl="0" indent="-171450" algn="l">
                        <a:buClr>
                          <a:schemeClr val="tx2"/>
                        </a:buClr>
                        <a:buFont typeface="Wingdings" panose="05000000000000000000" pitchFamily="2" charset="2"/>
                        <a:buChar char="§"/>
                      </a:pPr>
                      <a:r>
                        <a:rPr lang="nl-NL" sz="1200" dirty="0"/>
                        <a:t>Geen rentekosten</a:t>
                      </a:r>
                    </a:p>
                    <a:p>
                      <a:pPr marL="171450" lvl="0" indent="-171450" algn="l">
                        <a:buClr>
                          <a:schemeClr val="tx2"/>
                        </a:buClr>
                        <a:buFont typeface="Wingdings" panose="05000000000000000000" pitchFamily="2" charset="2"/>
                        <a:buChar char="§"/>
                      </a:pPr>
                      <a:r>
                        <a:rPr lang="nl-NL" sz="1200" noProof="0" dirty="0"/>
                        <a:t>Directe link besluit- en afrekenmoment</a:t>
                      </a:r>
                      <a:endParaRPr lang="nl-NL" sz="1200" dirty="0"/>
                    </a:p>
                    <a:p>
                      <a:pPr marL="171450" lvl="0" indent="-171450" algn="l">
                        <a:buClr>
                          <a:schemeClr val="tx2"/>
                        </a:buClr>
                        <a:buFont typeface="Wingdings" panose="05000000000000000000" pitchFamily="2" charset="2"/>
                        <a:buChar char="§"/>
                      </a:pPr>
                      <a:r>
                        <a:rPr lang="nl-NL" sz="1200" dirty="0"/>
                        <a:t>Geen financieringsbehoefte</a:t>
                      </a:r>
                      <a:endParaRPr lang="nl-NL" sz="1200" noProof="0" dirty="0"/>
                    </a:p>
                    <a:p>
                      <a:pPr marL="171450" lvl="0" indent="-171450" algn="l">
                        <a:buClr>
                          <a:schemeClr val="tx2"/>
                        </a:buClr>
                        <a:buFont typeface="Wingdings" panose="05000000000000000000" pitchFamily="2" charset="2"/>
                        <a:buChar char="§"/>
                      </a:pPr>
                      <a:endParaRPr lang="nl-NL"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6858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nl-NL" sz="1200" noProof="0" dirty="0"/>
                        <a:t>Direct veel impact op kosten</a:t>
                      </a:r>
                    </a:p>
                    <a:p>
                      <a:pPr marL="171450" marR="0" lvl="0" indent="-171450" algn="l" defTabSz="6858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nl-NL" sz="1200" noProof="0" dirty="0"/>
                        <a:t>Huidige generatie betaalt voor toekomst</a:t>
                      </a:r>
                    </a:p>
                    <a:p>
                      <a:pPr marL="171450" indent="-171450" algn="l">
                        <a:buClr>
                          <a:schemeClr val="tx2"/>
                        </a:buClr>
                        <a:buFont typeface="Wingdings" panose="05000000000000000000" pitchFamily="2" charset="2"/>
                        <a:buChar char="§"/>
                      </a:pPr>
                      <a:endParaRPr lang="nl-NL"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Clr>
                          <a:schemeClr val="tx2"/>
                        </a:buClr>
                        <a:buFont typeface="Wingdings" panose="05000000000000000000" pitchFamily="2" charset="2"/>
                        <a:buChar char="§"/>
                      </a:pPr>
                      <a:endParaRPr lang="nl-NL"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3155519"/>
                  </a:ext>
                </a:extLst>
              </a:tr>
              <a:tr h="1245868">
                <a:tc>
                  <a:txBody>
                    <a:bodyPr/>
                    <a:lstStyle/>
                    <a:p>
                      <a:pPr algn="l"/>
                      <a:r>
                        <a:rPr lang="nl-NL" sz="1200" b="1" dirty="0"/>
                        <a:t>Sparen</a:t>
                      </a:r>
                    </a:p>
                    <a:p>
                      <a:pPr algn="l"/>
                      <a:r>
                        <a:rPr lang="nl-NL" sz="1200" dirty="0"/>
                        <a:t>In de jaren voorafgaand aan de investering wordt in een reserve geactiveerd op de balans. Deze wordt gedeactiveerd wanneer de investering gedaan is.</a:t>
                      </a:r>
                    </a:p>
                    <a:p>
                      <a:endParaRPr lang="nl-NL"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lvl="0" indent="-171450" algn="l">
                        <a:buClr>
                          <a:schemeClr val="tx2"/>
                        </a:buClr>
                        <a:buFont typeface="Wingdings" panose="05000000000000000000" pitchFamily="2" charset="2"/>
                        <a:buChar char="§"/>
                      </a:pPr>
                      <a:r>
                        <a:rPr lang="nl-NL" sz="1200" dirty="0"/>
                        <a:t>Geen rentekosten</a:t>
                      </a:r>
                    </a:p>
                    <a:p>
                      <a:pPr marL="171450" lvl="0" indent="-171450" algn="l">
                        <a:buClr>
                          <a:schemeClr val="tx2"/>
                        </a:buClr>
                        <a:buFont typeface="Wingdings" panose="05000000000000000000" pitchFamily="2" charset="2"/>
                        <a:buChar char="§"/>
                      </a:pPr>
                      <a:r>
                        <a:rPr lang="nl-NL" sz="1200" noProof="0" dirty="0"/>
                        <a:t>Stabiel </a:t>
                      </a:r>
                      <a:r>
                        <a:rPr lang="nl-NL" sz="1200" noProof="0" dirty="0" err="1"/>
                        <a:t>beel</a:t>
                      </a:r>
                      <a:r>
                        <a:rPr lang="nl-NL" sz="1200" dirty="0"/>
                        <a:t>d in de begroting</a:t>
                      </a:r>
                      <a:endParaRPr lang="nl-NL" sz="1200" noProof="0" dirty="0"/>
                    </a:p>
                    <a:p>
                      <a:pPr marL="171450" lvl="0" indent="-171450" algn="l">
                        <a:buClr>
                          <a:schemeClr val="tx2"/>
                        </a:buClr>
                        <a:buFont typeface="Wingdings" panose="05000000000000000000" pitchFamily="2" charset="2"/>
                        <a:buChar char="§"/>
                      </a:pPr>
                      <a:r>
                        <a:rPr lang="nl-NL" sz="1200" dirty="0"/>
                        <a:t>Geen financieringsbehoefte</a:t>
                      </a:r>
                      <a:endParaRPr lang="nl-NL" sz="1200" noProof="0" dirty="0"/>
                    </a:p>
                    <a:p>
                      <a:pPr marL="171450" lvl="0" indent="-171450" algn="l">
                        <a:buClr>
                          <a:schemeClr val="tx2"/>
                        </a:buClr>
                        <a:buFont typeface="Wingdings" panose="05000000000000000000" pitchFamily="2" charset="2"/>
                        <a:buChar char="§"/>
                      </a:pPr>
                      <a:endParaRPr lang="nl-NL"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buClr>
                          <a:schemeClr val="tx2"/>
                        </a:buClr>
                        <a:buFont typeface="Wingdings" panose="05000000000000000000" pitchFamily="2" charset="2"/>
                        <a:buChar char="§"/>
                      </a:pPr>
                      <a:r>
                        <a:rPr lang="nl-NL" sz="1200" noProof="0" dirty="0"/>
                        <a:t>Huidige generatie betaalt voor toekomst</a:t>
                      </a:r>
                    </a:p>
                    <a:p>
                      <a:pPr marL="171450" indent="-171450" algn="l">
                        <a:buClr>
                          <a:schemeClr val="tx2"/>
                        </a:buClr>
                        <a:buFont typeface="Wingdings" panose="05000000000000000000" pitchFamily="2" charset="2"/>
                        <a:buChar char="§"/>
                      </a:pPr>
                      <a:endParaRPr lang="nl-NL"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Clr>
                          <a:schemeClr val="tx2"/>
                        </a:buClr>
                        <a:buFont typeface="Wingdings" panose="05000000000000000000" pitchFamily="2" charset="2"/>
                        <a:buChar char="§"/>
                      </a:pPr>
                      <a:endParaRPr lang="nl-NL"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8813809"/>
                  </a:ext>
                </a:extLst>
              </a:tr>
              <a:tr h="1103784">
                <a:tc>
                  <a:txBody>
                    <a:bodyPr/>
                    <a:lstStyle/>
                    <a:p>
                      <a:pPr algn="l"/>
                      <a:r>
                        <a:rPr lang="nl-NL" sz="1200" b="1" dirty="0"/>
                        <a:t>Lenen</a:t>
                      </a:r>
                    </a:p>
                    <a:p>
                      <a:pPr algn="l"/>
                      <a:r>
                        <a:rPr lang="nl-NL" sz="1200" dirty="0"/>
                        <a:t>Het geld voor de investering wordt geleend, en de investering wordt geactiveerd. Deze wordt jaarlijks afgeschreven. Kapitaallasten in lijn met afschrijving. Over het geleende bedrag worden rentelasten betaald. </a:t>
                      </a:r>
                      <a:endParaRPr lang="nl-NL" sz="1200" noProof="0" dirty="0"/>
                    </a:p>
                    <a:p>
                      <a:endParaRPr lang="nl-NL"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lvl="0" indent="-171450" algn="l">
                        <a:buClr>
                          <a:schemeClr val="tx2"/>
                        </a:buClr>
                        <a:buFont typeface="Wingdings" panose="05000000000000000000" pitchFamily="2" charset="2"/>
                        <a:buChar char="§"/>
                      </a:pPr>
                      <a:r>
                        <a:rPr lang="nl-NL" sz="1200" noProof="0" dirty="0"/>
                        <a:t>Kosten over gebruiksduur investering</a:t>
                      </a:r>
                    </a:p>
                    <a:p>
                      <a:pPr marL="171450" lvl="0" indent="-171450" algn="l">
                        <a:buClr>
                          <a:schemeClr val="tx2"/>
                        </a:buClr>
                        <a:buFont typeface="Wingdings" panose="05000000000000000000" pitchFamily="2" charset="2"/>
                        <a:buChar char="§"/>
                      </a:pPr>
                      <a:r>
                        <a:rPr lang="nl-NL" sz="1200" dirty="0"/>
                        <a:t>Beperkte impact op begroting</a:t>
                      </a:r>
                      <a:endParaRPr lang="nl-NL" sz="1200" noProof="0" dirty="0"/>
                    </a:p>
                    <a:p>
                      <a:pPr marL="171450" lvl="0" indent="-171450" algn="l">
                        <a:buClr>
                          <a:schemeClr val="tx2"/>
                        </a:buClr>
                        <a:buFont typeface="Wingdings" panose="05000000000000000000" pitchFamily="2" charset="2"/>
                        <a:buChar char="§"/>
                      </a:pPr>
                      <a:endParaRPr lang="nl-NL" sz="1200" noProof="0" dirty="0"/>
                    </a:p>
                    <a:p>
                      <a:pPr marL="171450" lvl="0" indent="-171450" algn="l">
                        <a:buClr>
                          <a:schemeClr val="tx2"/>
                        </a:buClr>
                        <a:buFont typeface="Wingdings" panose="05000000000000000000" pitchFamily="2" charset="2"/>
                        <a:buChar char="§"/>
                      </a:pPr>
                      <a:endParaRPr lang="nl-NL"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buClr>
                          <a:schemeClr val="tx2"/>
                        </a:buClr>
                        <a:buFont typeface="Wingdings" panose="05000000000000000000" pitchFamily="2" charset="2"/>
                        <a:buChar char="§"/>
                      </a:pPr>
                      <a:r>
                        <a:rPr lang="nl-NL" sz="1200" dirty="0"/>
                        <a:t>Duurdere optie door rentelasten</a:t>
                      </a:r>
                      <a:endParaRPr lang="nl-NL" sz="1200" noProof="0" dirty="0"/>
                    </a:p>
                    <a:p>
                      <a:pPr marL="171450" indent="-171450" algn="l">
                        <a:buClr>
                          <a:schemeClr val="tx2"/>
                        </a:buClr>
                        <a:buFont typeface="Wingdings" panose="05000000000000000000" pitchFamily="2" charset="2"/>
                        <a:buChar char="§"/>
                      </a:pPr>
                      <a:r>
                        <a:rPr lang="nl-NL" sz="1200" noProof="0" dirty="0"/>
                        <a:t>Financieringsbehoefte</a:t>
                      </a:r>
                    </a:p>
                    <a:p>
                      <a:pPr marL="171450" indent="-171450" algn="l">
                        <a:buClr>
                          <a:schemeClr val="tx2"/>
                        </a:buClr>
                        <a:buFont typeface="Wingdings" panose="05000000000000000000" pitchFamily="2" charset="2"/>
                        <a:buChar char="§"/>
                      </a:pPr>
                      <a:endParaRPr lang="nl-NL"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Clr>
                          <a:schemeClr val="tx2"/>
                        </a:buClr>
                        <a:buFont typeface="Wingdings" panose="05000000000000000000" pitchFamily="2" charset="2"/>
                        <a:buChar char="§"/>
                      </a:pPr>
                      <a:endParaRPr lang="nl-NL"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8592762"/>
                  </a:ext>
                </a:extLst>
              </a:tr>
            </a:tbl>
          </a:graphicData>
        </a:graphic>
      </p:graphicFrame>
      <p:graphicFrame>
        <p:nvGraphicFramePr>
          <p:cNvPr id="52" name="Chart 51">
            <a:extLst>
              <a:ext uri="{FF2B5EF4-FFF2-40B4-BE49-F238E27FC236}">
                <a16:creationId xmlns:a16="http://schemas.microsoft.com/office/drawing/2014/main" id="{23D81A6D-A9E8-07A2-42EB-4B83F85FBB9D}"/>
              </a:ext>
            </a:extLst>
          </p:cNvPr>
          <p:cNvGraphicFramePr/>
          <p:nvPr>
            <p:custDataLst>
              <p:tags r:id="rId2"/>
            </p:custDataLst>
            <p:extLst>
              <p:ext uri="{D42A27DB-BD31-4B8C-83A1-F6EECF244321}">
                <p14:modId xmlns:p14="http://schemas.microsoft.com/office/powerpoint/2010/main" val="3513806663"/>
              </p:ext>
            </p:extLst>
          </p:nvPr>
        </p:nvGraphicFramePr>
        <p:xfrm>
          <a:off x="7680325" y="2222500"/>
          <a:ext cx="3298825" cy="1146175"/>
        </p:xfrm>
        <a:graphic>
          <a:graphicData uri="http://schemas.openxmlformats.org/drawingml/2006/chart">
            <c:chart xmlns:c="http://schemas.openxmlformats.org/drawingml/2006/chart" xmlns:r="http://schemas.openxmlformats.org/officeDocument/2006/relationships" r:id="rId12"/>
          </a:graphicData>
        </a:graphic>
      </p:graphicFrame>
      <p:sp>
        <p:nvSpPr>
          <p:cNvPr id="134" name="Rectangle 133">
            <a:extLst>
              <a:ext uri="{FF2B5EF4-FFF2-40B4-BE49-F238E27FC236}">
                <a16:creationId xmlns:a16="http://schemas.microsoft.com/office/drawing/2014/main" id="{11176E45-7E79-405D-AB9F-EB01DD14DD6B}"/>
              </a:ext>
            </a:extLst>
          </p:cNvPr>
          <p:cNvSpPr/>
          <p:nvPr>
            <p:custDataLst>
              <p:tags r:id="rId3"/>
            </p:custDataLst>
          </p:nvPr>
        </p:nvSpPr>
        <p:spPr bwMode="auto">
          <a:xfrm>
            <a:off x="7610475" y="2232025"/>
            <a:ext cx="125413" cy="93663"/>
          </a:xfrm>
          <a:prstGeom prst="rect">
            <a:avLst/>
          </a:prstGeom>
          <a:solidFill>
            <a:schemeClr val="accent5"/>
          </a:solidFill>
          <a:ln w="9525" cap="flat" algn="ctr">
            <a:solidFill>
              <a:schemeClr val="bg1"/>
            </a:solidFill>
            <a:prstDash val="solid"/>
            <a:miter/>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135" name="Rectangle 134">
            <a:extLst>
              <a:ext uri="{FF2B5EF4-FFF2-40B4-BE49-F238E27FC236}">
                <a16:creationId xmlns:a16="http://schemas.microsoft.com/office/drawing/2014/main" id="{75C77C72-F27F-4E34-B972-24FA0B2B8697}"/>
              </a:ext>
            </a:extLst>
          </p:cNvPr>
          <p:cNvSpPr/>
          <p:nvPr>
            <p:custDataLst>
              <p:tags r:id="rId4"/>
            </p:custDataLst>
          </p:nvPr>
        </p:nvSpPr>
        <p:spPr bwMode="auto">
          <a:xfrm>
            <a:off x="7610475" y="2382838"/>
            <a:ext cx="125413" cy="93663"/>
          </a:xfrm>
          <a:prstGeom prst="rect">
            <a:avLst/>
          </a:prstGeom>
          <a:solidFill>
            <a:schemeClr val="accent2"/>
          </a:solidFill>
          <a:ln w="9525" cap="flat" algn="ctr">
            <a:solidFill>
              <a:schemeClr val="bg1"/>
            </a:solidFill>
            <a:prstDash val="solid"/>
            <a:miter/>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solidFill>
                <a:srgbClr val="000000"/>
              </a:solidFill>
            </a:endParaRPr>
          </a:p>
        </p:txBody>
      </p:sp>
      <p:sp>
        <p:nvSpPr>
          <p:cNvPr id="97" name="Content 1">
            <a:extLst>
              <a:ext uri="{FF2B5EF4-FFF2-40B4-BE49-F238E27FC236}">
                <a16:creationId xmlns:a16="http://schemas.microsoft.com/office/drawing/2014/main" id="{4B9982FA-94CE-476E-98B9-AED20350F85D}"/>
              </a:ext>
            </a:extLst>
          </p:cNvPr>
          <p:cNvSpPr>
            <a:spLocks noGrp="1"/>
          </p:cNvSpPr>
          <p:nvPr>
            <p:custDataLst>
              <p:tags r:id="rId5"/>
            </p:custDataLst>
          </p:nvPr>
        </p:nvSpPr>
        <p:spPr bwMode="auto">
          <a:xfrm>
            <a:off x="7786688" y="2236788"/>
            <a:ext cx="784225" cy="95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r>
              <a:rPr lang="nl-NL" altLang="en-US" sz="700" dirty="0">
                <a:solidFill>
                  <a:schemeClr val="tx1"/>
                </a:solidFill>
                <a:effectLst/>
                <a:latin typeface="+mn-lt"/>
              </a:rPr>
              <a:t>Geld voor investering</a:t>
            </a:r>
            <a:endParaRPr lang="nl-NL" sz="700" noProof="0" dirty="0">
              <a:solidFill>
                <a:schemeClr val="tx1"/>
              </a:solidFill>
              <a:latin typeface="+mn-lt"/>
            </a:endParaRPr>
          </a:p>
        </p:txBody>
      </p:sp>
      <p:sp>
        <p:nvSpPr>
          <p:cNvPr id="112" name="Content 1">
            <a:extLst>
              <a:ext uri="{FF2B5EF4-FFF2-40B4-BE49-F238E27FC236}">
                <a16:creationId xmlns:a16="http://schemas.microsoft.com/office/drawing/2014/main" id="{24BED266-9450-416C-9E10-02EECACA377E}"/>
              </a:ext>
            </a:extLst>
          </p:cNvPr>
          <p:cNvSpPr>
            <a:spLocks noGrp="1"/>
          </p:cNvSpPr>
          <p:nvPr>
            <p:custDataLst>
              <p:tags r:id="rId6"/>
            </p:custDataLst>
          </p:nvPr>
        </p:nvSpPr>
        <p:spPr bwMode="auto">
          <a:xfrm>
            <a:off x="7786688" y="2387600"/>
            <a:ext cx="412750" cy="95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r>
              <a:rPr lang="nl-NL" sz="700" noProof="0" dirty="0" err="1">
                <a:solidFill>
                  <a:schemeClr val="tx1"/>
                </a:solidFill>
                <a:latin typeface="+mn-lt"/>
              </a:rPr>
              <a:t>Inv</a:t>
            </a:r>
            <a:r>
              <a:rPr lang="nl-NL" sz="700" dirty="0" err="1">
                <a:solidFill>
                  <a:schemeClr val="tx1"/>
                </a:solidFill>
                <a:latin typeface="+mn-lt"/>
              </a:rPr>
              <a:t>estering</a:t>
            </a:r>
            <a:endParaRPr lang="nl-NL" sz="700" noProof="0" dirty="0">
              <a:solidFill>
                <a:schemeClr val="tx1"/>
              </a:solidFill>
              <a:latin typeface="+mn-lt"/>
            </a:endParaRPr>
          </a:p>
        </p:txBody>
      </p:sp>
      <p:graphicFrame>
        <p:nvGraphicFramePr>
          <p:cNvPr id="57" name="Chart 56">
            <a:extLst>
              <a:ext uri="{FF2B5EF4-FFF2-40B4-BE49-F238E27FC236}">
                <a16:creationId xmlns:a16="http://schemas.microsoft.com/office/drawing/2014/main" id="{FB539843-26D7-E0AB-B7B9-C75644189829}"/>
              </a:ext>
            </a:extLst>
          </p:cNvPr>
          <p:cNvGraphicFramePr/>
          <p:nvPr>
            <p:custDataLst>
              <p:tags r:id="rId7"/>
            </p:custDataLst>
            <p:extLst>
              <p:ext uri="{D42A27DB-BD31-4B8C-83A1-F6EECF244321}">
                <p14:modId xmlns:p14="http://schemas.microsoft.com/office/powerpoint/2010/main" val="3214270322"/>
              </p:ext>
            </p:extLst>
          </p:nvPr>
        </p:nvGraphicFramePr>
        <p:xfrm>
          <a:off x="7680325" y="3633788"/>
          <a:ext cx="3298825" cy="112395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2" name="Chart 61">
            <a:extLst>
              <a:ext uri="{FF2B5EF4-FFF2-40B4-BE49-F238E27FC236}">
                <a16:creationId xmlns:a16="http://schemas.microsoft.com/office/drawing/2014/main" id="{EC10918B-CAD4-928C-5905-3CDF584EFF9C}"/>
              </a:ext>
            </a:extLst>
          </p:cNvPr>
          <p:cNvGraphicFramePr/>
          <p:nvPr>
            <p:custDataLst>
              <p:tags r:id="rId8"/>
            </p:custDataLst>
            <p:extLst>
              <p:ext uri="{D42A27DB-BD31-4B8C-83A1-F6EECF244321}">
                <p14:modId xmlns:p14="http://schemas.microsoft.com/office/powerpoint/2010/main" val="631089390"/>
              </p:ext>
            </p:extLst>
          </p:nvPr>
        </p:nvGraphicFramePr>
        <p:xfrm>
          <a:off x="7680325" y="5145088"/>
          <a:ext cx="3298825" cy="1133475"/>
        </p:xfrm>
        <a:graphic>
          <a:graphicData uri="http://schemas.openxmlformats.org/drawingml/2006/chart">
            <c:chart xmlns:c="http://schemas.openxmlformats.org/drawingml/2006/chart" xmlns:r="http://schemas.openxmlformats.org/officeDocument/2006/relationships" r:id="rId14"/>
          </a:graphicData>
        </a:graphic>
      </p:graphicFrame>
      <p:sp>
        <p:nvSpPr>
          <p:cNvPr id="68" name="Rectangle 67">
            <a:extLst>
              <a:ext uri="{FF2B5EF4-FFF2-40B4-BE49-F238E27FC236}">
                <a16:creationId xmlns:a16="http://schemas.microsoft.com/office/drawing/2014/main" id="{35E1D2AC-EC26-4EEC-8B87-CA6AE2474DFA}"/>
              </a:ext>
            </a:extLst>
          </p:cNvPr>
          <p:cNvSpPr/>
          <p:nvPr/>
        </p:nvSpPr>
        <p:spPr>
          <a:xfrm>
            <a:off x="9642475" y="3790700"/>
            <a:ext cx="1658938" cy="313591"/>
          </a:xfrm>
          <a:prstGeom prst="rect">
            <a:avLst/>
          </a:prstGeom>
          <a:noFill/>
          <a:ln w="4266" cap="flat">
            <a:noFill/>
            <a:prstDash val="solid"/>
            <a:miter/>
          </a:ln>
          <a:extLst>
            <a:ext uri="{909E8E84-426E-40DD-AFC4-6F175D3DCCD1}">
              <a14:hiddenFill xmlns:a14="http://schemas.microsoft.com/office/drawing/2010/main">
                <a:solidFill>
                  <a:srgbClr val="FFBD42"/>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nl-NL" sz="700" i="1" dirty="0">
              <a:solidFill>
                <a:srgbClr val="000000"/>
              </a:solidFill>
            </a:endParaRPr>
          </a:p>
        </p:txBody>
      </p:sp>
      <p:sp>
        <p:nvSpPr>
          <p:cNvPr id="71" name="Rectangle 70">
            <a:extLst>
              <a:ext uri="{FF2B5EF4-FFF2-40B4-BE49-F238E27FC236}">
                <a16:creationId xmlns:a16="http://schemas.microsoft.com/office/drawing/2014/main" id="{2473CD4E-1CA4-4B08-B793-60A4299DE0AE}"/>
              </a:ext>
            </a:extLst>
          </p:cNvPr>
          <p:cNvSpPr/>
          <p:nvPr/>
        </p:nvSpPr>
        <p:spPr>
          <a:xfrm>
            <a:off x="9642475" y="2496344"/>
            <a:ext cx="1658938" cy="312738"/>
          </a:xfrm>
          <a:prstGeom prst="rect">
            <a:avLst/>
          </a:prstGeom>
          <a:noFill/>
          <a:ln w="4266" cap="flat">
            <a:noFill/>
            <a:prstDash val="solid"/>
            <a:miter/>
          </a:ln>
          <a:extLst>
            <a:ext uri="{909E8E84-426E-40DD-AFC4-6F175D3DCCD1}">
              <a14:hiddenFill xmlns:a14="http://schemas.microsoft.com/office/drawing/2010/main">
                <a:solidFill>
                  <a:srgbClr val="FFBD42"/>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nl-NL" sz="700" i="1" dirty="0">
              <a:solidFill>
                <a:srgbClr val="000000"/>
              </a:solidFill>
            </a:endParaRPr>
          </a:p>
        </p:txBody>
      </p:sp>
      <p:sp>
        <p:nvSpPr>
          <p:cNvPr id="21" name="Rectangle: Rounded Corners 20">
            <a:extLst>
              <a:ext uri="{FF2B5EF4-FFF2-40B4-BE49-F238E27FC236}">
                <a16:creationId xmlns:a16="http://schemas.microsoft.com/office/drawing/2014/main" id="{BC4C0D45-70F2-483B-9A7D-FB262BD5DB02}"/>
              </a:ext>
            </a:extLst>
          </p:cNvPr>
          <p:cNvSpPr/>
          <p:nvPr/>
        </p:nvSpPr>
        <p:spPr>
          <a:xfrm>
            <a:off x="9569665" y="2756778"/>
            <a:ext cx="1855717" cy="390365"/>
          </a:xfrm>
          <a:prstGeom prst="round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nl-NL" sz="800" i="1" dirty="0">
                <a:solidFill>
                  <a:srgbClr val="FFFFFF"/>
                </a:solidFill>
              </a:rPr>
              <a:t>De investering wordt meteen geboekt en er wordt dus in andere jaren niets gespaard of geleend.</a:t>
            </a:r>
          </a:p>
        </p:txBody>
      </p:sp>
      <p:sp>
        <p:nvSpPr>
          <p:cNvPr id="22" name="Freeform: Shape 55">
            <a:extLst>
              <a:ext uri="{FF2B5EF4-FFF2-40B4-BE49-F238E27FC236}">
                <a16:creationId xmlns:a16="http://schemas.microsoft.com/office/drawing/2014/main" id="{F6F1FEA8-6A3A-52C3-5834-074C64E590CF}"/>
              </a:ext>
            </a:extLst>
          </p:cNvPr>
          <p:cNvSpPr/>
          <p:nvPr/>
        </p:nvSpPr>
        <p:spPr>
          <a:xfrm flipV="1">
            <a:off x="9334138" y="2585395"/>
            <a:ext cx="471054" cy="157847"/>
          </a:xfrm>
          <a:custGeom>
            <a:avLst/>
            <a:gdLst>
              <a:gd name="connsiteX0" fmla="*/ 581891 w 581891"/>
              <a:gd name="connsiteY0" fmla="*/ 0 h 406400"/>
              <a:gd name="connsiteX1" fmla="*/ 369454 w 581891"/>
              <a:gd name="connsiteY1" fmla="*/ 323273 h 406400"/>
              <a:gd name="connsiteX2" fmla="*/ 0 w 581891"/>
              <a:gd name="connsiteY2" fmla="*/ 406400 h 406400"/>
            </a:gdLst>
            <a:ahLst/>
            <a:cxnLst>
              <a:cxn ang="0">
                <a:pos x="connsiteX0" y="connsiteY0"/>
              </a:cxn>
              <a:cxn ang="0">
                <a:pos x="connsiteX1" y="connsiteY1"/>
              </a:cxn>
              <a:cxn ang="0">
                <a:pos x="connsiteX2" y="connsiteY2"/>
              </a:cxn>
            </a:cxnLst>
            <a:rect l="l" t="t" r="r" b="b"/>
            <a:pathLst>
              <a:path w="581891" h="406400">
                <a:moveTo>
                  <a:pt x="581891" y="0"/>
                </a:moveTo>
                <a:cubicBezTo>
                  <a:pt x="524163" y="127770"/>
                  <a:pt x="466436" y="255540"/>
                  <a:pt x="369454" y="323273"/>
                </a:cubicBezTo>
                <a:cubicBezTo>
                  <a:pt x="272472" y="391006"/>
                  <a:pt x="136236" y="398703"/>
                  <a:pt x="0" y="406400"/>
                </a:cubicBezTo>
              </a:path>
            </a:pathLst>
          </a:custGeom>
          <a:noFill/>
          <a:ln w="4266" cap="flat">
            <a:solidFill>
              <a:srgbClr val="FFC000"/>
            </a:solidFill>
            <a:prstDash val="dash"/>
            <a:miter/>
            <a:headEnd w="med" len="med"/>
            <a:tailEnd type="triangle" w="med" len="med"/>
          </a:ln>
        </p:spPr>
        <p:txBody>
          <a:bodyPr rtlCol="0" anchor="ctr"/>
          <a:lstStyle/>
          <a:p>
            <a:pPr algn="ctr"/>
            <a:endParaRPr lang="nl-NL" dirty="0"/>
          </a:p>
        </p:txBody>
      </p:sp>
      <p:sp>
        <p:nvSpPr>
          <p:cNvPr id="23" name="Rectangle: Rounded Corners 22">
            <a:extLst>
              <a:ext uri="{FF2B5EF4-FFF2-40B4-BE49-F238E27FC236}">
                <a16:creationId xmlns:a16="http://schemas.microsoft.com/office/drawing/2014/main" id="{2C9F9D84-83E8-023D-E1D6-458B4CC7A066}"/>
              </a:ext>
            </a:extLst>
          </p:cNvPr>
          <p:cNvSpPr/>
          <p:nvPr/>
        </p:nvSpPr>
        <p:spPr>
          <a:xfrm>
            <a:off x="9603288" y="3870248"/>
            <a:ext cx="1855717" cy="390365"/>
          </a:xfrm>
          <a:prstGeom prst="round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nl-NL" sz="800" i="1" dirty="0">
                <a:solidFill>
                  <a:srgbClr val="FFFFFF"/>
                </a:solidFill>
              </a:rPr>
              <a:t>Vijf jaar sparen en dan investeren. De totale kosten zijn hetzelfde als bij direct boeken, want er is geen rente.</a:t>
            </a:r>
          </a:p>
        </p:txBody>
      </p:sp>
      <p:sp>
        <p:nvSpPr>
          <p:cNvPr id="32" name="Freeform: Shape 55">
            <a:extLst>
              <a:ext uri="{FF2B5EF4-FFF2-40B4-BE49-F238E27FC236}">
                <a16:creationId xmlns:a16="http://schemas.microsoft.com/office/drawing/2014/main" id="{DA162BD9-9C22-0FE5-1A25-4E8596868A65}"/>
              </a:ext>
            </a:extLst>
          </p:cNvPr>
          <p:cNvSpPr/>
          <p:nvPr/>
        </p:nvSpPr>
        <p:spPr>
          <a:xfrm>
            <a:off x="9334138" y="4115654"/>
            <a:ext cx="343262" cy="172509"/>
          </a:xfrm>
          <a:custGeom>
            <a:avLst/>
            <a:gdLst>
              <a:gd name="connsiteX0" fmla="*/ 581891 w 581891"/>
              <a:gd name="connsiteY0" fmla="*/ 0 h 406400"/>
              <a:gd name="connsiteX1" fmla="*/ 369454 w 581891"/>
              <a:gd name="connsiteY1" fmla="*/ 323273 h 406400"/>
              <a:gd name="connsiteX2" fmla="*/ 0 w 581891"/>
              <a:gd name="connsiteY2" fmla="*/ 406400 h 406400"/>
            </a:gdLst>
            <a:ahLst/>
            <a:cxnLst>
              <a:cxn ang="0">
                <a:pos x="connsiteX0" y="connsiteY0"/>
              </a:cxn>
              <a:cxn ang="0">
                <a:pos x="connsiteX1" y="connsiteY1"/>
              </a:cxn>
              <a:cxn ang="0">
                <a:pos x="connsiteX2" y="connsiteY2"/>
              </a:cxn>
            </a:cxnLst>
            <a:rect l="l" t="t" r="r" b="b"/>
            <a:pathLst>
              <a:path w="581891" h="406400">
                <a:moveTo>
                  <a:pt x="581891" y="0"/>
                </a:moveTo>
                <a:cubicBezTo>
                  <a:pt x="524163" y="127770"/>
                  <a:pt x="466436" y="255540"/>
                  <a:pt x="369454" y="323273"/>
                </a:cubicBezTo>
                <a:cubicBezTo>
                  <a:pt x="272472" y="391006"/>
                  <a:pt x="136236" y="398703"/>
                  <a:pt x="0" y="406400"/>
                </a:cubicBezTo>
              </a:path>
            </a:pathLst>
          </a:custGeom>
          <a:noFill/>
          <a:ln w="4266" cap="flat">
            <a:solidFill>
              <a:srgbClr val="FFC000"/>
            </a:solidFill>
            <a:prstDash val="dash"/>
            <a:miter/>
            <a:headEnd w="med" len="med"/>
            <a:tailEnd type="triangle" w="med" len="med"/>
          </a:ln>
        </p:spPr>
        <p:txBody>
          <a:bodyPr rtlCol="0" anchor="ctr"/>
          <a:lstStyle/>
          <a:p>
            <a:pPr algn="ctr"/>
            <a:endParaRPr lang="nl-NL" dirty="0"/>
          </a:p>
        </p:txBody>
      </p:sp>
      <p:sp>
        <p:nvSpPr>
          <p:cNvPr id="35" name="Freeform: Shape 55">
            <a:extLst>
              <a:ext uri="{FF2B5EF4-FFF2-40B4-BE49-F238E27FC236}">
                <a16:creationId xmlns:a16="http://schemas.microsoft.com/office/drawing/2014/main" id="{DB010DC0-9048-7708-8CF6-A02F38C4DE52}"/>
              </a:ext>
            </a:extLst>
          </p:cNvPr>
          <p:cNvSpPr/>
          <p:nvPr/>
        </p:nvSpPr>
        <p:spPr>
          <a:xfrm rot="18233852">
            <a:off x="10242054" y="5662743"/>
            <a:ext cx="214226" cy="45719"/>
          </a:xfrm>
          <a:custGeom>
            <a:avLst/>
            <a:gdLst>
              <a:gd name="connsiteX0" fmla="*/ 581891 w 581891"/>
              <a:gd name="connsiteY0" fmla="*/ 0 h 406400"/>
              <a:gd name="connsiteX1" fmla="*/ 369454 w 581891"/>
              <a:gd name="connsiteY1" fmla="*/ 323273 h 406400"/>
              <a:gd name="connsiteX2" fmla="*/ 0 w 581891"/>
              <a:gd name="connsiteY2" fmla="*/ 406400 h 406400"/>
            </a:gdLst>
            <a:ahLst/>
            <a:cxnLst>
              <a:cxn ang="0">
                <a:pos x="connsiteX0" y="connsiteY0"/>
              </a:cxn>
              <a:cxn ang="0">
                <a:pos x="connsiteX1" y="connsiteY1"/>
              </a:cxn>
              <a:cxn ang="0">
                <a:pos x="connsiteX2" y="connsiteY2"/>
              </a:cxn>
            </a:cxnLst>
            <a:rect l="l" t="t" r="r" b="b"/>
            <a:pathLst>
              <a:path w="581891" h="406400">
                <a:moveTo>
                  <a:pt x="581891" y="0"/>
                </a:moveTo>
                <a:cubicBezTo>
                  <a:pt x="524163" y="127770"/>
                  <a:pt x="466436" y="255540"/>
                  <a:pt x="369454" y="323273"/>
                </a:cubicBezTo>
                <a:cubicBezTo>
                  <a:pt x="272472" y="391006"/>
                  <a:pt x="136236" y="398703"/>
                  <a:pt x="0" y="406400"/>
                </a:cubicBezTo>
              </a:path>
            </a:pathLst>
          </a:custGeom>
          <a:noFill/>
          <a:ln w="4266" cap="flat">
            <a:solidFill>
              <a:srgbClr val="FFC000"/>
            </a:solidFill>
            <a:prstDash val="dash"/>
            <a:miter/>
            <a:headEnd w="med" len="med"/>
            <a:tailEnd type="triangle" w="med" len="med"/>
          </a:ln>
        </p:spPr>
        <p:txBody>
          <a:bodyPr rtlCol="0" anchor="ctr"/>
          <a:lstStyle/>
          <a:p>
            <a:pPr algn="ctr"/>
            <a:endParaRPr lang="nl-NL" dirty="0"/>
          </a:p>
        </p:txBody>
      </p:sp>
      <p:sp>
        <p:nvSpPr>
          <p:cNvPr id="36" name="Rectangle: Rounded Corners 35">
            <a:extLst>
              <a:ext uri="{FF2B5EF4-FFF2-40B4-BE49-F238E27FC236}">
                <a16:creationId xmlns:a16="http://schemas.microsoft.com/office/drawing/2014/main" id="{6D559935-BFA6-E71B-0E94-178DE1A68AAC}"/>
              </a:ext>
            </a:extLst>
          </p:cNvPr>
          <p:cNvSpPr/>
          <p:nvPr/>
        </p:nvSpPr>
        <p:spPr>
          <a:xfrm>
            <a:off x="9464313" y="5215393"/>
            <a:ext cx="1855717" cy="390365"/>
          </a:xfrm>
          <a:prstGeom prst="round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nl-NL" sz="800" i="1" dirty="0">
                <a:solidFill>
                  <a:srgbClr val="FFFFFF"/>
                </a:solidFill>
              </a:rPr>
              <a:t>Lening wordt in vijf jaar terugbetaald na de investering. De totale kosten liggen hoger dan bij sparen door de rentelasten.</a:t>
            </a:r>
          </a:p>
        </p:txBody>
      </p:sp>
    </p:spTree>
    <p:extLst>
      <p:ext uri="{BB962C8B-B14F-4D97-AF65-F5344CB8AC3E}">
        <p14:creationId xmlns:p14="http://schemas.microsoft.com/office/powerpoint/2010/main" val="117780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A526589-C2E2-4631-A7DF-C5F15D81CF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Object 8" hidden="1">
                        <a:extLst>
                          <a:ext uri="{FF2B5EF4-FFF2-40B4-BE49-F238E27FC236}">
                            <a16:creationId xmlns:a16="http://schemas.microsoft.com/office/drawing/2014/main" id="{DA526589-C2E2-4631-A7DF-C5F15D81CF50}"/>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C8BB69EC-C89C-409F-8622-9A773CCEAE2E}"/>
              </a:ext>
            </a:extLst>
          </p:cNvPr>
          <p:cNvSpPr>
            <a:spLocks noGrp="1"/>
          </p:cNvSpPr>
          <p:nvPr>
            <p:ph type="body" sz="quarter" idx="31"/>
          </p:nvPr>
        </p:nvSpPr>
        <p:spPr>
          <a:xfrm>
            <a:off x="1617785" y="1815177"/>
            <a:ext cx="9878845" cy="576000"/>
          </a:xfrm>
          <a:noFill/>
          <a:extLst>
            <a:ext uri="{909E8E84-426E-40DD-AFC4-6F175D3DCCD1}">
              <a14:hiddenFill xmlns:a14="http://schemas.microsoft.com/office/drawing/2010/main">
                <a:solidFill>
                  <a:schemeClr val="bg1">
                    <a:lumMod val="50000"/>
                  </a:schemeClr>
                </a:solidFill>
              </a14:hiddenFill>
            </a:ext>
          </a:extLst>
        </p:spPr>
        <p:txBody>
          <a:bodyPr vert="horz" lIns="72000" tIns="72000" rIns="72000" bIns="72000" rtlCol="0" anchor="ctr">
            <a:noAutofit/>
          </a:bodyPr>
          <a:lstStyle/>
          <a:p>
            <a:pPr marL="266700" indent="-266700">
              <a:spcBef>
                <a:spcPts val="2000"/>
              </a:spcBef>
            </a:pPr>
            <a:r>
              <a:rPr lang="nl-NL" dirty="0"/>
              <a:t>1. Uitgangspunten</a:t>
            </a:r>
          </a:p>
        </p:txBody>
      </p:sp>
      <p:sp>
        <p:nvSpPr>
          <p:cNvPr id="23" name="Text Placeholder 22">
            <a:extLst>
              <a:ext uri="{FF2B5EF4-FFF2-40B4-BE49-F238E27FC236}">
                <a16:creationId xmlns:a16="http://schemas.microsoft.com/office/drawing/2014/main" id="{DCB1552C-DFF9-4F09-8AD3-6651AFD20851}"/>
              </a:ext>
            </a:extLst>
          </p:cNvPr>
          <p:cNvSpPr>
            <a:spLocks noGrp="1"/>
          </p:cNvSpPr>
          <p:nvPr>
            <p:ph type="body" sz="quarter" idx="33"/>
          </p:nvPr>
        </p:nvSpPr>
        <p:spPr>
          <a:xfrm>
            <a:off x="1617785" y="4269183"/>
            <a:ext cx="9878845" cy="576000"/>
          </a:xfrm>
          <a:noFill/>
          <a:extLst>
            <a:ext uri="{909E8E84-426E-40DD-AFC4-6F175D3DCCD1}">
              <a14:hiddenFill xmlns:a14="http://schemas.microsoft.com/office/drawing/2010/main">
                <a:solidFill>
                  <a:schemeClr val="bg1">
                    <a:lumMod val="85000"/>
                  </a:schemeClr>
                </a:solidFill>
              </a14:hiddenFill>
            </a:ext>
          </a:extLst>
        </p:spPr>
        <p:txBody>
          <a:bodyPr vert="horz" lIns="72000" tIns="72000" rIns="72000" bIns="72000" rtlCol="0" anchor="ctr">
            <a:noAutofit/>
          </a:bodyPr>
          <a:lstStyle/>
          <a:p>
            <a:r>
              <a:rPr lang="nl-NL" dirty="0"/>
              <a:t>4. Wat zien we in de praktijk</a:t>
            </a:r>
          </a:p>
        </p:txBody>
      </p:sp>
      <p:sp>
        <p:nvSpPr>
          <p:cNvPr id="12" name="Text Placeholder 22">
            <a:extLst>
              <a:ext uri="{FF2B5EF4-FFF2-40B4-BE49-F238E27FC236}">
                <a16:creationId xmlns:a16="http://schemas.microsoft.com/office/drawing/2014/main" id="{FDB82D82-93B6-4EF6-B11C-A49AD51074F7}"/>
              </a:ext>
            </a:extLst>
          </p:cNvPr>
          <p:cNvSpPr txBox="1">
            <a:spLocks/>
          </p:cNvSpPr>
          <p:nvPr/>
        </p:nvSpPr>
        <p:spPr>
          <a:xfrm>
            <a:off x="1617785" y="2633179"/>
            <a:ext cx="9878845" cy="576000"/>
          </a:xfrm>
          <a:prstGeom prst="rect">
            <a:avLst/>
          </a:prstGeom>
          <a:solidFill>
            <a:schemeClr val="bg1">
              <a:lumMod val="50000"/>
            </a:schemeClr>
          </a:solidFill>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b="1" dirty="0">
                <a:solidFill>
                  <a:srgbClr val="FFFFFF"/>
                </a:solidFill>
              </a:rPr>
              <a:t>2. Samenvatting inzichten</a:t>
            </a:r>
          </a:p>
        </p:txBody>
      </p:sp>
      <p:sp>
        <p:nvSpPr>
          <p:cNvPr id="3" name="Text Placeholder 22">
            <a:extLst>
              <a:ext uri="{FF2B5EF4-FFF2-40B4-BE49-F238E27FC236}">
                <a16:creationId xmlns:a16="http://schemas.microsoft.com/office/drawing/2014/main" id="{6D1B4872-A915-A5F1-DC47-F773B8C00E6F}"/>
              </a:ext>
            </a:extLst>
          </p:cNvPr>
          <p:cNvSpPr txBox="1">
            <a:spLocks/>
          </p:cNvSpPr>
          <p:nvPr/>
        </p:nvSpPr>
        <p:spPr>
          <a:xfrm>
            <a:off x="1617785" y="3451181"/>
            <a:ext cx="9878845" cy="576000"/>
          </a:xfrm>
          <a:prstGeom prst="rect">
            <a:avLst/>
          </a:prstGeom>
          <a:noFill/>
          <a:extLst>
            <a:ext uri="{909E8E84-426E-40DD-AFC4-6F175D3DCCD1}">
              <a14:hiddenFill xmlns:a14="http://schemas.microsoft.com/office/drawing/2010/main">
                <a:solidFill>
                  <a:schemeClr val="bg1">
                    <a:lumMod val="8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3. Tien situaties vergeleken</a:t>
            </a:r>
          </a:p>
        </p:txBody>
      </p:sp>
      <p:sp>
        <p:nvSpPr>
          <p:cNvPr id="13" name="Text Placeholder 22">
            <a:extLst>
              <a:ext uri="{FF2B5EF4-FFF2-40B4-BE49-F238E27FC236}">
                <a16:creationId xmlns:a16="http://schemas.microsoft.com/office/drawing/2014/main" id="{9ABE49A7-19BF-76FB-B5AE-1EDFF10BBE02}"/>
              </a:ext>
            </a:extLst>
          </p:cNvPr>
          <p:cNvSpPr txBox="1">
            <a:spLocks/>
          </p:cNvSpPr>
          <p:nvPr/>
        </p:nvSpPr>
        <p:spPr>
          <a:xfrm>
            <a:off x="1617785" y="5087183"/>
            <a:ext cx="9878845" cy="576000"/>
          </a:xfrm>
          <a:prstGeom prst="rect">
            <a:avLst/>
          </a:prstGeom>
          <a:noFill/>
          <a:extLst>
            <a:ext uri="{909E8E84-426E-40DD-AFC4-6F175D3DCCD1}">
              <a14:hiddenFill xmlns:a14="http://schemas.microsoft.com/office/drawing/2010/main">
                <a:solidFill>
                  <a:schemeClr val="bg1">
                    <a:lumMod val="8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Bijlagen</a:t>
            </a:r>
          </a:p>
        </p:txBody>
      </p:sp>
      <p:sp>
        <p:nvSpPr>
          <p:cNvPr id="4" name="Title 4">
            <a:extLst>
              <a:ext uri="{FF2B5EF4-FFF2-40B4-BE49-F238E27FC236}">
                <a16:creationId xmlns:a16="http://schemas.microsoft.com/office/drawing/2014/main" id="{F8CE9709-F4AB-7C34-9207-F09F1D202EFC}"/>
              </a:ext>
            </a:extLst>
          </p:cNvPr>
          <p:cNvSpPr txBox="1">
            <a:spLocks/>
          </p:cNvSpPr>
          <p:nvPr/>
        </p:nvSpPr>
        <p:spPr>
          <a:xfrm>
            <a:off x="662780" y="384876"/>
            <a:ext cx="10866441" cy="774000"/>
          </a:xfrm>
          <a:prstGeom prst="rect">
            <a:avLst/>
          </a:prstGeom>
        </p:spPr>
        <p:txBody>
          <a:bodyPr vert="horz"/>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endParaRPr lang="nl-NL" dirty="0"/>
          </a:p>
          <a:p>
            <a:r>
              <a:rPr lang="nl-NL" dirty="0"/>
              <a:t>Inhoud</a:t>
            </a:r>
          </a:p>
        </p:txBody>
      </p:sp>
    </p:spTree>
    <p:extLst>
      <p:ext uri="{BB962C8B-B14F-4D97-AF65-F5344CB8AC3E}">
        <p14:creationId xmlns:p14="http://schemas.microsoft.com/office/powerpoint/2010/main" val="298435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D8C1C47E-127D-48D4-9B14-DAF274710707}"/>
              </a:ext>
            </a:extLst>
          </p:cNvPr>
          <p:cNvGraphicFramePr>
            <a:graphicFrameLocks noChangeAspect="1"/>
          </p:cNvGraphicFramePr>
          <p:nvPr>
            <p:custDataLst>
              <p:tags r:id="rId1"/>
            </p:custDataLst>
            <p:extLst>
              <p:ext uri="{D42A27DB-BD31-4B8C-83A1-F6EECF244321}">
                <p14:modId xmlns:p14="http://schemas.microsoft.com/office/powerpoint/2010/main" val="1317017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9" name="Object 18" hidden="1">
                        <a:extLst>
                          <a:ext uri="{FF2B5EF4-FFF2-40B4-BE49-F238E27FC236}">
                            <a16:creationId xmlns:a16="http://schemas.microsoft.com/office/drawing/2014/main" id="{D8C1C47E-127D-48D4-9B14-DAF274710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17" name="Chart 116">
            <a:extLst>
              <a:ext uri="{FF2B5EF4-FFF2-40B4-BE49-F238E27FC236}">
                <a16:creationId xmlns:a16="http://schemas.microsoft.com/office/drawing/2014/main" id="{96D21555-6E8E-0EB7-F5A5-C654BDCBE225}"/>
              </a:ext>
            </a:extLst>
          </p:cNvPr>
          <p:cNvGraphicFramePr/>
          <p:nvPr>
            <p:custDataLst>
              <p:tags r:id="rId2"/>
            </p:custDataLst>
            <p:extLst>
              <p:ext uri="{D42A27DB-BD31-4B8C-83A1-F6EECF244321}">
                <p14:modId xmlns:p14="http://schemas.microsoft.com/office/powerpoint/2010/main" val="4004021123"/>
              </p:ext>
            </p:extLst>
          </p:nvPr>
        </p:nvGraphicFramePr>
        <p:xfrm>
          <a:off x="2479675" y="4011613"/>
          <a:ext cx="8848725" cy="2087562"/>
        </p:xfrm>
        <a:graphic>
          <a:graphicData uri="http://schemas.openxmlformats.org/drawingml/2006/chart">
            <c:chart xmlns:c="http://schemas.openxmlformats.org/drawingml/2006/chart" xmlns:r="http://schemas.openxmlformats.org/officeDocument/2006/relationships" r:id="rId6"/>
          </a:graphicData>
        </a:graphic>
      </p:graphicFrame>
      <p:cxnSp>
        <p:nvCxnSpPr>
          <p:cNvPr id="65" name="Straight Arrow Connector 64">
            <a:extLst>
              <a:ext uri="{FF2B5EF4-FFF2-40B4-BE49-F238E27FC236}">
                <a16:creationId xmlns:a16="http://schemas.microsoft.com/office/drawing/2014/main" id="{5FEF8F42-8E7B-7996-EF4A-1AFD8399B726}"/>
              </a:ext>
            </a:extLst>
          </p:cNvPr>
          <p:cNvCxnSpPr>
            <a:cxnSpLocks/>
          </p:cNvCxnSpPr>
          <p:nvPr/>
        </p:nvCxnSpPr>
        <p:spPr>
          <a:xfrm flipH="1">
            <a:off x="6188422" y="1837764"/>
            <a:ext cx="2015" cy="2937614"/>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E77A668-7EEE-D72A-06E7-817900EE7D38}"/>
              </a:ext>
            </a:extLst>
          </p:cNvPr>
          <p:cNvCxnSpPr>
            <a:cxnSpLocks/>
          </p:cNvCxnSpPr>
          <p:nvPr/>
        </p:nvCxnSpPr>
        <p:spPr>
          <a:xfrm flipH="1">
            <a:off x="7636448" y="1833672"/>
            <a:ext cx="3534" cy="2984539"/>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B0B8AF5-914C-2632-0DE7-1EA8781BA28D}"/>
              </a:ext>
            </a:extLst>
          </p:cNvPr>
          <p:cNvCxnSpPr>
            <a:cxnSpLocks/>
          </p:cNvCxnSpPr>
          <p:nvPr/>
        </p:nvCxnSpPr>
        <p:spPr>
          <a:xfrm flipH="1">
            <a:off x="9074081" y="1845156"/>
            <a:ext cx="4174" cy="2520099"/>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74A6025-20B8-1BE3-EBBE-79FEA50C9231}"/>
              </a:ext>
            </a:extLst>
          </p:cNvPr>
          <p:cNvCxnSpPr>
            <a:cxnSpLocks/>
          </p:cNvCxnSpPr>
          <p:nvPr/>
        </p:nvCxnSpPr>
        <p:spPr>
          <a:xfrm flipH="1">
            <a:off x="10520454" y="1846656"/>
            <a:ext cx="6327" cy="1911090"/>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715EE70-4F3F-9EA7-AC96-3625D8A125F5}"/>
              </a:ext>
            </a:extLst>
          </p:cNvPr>
          <p:cNvCxnSpPr>
            <a:cxnSpLocks/>
          </p:cNvCxnSpPr>
          <p:nvPr/>
        </p:nvCxnSpPr>
        <p:spPr>
          <a:xfrm>
            <a:off x="3293690" y="1848506"/>
            <a:ext cx="0" cy="3470146"/>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2076328-EA6A-2990-67C2-E95000293D37}"/>
              </a:ext>
            </a:extLst>
          </p:cNvPr>
          <p:cNvCxnSpPr>
            <a:cxnSpLocks/>
          </p:cNvCxnSpPr>
          <p:nvPr/>
        </p:nvCxnSpPr>
        <p:spPr>
          <a:xfrm flipH="1">
            <a:off x="4742656" y="1831098"/>
            <a:ext cx="1588" cy="3223052"/>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E856D89-24DB-4DB8-99A7-A3A72D751AE2}"/>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08D5F61B-6780-4546-A58F-A4B4326E6B6E}"/>
              </a:ext>
            </a:extLst>
          </p:cNvPr>
          <p:cNvSpPr>
            <a:spLocks noGrp="1"/>
          </p:cNvSpPr>
          <p:nvPr>
            <p:ph type="ftr" sz="quarter" idx="3"/>
          </p:nvPr>
        </p:nvSpPr>
        <p:spPr/>
        <p:txBody>
          <a:bodyPr/>
          <a:lstStyle/>
          <a:p>
            <a:r>
              <a:rPr lang="nl-NL" dirty="0"/>
              <a:t>Bron: It’s Public analyse</a:t>
            </a:r>
          </a:p>
        </p:txBody>
      </p:sp>
      <p:sp>
        <p:nvSpPr>
          <p:cNvPr id="5" name="Slide Number Placeholder 4">
            <a:extLst>
              <a:ext uri="{FF2B5EF4-FFF2-40B4-BE49-F238E27FC236}">
                <a16:creationId xmlns:a16="http://schemas.microsoft.com/office/drawing/2014/main" id="{D8A05129-8892-4013-BD06-3815B83E2703}"/>
              </a:ext>
            </a:extLst>
          </p:cNvPr>
          <p:cNvSpPr>
            <a:spLocks noGrp="1"/>
          </p:cNvSpPr>
          <p:nvPr>
            <p:ph type="sldNum" sz="quarter" idx="12"/>
          </p:nvPr>
        </p:nvSpPr>
        <p:spPr/>
        <p:txBody>
          <a:bodyPr/>
          <a:lstStyle/>
          <a:p>
            <a:fld id="{992CD0B2-8AB2-4C6C-8876-E15753662C9B}" type="slidenum">
              <a:rPr lang="nl-NL" smtClean="0"/>
              <a:pPr/>
              <a:t>7</a:t>
            </a:fld>
            <a:endParaRPr lang="nl-NL"/>
          </a:p>
        </p:txBody>
      </p:sp>
      <p:sp>
        <p:nvSpPr>
          <p:cNvPr id="6" name="Text Placeholder 5">
            <a:extLst>
              <a:ext uri="{FF2B5EF4-FFF2-40B4-BE49-F238E27FC236}">
                <a16:creationId xmlns:a16="http://schemas.microsoft.com/office/drawing/2014/main" id="{47F86FAE-4E0B-454A-84AB-4DA876C86AB2}"/>
              </a:ext>
            </a:extLst>
          </p:cNvPr>
          <p:cNvSpPr>
            <a:spLocks noGrp="1"/>
          </p:cNvSpPr>
          <p:nvPr>
            <p:ph type="body" sz="quarter" idx="14"/>
          </p:nvPr>
        </p:nvSpPr>
        <p:spPr/>
        <p:txBody>
          <a:bodyPr/>
          <a:lstStyle/>
          <a:p>
            <a:r>
              <a:rPr lang="nl-NL" b="0" dirty="0"/>
              <a:t>Financieringsbehoefte materiele activa bij verschillende afschrijvingstermijnen en groeipercentages</a:t>
            </a:r>
          </a:p>
        </p:txBody>
      </p:sp>
      <p:sp>
        <p:nvSpPr>
          <p:cNvPr id="7" name="Title 6">
            <a:extLst>
              <a:ext uri="{FF2B5EF4-FFF2-40B4-BE49-F238E27FC236}">
                <a16:creationId xmlns:a16="http://schemas.microsoft.com/office/drawing/2014/main" id="{49774A6D-2B95-4468-A781-DECD81F3515D}"/>
              </a:ext>
            </a:extLst>
          </p:cNvPr>
          <p:cNvSpPr>
            <a:spLocks noGrp="1"/>
          </p:cNvSpPr>
          <p:nvPr>
            <p:ph type="title"/>
          </p:nvPr>
        </p:nvSpPr>
        <p:spPr/>
        <p:txBody>
          <a:bodyPr vert="horz"/>
          <a:lstStyle/>
          <a:p>
            <a:r>
              <a:rPr lang="nl-NL" dirty="0">
                <a:solidFill>
                  <a:srgbClr val="000000"/>
                </a:solidFill>
              </a:rPr>
              <a:t>Samenvatting: verwachte financieringsbehoefte gemeenten</a:t>
            </a:r>
          </a:p>
        </p:txBody>
      </p:sp>
      <p:pic>
        <p:nvPicPr>
          <p:cNvPr id="63" name="Graphic 62" descr="Miscellaneous with solid fill">
            <a:extLst>
              <a:ext uri="{FF2B5EF4-FFF2-40B4-BE49-F238E27FC236}">
                <a16:creationId xmlns:a16="http://schemas.microsoft.com/office/drawing/2014/main" id="{7C6A745D-5758-58C4-5387-A8BBE50D9F9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39453" y="2783106"/>
            <a:ext cx="284163" cy="284163"/>
          </a:xfrm>
          <a:prstGeom prst="rect">
            <a:avLst/>
          </a:prstGeom>
        </p:spPr>
      </p:pic>
      <p:pic>
        <p:nvPicPr>
          <p:cNvPr id="64" name="Graphic 63" descr="Road with solid fill">
            <a:extLst>
              <a:ext uri="{FF2B5EF4-FFF2-40B4-BE49-F238E27FC236}">
                <a16:creationId xmlns:a16="http://schemas.microsoft.com/office/drawing/2014/main" id="{D3818C51-102F-3889-5E6B-5AAB57C8BAB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040247" y="2388634"/>
            <a:ext cx="282575" cy="282575"/>
          </a:xfrm>
          <a:prstGeom prst="rect">
            <a:avLst/>
          </a:prstGeom>
        </p:spPr>
      </p:pic>
      <p:pic>
        <p:nvPicPr>
          <p:cNvPr id="66" name="Graphic 65" descr="Home with solid fill">
            <a:extLst>
              <a:ext uri="{FF2B5EF4-FFF2-40B4-BE49-F238E27FC236}">
                <a16:creationId xmlns:a16="http://schemas.microsoft.com/office/drawing/2014/main" id="{A51DE852-74DE-A7DD-78D7-2E56FA61B33C}"/>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039453" y="1981647"/>
            <a:ext cx="284163" cy="284163"/>
          </a:xfrm>
          <a:prstGeom prst="rect">
            <a:avLst/>
          </a:prstGeom>
        </p:spPr>
      </p:pic>
      <p:pic>
        <p:nvPicPr>
          <p:cNvPr id="70" name="Graphic 69" descr="Linear Graph outline">
            <a:extLst>
              <a:ext uri="{FF2B5EF4-FFF2-40B4-BE49-F238E27FC236}">
                <a16:creationId xmlns:a16="http://schemas.microsoft.com/office/drawing/2014/main" id="{F1095864-69DD-C394-DAC7-E2A109377FCA}"/>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030722" y="3213832"/>
            <a:ext cx="301625" cy="301625"/>
          </a:xfrm>
          <a:prstGeom prst="rect">
            <a:avLst/>
          </a:prstGeom>
        </p:spPr>
      </p:pic>
      <p:sp>
        <p:nvSpPr>
          <p:cNvPr id="72" name="TextBox 71">
            <a:extLst>
              <a:ext uri="{FF2B5EF4-FFF2-40B4-BE49-F238E27FC236}">
                <a16:creationId xmlns:a16="http://schemas.microsoft.com/office/drawing/2014/main" id="{CAAB751E-63D3-17F0-4AC6-57783D3CA460}"/>
              </a:ext>
            </a:extLst>
          </p:cNvPr>
          <p:cNvSpPr txBox="1"/>
          <p:nvPr/>
        </p:nvSpPr>
        <p:spPr>
          <a:xfrm>
            <a:off x="2716213" y="2360926"/>
            <a:ext cx="1158875"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Niet geactiveerd</a:t>
            </a:r>
          </a:p>
        </p:txBody>
      </p:sp>
      <p:sp>
        <p:nvSpPr>
          <p:cNvPr id="76" name="TextBox 75">
            <a:extLst>
              <a:ext uri="{FF2B5EF4-FFF2-40B4-BE49-F238E27FC236}">
                <a16:creationId xmlns:a16="http://schemas.microsoft.com/office/drawing/2014/main" id="{BE65C4DC-2C9B-135E-DED1-C5E47EDDE1A4}"/>
              </a:ext>
            </a:extLst>
          </p:cNvPr>
          <p:cNvSpPr txBox="1"/>
          <p:nvPr/>
        </p:nvSpPr>
        <p:spPr>
          <a:xfrm>
            <a:off x="4162425" y="2360926"/>
            <a:ext cx="1158875" cy="327211"/>
          </a:xfrm>
          <a:prstGeom prst="rect">
            <a:avLst/>
          </a:prstGeom>
          <a:solidFill>
            <a:srgbClr val="F2F2F2"/>
          </a:solidFill>
          <a:ln>
            <a:noFill/>
          </a:ln>
        </p:spPr>
        <p:txBody>
          <a:bodyPr vert="horz" wrap="square" lIns="91440" tIns="45720" rIns="91440" bIns="45720" rtlCol="0" anchor="ctr">
            <a:noAutofit/>
          </a:bodyPr>
          <a:lstStyle/>
          <a:p>
            <a:pPr algn="ctr"/>
            <a:r>
              <a:rPr lang="nl-NL" sz="1000" noProof="0" dirty="0"/>
              <a:t>Afschrijven </a:t>
            </a:r>
            <a:br>
              <a:rPr lang="nl-NL" sz="1000" noProof="0" dirty="0"/>
            </a:br>
            <a:r>
              <a:rPr lang="nl-NL" sz="1000" noProof="0" dirty="0"/>
              <a:t>in 40 jaar</a:t>
            </a:r>
          </a:p>
        </p:txBody>
      </p:sp>
      <p:sp>
        <p:nvSpPr>
          <p:cNvPr id="78" name="TextBox 77">
            <a:extLst>
              <a:ext uri="{FF2B5EF4-FFF2-40B4-BE49-F238E27FC236}">
                <a16:creationId xmlns:a16="http://schemas.microsoft.com/office/drawing/2014/main" id="{D66A13F5-E995-EB8B-B333-69A2690A5504}"/>
              </a:ext>
            </a:extLst>
          </p:cNvPr>
          <p:cNvSpPr txBox="1"/>
          <p:nvPr/>
        </p:nvSpPr>
        <p:spPr>
          <a:xfrm>
            <a:off x="5608638" y="1952420"/>
            <a:ext cx="1158875"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a:t>
            </a:r>
            <a:br>
              <a:rPr lang="nl-NL" sz="1000" noProof="0" dirty="0"/>
            </a:br>
            <a:r>
              <a:rPr lang="nl-NL" sz="1000" noProof="0" dirty="0"/>
              <a:t>in 60 jaar</a:t>
            </a:r>
          </a:p>
        </p:txBody>
      </p:sp>
      <p:sp>
        <p:nvSpPr>
          <p:cNvPr id="80" name="TextBox 79">
            <a:extLst>
              <a:ext uri="{FF2B5EF4-FFF2-40B4-BE49-F238E27FC236}">
                <a16:creationId xmlns:a16="http://schemas.microsoft.com/office/drawing/2014/main" id="{F5933B8E-A87F-62AF-9E6E-797DB2395FC0}"/>
              </a:ext>
            </a:extLst>
          </p:cNvPr>
          <p:cNvSpPr txBox="1"/>
          <p:nvPr/>
        </p:nvSpPr>
        <p:spPr>
          <a:xfrm>
            <a:off x="5608638" y="2360926"/>
            <a:ext cx="1158875"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a:t>
            </a:r>
            <a:br>
              <a:rPr lang="nl-NL" sz="1000" noProof="0" dirty="0"/>
            </a:br>
            <a:r>
              <a:rPr lang="nl-NL" sz="1000" noProof="0" dirty="0"/>
              <a:t>in 60 jaar</a:t>
            </a:r>
          </a:p>
        </p:txBody>
      </p:sp>
      <p:sp>
        <p:nvSpPr>
          <p:cNvPr id="85" name="TextBox 84">
            <a:extLst>
              <a:ext uri="{FF2B5EF4-FFF2-40B4-BE49-F238E27FC236}">
                <a16:creationId xmlns:a16="http://schemas.microsoft.com/office/drawing/2014/main" id="{B48E30CB-5846-5748-1AA0-1D0584236425}"/>
              </a:ext>
            </a:extLst>
          </p:cNvPr>
          <p:cNvSpPr txBox="1"/>
          <p:nvPr/>
        </p:nvSpPr>
        <p:spPr>
          <a:xfrm>
            <a:off x="7054850" y="3177939"/>
            <a:ext cx="1158875" cy="349722"/>
          </a:xfrm>
          <a:prstGeom prst="rect">
            <a:avLst/>
          </a:prstGeom>
          <a:solidFill>
            <a:schemeClr val="bg1">
              <a:lumMod val="95000"/>
            </a:schemeClr>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solidFill>
                  <a:srgbClr val="000000"/>
                </a:solidFill>
              </a:rPr>
              <a:t>1% stabiele groei</a:t>
            </a:r>
          </a:p>
        </p:txBody>
      </p:sp>
      <p:sp>
        <p:nvSpPr>
          <p:cNvPr id="90" name="TextBox 89">
            <a:extLst>
              <a:ext uri="{FF2B5EF4-FFF2-40B4-BE49-F238E27FC236}">
                <a16:creationId xmlns:a16="http://schemas.microsoft.com/office/drawing/2014/main" id="{6A2375AD-0617-4135-E3B7-EF4C50E6A6D5}"/>
              </a:ext>
            </a:extLst>
          </p:cNvPr>
          <p:cNvSpPr txBox="1"/>
          <p:nvPr/>
        </p:nvSpPr>
        <p:spPr>
          <a:xfrm>
            <a:off x="9974263" y="1952420"/>
            <a:ext cx="1158875"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a:t>
            </a:r>
            <a:br>
              <a:rPr lang="nl-NL" sz="1000" noProof="0" dirty="0"/>
            </a:br>
            <a:r>
              <a:rPr lang="nl-NL" sz="1000" noProof="0" dirty="0"/>
              <a:t>in 60 jaar</a:t>
            </a:r>
          </a:p>
        </p:txBody>
      </p:sp>
      <p:sp>
        <p:nvSpPr>
          <p:cNvPr id="92" name="TextBox 91">
            <a:extLst>
              <a:ext uri="{FF2B5EF4-FFF2-40B4-BE49-F238E27FC236}">
                <a16:creationId xmlns:a16="http://schemas.microsoft.com/office/drawing/2014/main" id="{747BB547-E549-504A-8B96-D76C71C78A5A}"/>
              </a:ext>
            </a:extLst>
          </p:cNvPr>
          <p:cNvSpPr txBox="1"/>
          <p:nvPr/>
        </p:nvSpPr>
        <p:spPr>
          <a:xfrm>
            <a:off x="9974263" y="2360926"/>
            <a:ext cx="1158875"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a:t>
            </a:r>
            <a:br>
              <a:rPr lang="nl-NL" sz="1000" noProof="0" dirty="0"/>
            </a:br>
            <a:r>
              <a:rPr lang="nl-NL" sz="1000" noProof="0" dirty="0"/>
              <a:t>in 60 jaar</a:t>
            </a:r>
          </a:p>
        </p:txBody>
      </p:sp>
      <p:sp>
        <p:nvSpPr>
          <p:cNvPr id="93" name="TextBox 92">
            <a:extLst>
              <a:ext uri="{FF2B5EF4-FFF2-40B4-BE49-F238E27FC236}">
                <a16:creationId xmlns:a16="http://schemas.microsoft.com/office/drawing/2014/main" id="{2D18AA49-6F8E-D3AA-796F-968564D1456D}"/>
              </a:ext>
            </a:extLst>
          </p:cNvPr>
          <p:cNvSpPr txBox="1"/>
          <p:nvPr/>
        </p:nvSpPr>
        <p:spPr>
          <a:xfrm>
            <a:off x="8542338" y="3177939"/>
            <a:ext cx="2590800" cy="349722"/>
          </a:xfrm>
          <a:prstGeom prst="rect">
            <a:avLst/>
          </a:prstGeom>
          <a:solidFill>
            <a:schemeClr val="bg1">
              <a:lumMod val="95000"/>
            </a:schemeClr>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solidFill>
                  <a:srgbClr val="000000"/>
                </a:solidFill>
              </a:rPr>
              <a:t>3% stabiele groei</a:t>
            </a:r>
          </a:p>
        </p:txBody>
      </p:sp>
      <p:pic>
        <p:nvPicPr>
          <p:cNvPr id="51" name="Graphic 50" descr="Badge 6 with solid fill">
            <a:extLst>
              <a:ext uri="{FF2B5EF4-FFF2-40B4-BE49-F238E27FC236}">
                <a16:creationId xmlns:a16="http://schemas.microsoft.com/office/drawing/2014/main" id="{5F810622-052C-13C6-D406-5CFA4DD97E1D}"/>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406142" y="1669808"/>
            <a:ext cx="234950" cy="234950"/>
          </a:xfrm>
          <a:prstGeom prst="rect">
            <a:avLst/>
          </a:prstGeom>
        </p:spPr>
      </p:pic>
      <p:pic>
        <p:nvPicPr>
          <p:cNvPr id="52" name="Graphic 51" descr="Badge 4 with solid fill">
            <a:extLst>
              <a:ext uri="{FF2B5EF4-FFF2-40B4-BE49-F238E27FC236}">
                <a16:creationId xmlns:a16="http://schemas.microsoft.com/office/drawing/2014/main" id="{5791FC38-5FA4-883C-D7E9-2EDA5ED89452}"/>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520740" y="1669808"/>
            <a:ext cx="234950" cy="234950"/>
          </a:xfrm>
          <a:prstGeom prst="rect">
            <a:avLst/>
          </a:prstGeom>
        </p:spPr>
      </p:pic>
      <p:pic>
        <p:nvPicPr>
          <p:cNvPr id="54" name="Graphic 53" descr="Badge 3 with solid fill">
            <a:extLst>
              <a:ext uri="{FF2B5EF4-FFF2-40B4-BE49-F238E27FC236}">
                <a16:creationId xmlns:a16="http://schemas.microsoft.com/office/drawing/2014/main" id="{DFE73BBB-63DD-61DB-A21B-BD2A6304205E}"/>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071954" y="1669808"/>
            <a:ext cx="234950" cy="234950"/>
          </a:xfrm>
          <a:prstGeom prst="rect">
            <a:avLst/>
          </a:prstGeom>
        </p:spPr>
      </p:pic>
      <p:pic>
        <p:nvPicPr>
          <p:cNvPr id="55" name="Graphic 54" descr="Badge with solid fill">
            <a:extLst>
              <a:ext uri="{FF2B5EF4-FFF2-40B4-BE49-F238E27FC236}">
                <a16:creationId xmlns:a16="http://schemas.microsoft.com/office/drawing/2014/main" id="{A675CF96-8D9F-79A8-8EF0-D17A94BA0FF6}"/>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4625975" y="1669808"/>
            <a:ext cx="234950" cy="234950"/>
          </a:xfrm>
          <a:prstGeom prst="rect">
            <a:avLst/>
          </a:prstGeom>
        </p:spPr>
      </p:pic>
      <p:sp>
        <p:nvSpPr>
          <p:cNvPr id="14" name="TextBox 13">
            <a:extLst>
              <a:ext uri="{FF2B5EF4-FFF2-40B4-BE49-F238E27FC236}">
                <a16:creationId xmlns:a16="http://schemas.microsoft.com/office/drawing/2014/main" id="{B7429B59-9DAB-765B-8DEC-67FF736D7D33}"/>
              </a:ext>
            </a:extLst>
          </p:cNvPr>
          <p:cNvSpPr txBox="1"/>
          <p:nvPr/>
        </p:nvSpPr>
        <p:spPr>
          <a:xfrm>
            <a:off x="649289" y="3177940"/>
            <a:ext cx="1321355" cy="337518"/>
          </a:xfrm>
          <a:prstGeom prst="rect">
            <a:avLst/>
          </a:prstGeom>
          <a:noFill/>
          <a:ln>
            <a:noFill/>
          </a:ln>
          <a:extLst>
            <a:ext uri="{909E8E84-426E-40DD-AFC4-6F175D3DCCD1}">
              <a14:hiddenFill xmlns:a14="http://schemas.microsoft.com/office/drawing/2010/main">
                <a:solidFill>
                  <a:schemeClr val="tx1">
                    <a:lumMod val="50000"/>
                    <a:lumOff val="50000"/>
                  </a:schemeClr>
                </a:solidFill>
              </a14:hiddenFill>
            </a:ext>
          </a:extLst>
        </p:spPr>
        <p:txBody>
          <a:bodyPr vert="horz" wrap="square" lIns="91440" tIns="45720" rIns="91440" bIns="45720" rtlCol="0" anchor="ctr">
            <a:noAutofit/>
          </a:bodyPr>
          <a:lstStyle/>
          <a:p>
            <a:pPr algn="r"/>
            <a:r>
              <a:rPr lang="nl-NL" sz="1000" noProof="0" dirty="0">
                <a:solidFill>
                  <a:srgbClr val="000000"/>
                </a:solidFill>
              </a:rPr>
              <a:t>Groei van de stad</a:t>
            </a:r>
          </a:p>
        </p:txBody>
      </p:sp>
      <p:sp>
        <p:nvSpPr>
          <p:cNvPr id="74" name="TextBox 73">
            <a:extLst>
              <a:ext uri="{FF2B5EF4-FFF2-40B4-BE49-F238E27FC236}">
                <a16:creationId xmlns:a16="http://schemas.microsoft.com/office/drawing/2014/main" id="{F2DAF63C-22CF-E955-17C4-AE6A3D8964DC}"/>
              </a:ext>
            </a:extLst>
          </p:cNvPr>
          <p:cNvSpPr txBox="1"/>
          <p:nvPr/>
        </p:nvSpPr>
        <p:spPr>
          <a:xfrm>
            <a:off x="2716213" y="1952420"/>
            <a:ext cx="2595563" cy="327211"/>
          </a:xfrm>
          <a:prstGeom prst="rect">
            <a:avLst/>
          </a:prstGeom>
          <a:solidFill>
            <a:srgbClr val="F2F2F2"/>
          </a:solidFill>
          <a:ln>
            <a:noFill/>
          </a:ln>
        </p:spPr>
        <p:txBody>
          <a:bodyPr vert="horz" wrap="square" lIns="91440" tIns="45720" rIns="91440" bIns="45720" rtlCol="0" anchor="ctr">
            <a:noAutofit/>
          </a:bodyPr>
          <a:lstStyle/>
          <a:p>
            <a:pPr algn="ctr"/>
            <a:r>
              <a:rPr lang="nl-NL" sz="1000" noProof="0" dirty="0"/>
              <a:t>Afschrijven in 40 jaar</a:t>
            </a:r>
          </a:p>
        </p:txBody>
      </p:sp>
      <p:sp>
        <p:nvSpPr>
          <p:cNvPr id="57" name="TextBox 56">
            <a:extLst>
              <a:ext uri="{FF2B5EF4-FFF2-40B4-BE49-F238E27FC236}">
                <a16:creationId xmlns:a16="http://schemas.microsoft.com/office/drawing/2014/main" id="{5F110BD7-273A-CDF6-5C2A-BCBE2360D51B}"/>
              </a:ext>
            </a:extLst>
          </p:cNvPr>
          <p:cNvSpPr txBox="1"/>
          <p:nvPr/>
        </p:nvSpPr>
        <p:spPr>
          <a:xfrm>
            <a:off x="649289" y="2771548"/>
            <a:ext cx="1321355" cy="337518"/>
          </a:xfrm>
          <a:prstGeom prst="rect">
            <a:avLst/>
          </a:prstGeom>
          <a:noFill/>
          <a:ln>
            <a:noFill/>
          </a:ln>
          <a:extLst>
            <a:ext uri="{909E8E84-426E-40DD-AFC4-6F175D3DCCD1}">
              <a14:hiddenFill xmlns:a14="http://schemas.microsoft.com/office/drawing/2010/main">
                <a:solidFill>
                  <a:schemeClr val="tx1">
                    <a:lumMod val="50000"/>
                    <a:lumOff val="50000"/>
                  </a:schemeClr>
                </a:solidFill>
              </a14:hiddenFill>
            </a:ext>
          </a:extLst>
        </p:spPr>
        <p:txBody>
          <a:bodyPr vert="horz" wrap="square" lIns="91440" tIns="45720" rIns="91440" bIns="45720" rtlCol="0" anchor="ctr">
            <a:noAutofit/>
          </a:bodyPr>
          <a:lstStyle/>
          <a:p>
            <a:pPr algn="r"/>
            <a:r>
              <a:rPr lang="nl-NL" sz="1000" noProof="0" dirty="0">
                <a:solidFill>
                  <a:srgbClr val="000000"/>
                </a:solidFill>
              </a:rPr>
              <a:t>Divers</a:t>
            </a:r>
          </a:p>
        </p:txBody>
      </p:sp>
      <p:sp>
        <p:nvSpPr>
          <p:cNvPr id="58" name="TextBox 57">
            <a:extLst>
              <a:ext uri="{FF2B5EF4-FFF2-40B4-BE49-F238E27FC236}">
                <a16:creationId xmlns:a16="http://schemas.microsoft.com/office/drawing/2014/main" id="{BC972AAC-34B8-E9E0-F7EF-3BC0C8EE74D2}"/>
              </a:ext>
            </a:extLst>
          </p:cNvPr>
          <p:cNvSpPr txBox="1"/>
          <p:nvPr/>
        </p:nvSpPr>
        <p:spPr>
          <a:xfrm>
            <a:off x="649289" y="2365155"/>
            <a:ext cx="1321355" cy="337518"/>
          </a:xfrm>
          <a:prstGeom prst="rect">
            <a:avLst/>
          </a:prstGeom>
          <a:noFill/>
          <a:ln>
            <a:noFill/>
          </a:ln>
          <a:extLst>
            <a:ext uri="{909E8E84-426E-40DD-AFC4-6F175D3DCCD1}">
              <a14:hiddenFill xmlns:a14="http://schemas.microsoft.com/office/drawing/2010/main">
                <a:solidFill>
                  <a:schemeClr val="tx1">
                    <a:lumMod val="50000"/>
                    <a:lumOff val="50000"/>
                  </a:schemeClr>
                </a:solidFill>
              </a14:hiddenFill>
            </a:ext>
          </a:extLst>
        </p:spPr>
        <p:txBody>
          <a:bodyPr vert="horz" wrap="square" lIns="91440" tIns="45720" rIns="91440" bIns="45720" rtlCol="0" anchor="ctr">
            <a:noAutofit/>
          </a:bodyPr>
          <a:lstStyle/>
          <a:p>
            <a:pPr algn="r"/>
            <a:r>
              <a:rPr lang="nl-NL" sz="1000" dirty="0">
                <a:solidFill>
                  <a:srgbClr val="000000"/>
                </a:solidFill>
              </a:rPr>
              <a:t>Publieke werken</a:t>
            </a:r>
            <a:endParaRPr lang="nl-NL" sz="1000" noProof="0" dirty="0">
              <a:solidFill>
                <a:srgbClr val="000000"/>
              </a:solidFill>
            </a:endParaRPr>
          </a:p>
        </p:txBody>
      </p:sp>
      <p:sp>
        <p:nvSpPr>
          <p:cNvPr id="59" name="TextBox 58">
            <a:extLst>
              <a:ext uri="{FF2B5EF4-FFF2-40B4-BE49-F238E27FC236}">
                <a16:creationId xmlns:a16="http://schemas.microsoft.com/office/drawing/2014/main" id="{6A83A2D1-85ED-4F67-E977-FD3B31194D88}"/>
              </a:ext>
            </a:extLst>
          </p:cNvPr>
          <p:cNvSpPr txBox="1"/>
          <p:nvPr/>
        </p:nvSpPr>
        <p:spPr>
          <a:xfrm>
            <a:off x="649289" y="1958762"/>
            <a:ext cx="1321355" cy="337518"/>
          </a:xfrm>
          <a:prstGeom prst="rect">
            <a:avLst/>
          </a:prstGeom>
          <a:noFill/>
          <a:ln>
            <a:noFill/>
          </a:ln>
          <a:extLst>
            <a:ext uri="{909E8E84-426E-40DD-AFC4-6F175D3DCCD1}">
              <a14:hiddenFill xmlns:a14="http://schemas.microsoft.com/office/drawing/2010/main">
                <a:solidFill>
                  <a:schemeClr val="tx1">
                    <a:lumMod val="50000"/>
                    <a:lumOff val="50000"/>
                  </a:schemeClr>
                </a:solidFill>
              </a14:hiddenFill>
            </a:ext>
          </a:extLst>
        </p:spPr>
        <p:txBody>
          <a:bodyPr vert="horz" wrap="square" lIns="91440" tIns="45720" rIns="91440" bIns="45720" rtlCol="0" anchor="ctr">
            <a:noAutofit/>
          </a:bodyPr>
          <a:lstStyle/>
          <a:p>
            <a:pPr algn="r"/>
            <a:r>
              <a:rPr lang="nl-NL" sz="1000" noProof="0" dirty="0">
                <a:solidFill>
                  <a:srgbClr val="000000"/>
                </a:solidFill>
              </a:rPr>
              <a:t>Gebouwen</a:t>
            </a:r>
          </a:p>
        </p:txBody>
      </p:sp>
      <p:sp>
        <p:nvSpPr>
          <p:cNvPr id="71" name="TextBox 70">
            <a:extLst>
              <a:ext uri="{FF2B5EF4-FFF2-40B4-BE49-F238E27FC236}">
                <a16:creationId xmlns:a16="http://schemas.microsoft.com/office/drawing/2014/main" id="{4FDC1323-DDDC-DCED-2BB6-6E5A4ECCF19C}"/>
              </a:ext>
            </a:extLst>
          </p:cNvPr>
          <p:cNvSpPr txBox="1"/>
          <p:nvPr/>
        </p:nvSpPr>
        <p:spPr>
          <a:xfrm>
            <a:off x="2716213" y="2769432"/>
            <a:ext cx="8416925" cy="327211"/>
          </a:xfrm>
          <a:prstGeom prst="rect">
            <a:avLst/>
          </a:prstGeom>
          <a:solidFill>
            <a:srgbClr val="F2F2F2"/>
          </a:solidFill>
          <a:ln>
            <a:noFill/>
          </a:ln>
        </p:spPr>
        <p:txBody>
          <a:bodyPr vert="horz" wrap="square" lIns="91440" tIns="45720" rIns="91440" bIns="45720" rtlCol="0" anchor="ctr">
            <a:noAutofit/>
          </a:bodyPr>
          <a:lstStyle/>
          <a:p>
            <a:r>
              <a:rPr lang="nl-NL" sz="1000" noProof="0" dirty="0"/>
              <a:t>Afschrijven in 12 jaar</a:t>
            </a:r>
          </a:p>
        </p:txBody>
      </p:sp>
      <p:sp>
        <p:nvSpPr>
          <p:cNvPr id="86" name="TextBox 85">
            <a:extLst>
              <a:ext uri="{FF2B5EF4-FFF2-40B4-BE49-F238E27FC236}">
                <a16:creationId xmlns:a16="http://schemas.microsoft.com/office/drawing/2014/main" id="{D0C3E042-268E-A904-4A3F-5C04481B2285}"/>
              </a:ext>
            </a:extLst>
          </p:cNvPr>
          <p:cNvSpPr txBox="1"/>
          <p:nvPr/>
        </p:nvSpPr>
        <p:spPr>
          <a:xfrm>
            <a:off x="7061200" y="1952420"/>
            <a:ext cx="2592388"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in 40 jaar</a:t>
            </a:r>
          </a:p>
        </p:txBody>
      </p:sp>
      <p:sp>
        <p:nvSpPr>
          <p:cNvPr id="88" name="TextBox 87">
            <a:extLst>
              <a:ext uri="{FF2B5EF4-FFF2-40B4-BE49-F238E27FC236}">
                <a16:creationId xmlns:a16="http://schemas.microsoft.com/office/drawing/2014/main" id="{BF01C831-E46D-5FEA-0C0E-6F15082EDBDD}"/>
              </a:ext>
            </a:extLst>
          </p:cNvPr>
          <p:cNvSpPr txBox="1"/>
          <p:nvPr/>
        </p:nvSpPr>
        <p:spPr>
          <a:xfrm>
            <a:off x="7061200" y="2360926"/>
            <a:ext cx="2592388"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in 40 jaar</a:t>
            </a:r>
          </a:p>
        </p:txBody>
      </p:sp>
      <p:sp>
        <p:nvSpPr>
          <p:cNvPr id="73" name="TextBox 72">
            <a:extLst>
              <a:ext uri="{FF2B5EF4-FFF2-40B4-BE49-F238E27FC236}">
                <a16:creationId xmlns:a16="http://schemas.microsoft.com/office/drawing/2014/main" id="{B7BBCBE7-B8FB-4FDF-B2FC-6FE3AF5CDBD1}"/>
              </a:ext>
            </a:extLst>
          </p:cNvPr>
          <p:cNvSpPr txBox="1"/>
          <p:nvPr/>
        </p:nvSpPr>
        <p:spPr>
          <a:xfrm>
            <a:off x="2716213" y="3177939"/>
            <a:ext cx="4017963" cy="349722"/>
          </a:xfrm>
          <a:prstGeom prst="rect">
            <a:avLst/>
          </a:prstGeom>
          <a:solidFill>
            <a:schemeClr val="bg1">
              <a:lumMod val="95000"/>
            </a:schemeClr>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solidFill>
                  <a:srgbClr val="000000"/>
                </a:solidFill>
              </a:rPr>
              <a:t>Geen groei</a:t>
            </a:r>
          </a:p>
        </p:txBody>
      </p:sp>
      <p:pic>
        <p:nvPicPr>
          <p:cNvPr id="56" name="Graphic 55" descr="Badge 1 with solid fill">
            <a:extLst>
              <a:ext uri="{FF2B5EF4-FFF2-40B4-BE49-F238E27FC236}">
                <a16:creationId xmlns:a16="http://schemas.microsoft.com/office/drawing/2014/main" id="{DD2FA76C-E12E-D3F9-A8B5-FC3C2DB0ED4F}"/>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3176215" y="1669808"/>
            <a:ext cx="234950" cy="234950"/>
          </a:xfrm>
          <a:prstGeom prst="rect">
            <a:avLst/>
          </a:prstGeom>
        </p:spPr>
      </p:pic>
      <p:sp>
        <p:nvSpPr>
          <p:cNvPr id="34" name="Rectangle: Rounded Corners 33">
            <a:extLst>
              <a:ext uri="{FF2B5EF4-FFF2-40B4-BE49-F238E27FC236}">
                <a16:creationId xmlns:a16="http://schemas.microsoft.com/office/drawing/2014/main" id="{2AF6CE5D-0AE0-0FBE-3082-9F24E971F247}"/>
              </a:ext>
            </a:extLst>
          </p:cNvPr>
          <p:cNvSpPr/>
          <p:nvPr/>
        </p:nvSpPr>
        <p:spPr>
          <a:xfrm>
            <a:off x="2966540" y="5318652"/>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39%</a:t>
            </a:r>
          </a:p>
        </p:txBody>
      </p:sp>
      <p:sp>
        <p:nvSpPr>
          <p:cNvPr id="42" name="Oval 41">
            <a:extLst>
              <a:ext uri="{FF2B5EF4-FFF2-40B4-BE49-F238E27FC236}">
                <a16:creationId xmlns:a16="http://schemas.microsoft.com/office/drawing/2014/main" id="{3B2134D4-DFE7-798F-9F7E-0829AFEA51EE}"/>
              </a:ext>
            </a:extLst>
          </p:cNvPr>
          <p:cNvSpPr/>
          <p:nvPr/>
        </p:nvSpPr>
        <p:spPr>
          <a:xfrm>
            <a:off x="3270830" y="2251623"/>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43" name="Oval 42">
            <a:extLst>
              <a:ext uri="{FF2B5EF4-FFF2-40B4-BE49-F238E27FC236}">
                <a16:creationId xmlns:a16="http://schemas.microsoft.com/office/drawing/2014/main" id="{970002AC-D7D7-B864-57E8-1E736951A966}"/>
              </a:ext>
            </a:extLst>
          </p:cNvPr>
          <p:cNvSpPr/>
          <p:nvPr/>
        </p:nvSpPr>
        <p:spPr>
          <a:xfrm>
            <a:off x="3270830" y="266004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44" name="Oval 43">
            <a:extLst>
              <a:ext uri="{FF2B5EF4-FFF2-40B4-BE49-F238E27FC236}">
                <a16:creationId xmlns:a16="http://schemas.microsoft.com/office/drawing/2014/main" id="{57441759-F599-CB67-A246-9E4472C14B15}"/>
              </a:ext>
            </a:extLst>
          </p:cNvPr>
          <p:cNvSpPr/>
          <p:nvPr/>
        </p:nvSpPr>
        <p:spPr>
          <a:xfrm>
            <a:off x="3270830" y="3070540"/>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45" name="Oval 44">
            <a:extLst>
              <a:ext uri="{FF2B5EF4-FFF2-40B4-BE49-F238E27FC236}">
                <a16:creationId xmlns:a16="http://schemas.microsoft.com/office/drawing/2014/main" id="{40D5D0CE-A4C8-2E90-7E70-0C65C12B99CF}"/>
              </a:ext>
            </a:extLst>
          </p:cNvPr>
          <p:cNvSpPr/>
          <p:nvPr/>
        </p:nvSpPr>
        <p:spPr>
          <a:xfrm>
            <a:off x="3270830"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47" name="TextBox 46">
            <a:extLst>
              <a:ext uri="{FF2B5EF4-FFF2-40B4-BE49-F238E27FC236}">
                <a16:creationId xmlns:a16="http://schemas.microsoft.com/office/drawing/2014/main" id="{8EAC2C37-D8C0-E4D6-5A29-47EE4956D102}"/>
              </a:ext>
            </a:extLst>
          </p:cNvPr>
          <p:cNvSpPr txBox="1"/>
          <p:nvPr/>
        </p:nvSpPr>
        <p:spPr>
          <a:xfrm>
            <a:off x="1604905" y="5257402"/>
            <a:ext cx="1321355" cy="337518"/>
          </a:xfrm>
          <a:prstGeom prst="rect">
            <a:avLst/>
          </a:prstGeom>
          <a:noFill/>
          <a:ln>
            <a:noFill/>
          </a:ln>
          <a:extLst>
            <a:ext uri="{909E8E84-426E-40DD-AFC4-6F175D3DCCD1}">
              <a14:hiddenFill xmlns:a14="http://schemas.microsoft.com/office/drawing/2010/main">
                <a:solidFill>
                  <a:schemeClr val="tx1">
                    <a:lumMod val="50000"/>
                    <a:lumOff val="50000"/>
                  </a:schemeClr>
                </a:solidFill>
              </a14:hiddenFill>
            </a:ext>
          </a:extLst>
        </p:spPr>
        <p:txBody>
          <a:bodyPr vert="horz" wrap="square" lIns="91440" tIns="45720" rIns="91440" bIns="45720" rtlCol="0" anchor="ctr">
            <a:noAutofit/>
          </a:bodyPr>
          <a:lstStyle/>
          <a:p>
            <a:pPr algn="r"/>
            <a:r>
              <a:rPr lang="nl-NL" sz="1000" noProof="0" dirty="0">
                <a:solidFill>
                  <a:srgbClr val="000000"/>
                </a:solidFill>
              </a:rPr>
              <a:t>Financierings-behoefte</a:t>
            </a:r>
          </a:p>
        </p:txBody>
      </p:sp>
      <p:sp>
        <p:nvSpPr>
          <p:cNvPr id="50" name="Rectangle: Rounded Corners 49">
            <a:extLst>
              <a:ext uri="{FF2B5EF4-FFF2-40B4-BE49-F238E27FC236}">
                <a16:creationId xmlns:a16="http://schemas.microsoft.com/office/drawing/2014/main" id="{71C00039-7416-DDDB-39EF-9BB07C703865}"/>
              </a:ext>
            </a:extLst>
          </p:cNvPr>
          <p:cNvSpPr/>
          <p:nvPr/>
        </p:nvSpPr>
        <p:spPr>
          <a:xfrm>
            <a:off x="4416300" y="5054150"/>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68%</a:t>
            </a:r>
          </a:p>
        </p:txBody>
      </p:sp>
      <p:sp>
        <p:nvSpPr>
          <p:cNvPr id="82" name="Rectangle: Rounded Corners 81">
            <a:extLst>
              <a:ext uri="{FF2B5EF4-FFF2-40B4-BE49-F238E27FC236}">
                <a16:creationId xmlns:a16="http://schemas.microsoft.com/office/drawing/2014/main" id="{34E949C3-5C20-7CBC-881B-0B418F864B02}"/>
              </a:ext>
            </a:extLst>
          </p:cNvPr>
          <p:cNvSpPr/>
          <p:nvPr/>
        </p:nvSpPr>
        <p:spPr>
          <a:xfrm>
            <a:off x="5862279" y="4775378"/>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98%</a:t>
            </a:r>
          </a:p>
        </p:txBody>
      </p:sp>
      <p:sp>
        <p:nvSpPr>
          <p:cNvPr id="87" name="Rectangle: Rounded Corners 86">
            <a:extLst>
              <a:ext uri="{FF2B5EF4-FFF2-40B4-BE49-F238E27FC236}">
                <a16:creationId xmlns:a16="http://schemas.microsoft.com/office/drawing/2014/main" id="{F6DBEE41-B125-A705-59EF-988E778CABA7}"/>
              </a:ext>
            </a:extLst>
          </p:cNvPr>
          <p:cNvSpPr/>
          <p:nvPr/>
        </p:nvSpPr>
        <p:spPr>
          <a:xfrm>
            <a:off x="7311065" y="4818211"/>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93%</a:t>
            </a:r>
          </a:p>
        </p:txBody>
      </p:sp>
      <p:sp>
        <p:nvSpPr>
          <p:cNvPr id="91" name="Rectangle: Rounded Corners 90">
            <a:extLst>
              <a:ext uri="{FF2B5EF4-FFF2-40B4-BE49-F238E27FC236}">
                <a16:creationId xmlns:a16="http://schemas.microsoft.com/office/drawing/2014/main" id="{4EFB6E55-977C-322D-E00D-30CB57BCCECD}"/>
              </a:ext>
            </a:extLst>
          </p:cNvPr>
          <p:cNvSpPr/>
          <p:nvPr/>
        </p:nvSpPr>
        <p:spPr>
          <a:xfrm>
            <a:off x="8749018" y="4365255"/>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142%</a:t>
            </a:r>
          </a:p>
        </p:txBody>
      </p:sp>
      <p:sp>
        <p:nvSpPr>
          <p:cNvPr id="94" name="Rectangle: Rounded Corners 93">
            <a:extLst>
              <a:ext uri="{FF2B5EF4-FFF2-40B4-BE49-F238E27FC236}">
                <a16:creationId xmlns:a16="http://schemas.microsoft.com/office/drawing/2014/main" id="{B8873E5D-FF10-04DB-79BF-0EDB59B10D5B}"/>
              </a:ext>
            </a:extLst>
          </p:cNvPr>
          <p:cNvSpPr/>
          <p:nvPr/>
        </p:nvSpPr>
        <p:spPr>
          <a:xfrm>
            <a:off x="10196467" y="3757746"/>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208%</a:t>
            </a:r>
          </a:p>
        </p:txBody>
      </p:sp>
      <p:sp>
        <p:nvSpPr>
          <p:cNvPr id="95" name="Oval 94">
            <a:extLst>
              <a:ext uri="{FF2B5EF4-FFF2-40B4-BE49-F238E27FC236}">
                <a16:creationId xmlns:a16="http://schemas.microsoft.com/office/drawing/2014/main" id="{62976FCA-9EC2-146F-971D-BBA1A7004E07}"/>
              </a:ext>
            </a:extLst>
          </p:cNvPr>
          <p:cNvSpPr/>
          <p:nvPr/>
        </p:nvSpPr>
        <p:spPr>
          <a:xfrm>
            <a:off x="4720590"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96" name="Oval 95">
            <a:extLst>
              <a:ext uri="{FF2B5EF4-FFF2-40B4-BE49-F238E27FC236}">
                <a16:creationId xmlns:a16="http://schemas.microsoft.com/office/drawing/2014/main" id="{783D3C8A-A55E-0EAA-AAC4-1BAFCB401A65}"/>
              </a:ext>
            </a:extLst>
          </p:cNvPr>
          <p:cNvSpPr/>
          <p:nvPr/>
        </p:nvSpPr>
        <p:spPr>
          <a:xfrm>
            <a:off x="6166569"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97" name="Oval 96">
            <a:extLst>
              <a:ext uri="{FF2B5EF4-FFF2-40B4-BE49-F238E27FC236}">
                <a16:creationId xmlns:a16="http://schemas.microsoft.com/office/drawing/2014/main" id="{6276EC40-D4B8-678A-D974-F81312FE97BD}"/>
              </a:ext>
            </a:extLst>
          </p:cNvPr>
          <p:cNvSpPr/>
          <p:nvPr/>
        </p:nvSpPr>
        <p:spPr>
          <a:xfrm>
            <a:off x="7615355"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98" name="Oval 97">
            <a:extLst>
              <a:ext uri="{FF2B5EF4-FFF2-40B4-BE49-F238E27FC236}">
                <a16:creationId xmlns:a16="http://schemas.microsoft.com/office/drawing/2014/main" id="{9F1F2F58-EB2F-F12A-0E70-714720498815}"/>
              </a:ext>
            </a:extLst>
          </p:cNvPr>
          <p:cNvSpPr/>
          <p:nvPr/>
        </p:nvSpPr>
        <p:spPr>
          <a:xfrm>
            <a:off x="9053308"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99" name="Oval 98">
            <a:extLst>
              <a:ext uri="{FF2B5EF4-FFF2-40B4-BE49-F238E27FC236}">
                <a16:creationId xmlns:a16="http://schemas.microsoft.com/office/drawing/2014/main" id="{28060891-0042-A766-438C-706F8F6A9D57}"/>
              </a:ext>
            </a:extLst>
          </p:cNvPr>
          <p:cNvSpPr/>
          <p:nvPr/>
        </p:nvSpPr>
        <p:spPr>
          <a:xfrm>
            <a:off x="9053308" y="3073783"/>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00" name="Oval 99">
            <a:extLst>
              <a:ext uri="{FF2B5EF4-FFF2-40B4-BE49-F238E27FC236}">
                <a16:creationId xmlns:a16="http://schemas.microsoft.com/office/drawing/2014/main" id="{D7577979-80B5-1CF8-41D1-ED7D1C9B7687}"/>
              </a:ext>
            </a:extLst>
          </p:cNvPr>
          <p:cNvSpPr/>
          <p:nvPr/>
        </p:nvSpPr>
        <p:spPr>
          <a:xfrm>
            <a:off x="9053308" y="225201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02" name="Oval 101">
            <a:extLst>
              <a:ext uri="{FF2B5EF4-FFF2-40B4-BE49-F238E27FC236}">
                <a16:creationId xmlns:a16="http://schemas.microsoft.com/office/drawing/2014/main" id="{D131A50A-149A-F065-1825-44122220E00C}"/>
              </a:ext>
            </a:extLst>
          </p:cNvPr>
          <p:cNvSpPr/>
          <p:nvPr/>
        </p:nvSpPr>
        <p:spPr>
          <a:xfrm>
            <a:off x="7615355" y="225201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03" name="Oval 102">
            <a:extLst>
              <a:ext uri="{FF2B5EF4-FFF2-40B4-BE49-F238E27FC236}">
                <a16:creationId xmlns:a16="http://schemas.microsoft.com/office/drawing/2014/main" id="{97687385-1E9A-7398-7EE8-95F8AF3C8A3D}"/>
              </a:ext>
            </a:extLst>
          </p:cNvPr>
          <p:cNvSpPr/>
          <p:nvPr/>
        </p:nvSpPr>
        <p:spPr>
          <a:xfrm>
            <a:off x="6166569" y="225201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04" name="Oval 103">
            <a:extLst>
              <a:ext uri="{FF2B5EF4-FFF2-40B4-BE49-F238E27FC236}">
                <a16:creationId xmlns:a16="http://schemas.microsoft.com/office/drawing/2014/main" id="{42C4C35E-A5DF-DA90-C1AD-543027342F66}"/>
              </a:ext>
            </a:extLst>
          </p:cNvPr>
          <p:cNvSpPr/>
          <p:nvPr/>
        </p:nvSpPr>
        <p:spPr>
          <a:xfrm>
            <a:off x="4720590" y="225201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05" name="Oval 104">
            <a:extLst>
              <a:ext uri="{FF2B5EF4-FFF2-40B4-BE49-F238E27FC236}">
                <a16:creationId xmlns:a16="http://schemas.microsoft.com/office/drawing/2014/main" id="{BA4DF101-2C68-5DD7-A4BD-4C0544F1CA4A}"/>
              </a:ext>
            </a:extLst>
          </p:cNvPr>
          <p:cNvSpPr/>
          <p:nvPr/>
        </p:nvSpPr>
        <p:spPr>
          <a:xfrm>
            <a:off x="10500757" y="225201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06" name="Oval 105">
            <a:extLst>
              <a:ext uri="{FF2B5EF4-FFF2-40B4-BE49-F238E27FC236}">
                <a16:creationId xmlns:a16="http://schemas.microsoft.com/office/drawing/2014/main" id="{AEA57C46-200C-851E-11E3-C7BC04A59767}"/>
              </a:ext>
            </a:extLst>
          </p:cNvPr>
          <p:cNvSpPr/>
          <p:nvPr/>
        </p:nvSpPr>
        <p:spPr>
          <a:xfrm>
            <a:off x="10500757" y="2679309"/>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08" name="Oval 107">
            <a:extLst>
              <a:ext uri="{FF2B5EF4-FFF2-40B4-BE49-F238E27FC236}">
                <a16:creationId xmlns:a16="http://schemas.microsoft.com/office/drawing/2014/main" id="{CB0350BA-7766-96F9-7FF3-83E94180A099}"/>
              </a:ext>
            </a:extLst>
          </p:cNvPr>
          <p:cNvSpPr/>
          <p:nvPr/>
        </p:nvSpPr>
        <p:spPr>
          <a:xfrm>
            <a:off x="10500757" y="3078802"/>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09" name="Oval 108">
            <a:extLst>
              <a:ext uri="{FF2B5EF4-FFF2-40B4-BE49-F238E27FC236}">
                <a16:creationId xmlns:a16="http://schemas.microsoft.com/office/drawing/2014/main" id="{8DC78267-3EA4-7F92-3594-6484DC57923D}"/>
              </a:ext>
            </a:extLst>
          </p:cNvPr>
          <p:cNvSpPr/>
          <p:nvPr/>
        </p:nvSpPr>
        <p:spPr>
          <a:xfrm>
            <a:off x="7615355" y="267601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10" name="Oval 109">
            <a:extLst>
              <a:ext uri="{FF2B5EF4-FFF2-40B4-BE49-F238E27FC236}">
                <a16:creationId xmlns:a16="http://schemas.microsoft.com/office/drawing/2014/main" id="{83C4BE6E-5B42-A51C-0574-7EAD5A7A7DE6}"/>
              </a:ext>
            </a:extLst>
          </p:cNvPr>
          <p:cNvSpPr/>
          <p:nvPr/>
        </p:nvSpPr>
        <p:spPr>
          <a:xfrm>
            <a:off x="7615355" y="306665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11" name="Oval 110">
            <a:extLst>
              <a:ext uri="{FF2B5EF4-FFF2-40B4-BE49-F238E27FC236}">
                <a16:creationId xmlns:a16="http://schemas.microsoft.com/office/drawing/2014/main" id="{186514C3-4A80-912D-E393-337F87B94FEA}"/>
              </a:ext>
            </a:extLst>
          </p:cNvPr>
          <p:cNvSpPr/>
          <p:nvPr/>
        </p:nvSpPr>
        <p:spPr>
          <a:xfrm>
            <a:off x="6166569" y="267003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12" name="Oval 111">
            <a:extLst>
              <a:ext uri="{FF2B5EF4-FFF2-40B4-BE49-F238E27FC236}">
                <a16:creationId xmlns:a16="http://schemas.microsoft.com/office/drawing/2014/main" id="{E8C46C7E-B347-290C-001F-888775CE96B0}"/>
              </a:ext>
            </a:extLst>
          </p:cNvPr>
          <p:cNvSpPr/>
          <p:nvPr/>
        </p:nvSpPr>
        <p:spPr>
          <a:xfrm>
            <a:off x="6166569" y="306871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13" name="Oval 112">
            <a:extLst>
              <a:ext uri="{FF2B5EF4-FFF2-40B4-BE49-F238E27FC236}">
                <a16:creationId xmlns:a16="http://schemas.microsoft.com/office/drawing/2014/main" id="{BC98E15B-A689-5FF1-01F1-799D5BC68104}"/>
              </a:ext>
            </a:extLst>
          </p:cNvPr>
          <p:cNvSpPr/>
          <p:nvPr/>
        </p:nvSpPr>
        <p:spPr>
          <a:xfrm>
            <a:off x="4720590" y="2667022"/>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15" name="Oval 114">
            <a:extLst>
              <a:ext uri="{FF2B5EF4-FFF2-40B4-BE49-F238E27FC236}">
                <a16:creationId xmlns:a16="http://schemas.microsoft.com/office/drawing/2014/main" id="{49C48E97-471E-43C8-AF27-A825B934679E}"/>
              </a:ext>
            </a:extLst>
          </p:cNvPr>
          <p:cNvSpPr/>
          <p:nvPr/>
        </p:nvSpPr>
        <p:spPr>
          <a:xfrm>
            <a:off x="4720590" y="306665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16" name="Oval 115">
            <a:extLst>
              <a:ext uri="{FF2B5EF4-FFF2-40B4-BE49-F238E27FC236}">
                <a16:creationId xmlns:a16="http://schemas.microsoft.com/office/drawing/2014/main" id="{93D4AAAF-9F68-8288-8695-C41713A4D182}"/>
              </a:ext>
            </a:extLst>
          </p:cNvPr>
          <p:cNvSpPr/>
          <p:nvPr/>
        </p:nvSpPr>
        <p:spPr>
          <a:xfrm>
            <a:off x="9053308" y="267304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pic>
        <p:nvPicPr>
          <p:cNvPr id="120" name="Graphic 119" descr="Badge 5 with solid fill">
            <a:extLst>
              <a:ext uri="{FF2B5EF4-FFF2-40B4-BE49-F238E27FC236}">
                <a16:creationId xmlns:a16="http://schemas.microsoft.com/office/drawing/2014/main" id="{E5B36057-07C2-B437-7C62-05F2420B4383}"/>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8957899" y="1669807"/>
            <a:ext cx="236538" cy="236538"/>
          </a:xfrm>
          <a:prstGeom prst="rect">
            <a:avLst/>
          </a:prstGeom>
        </p:spPr>
      </p:pic>
      <p:sp>
        <p:nvSpPr>
          <p:cNvPr id="79" name="Oval 78">
            <a:extLst>
              <a:ext uri="{FF2B5EF4-FFF2-40B4-BE49-F238E27FC236}">
                <a16:creationId xmlns:a16="http://schemas.microsoft.com/office/drawing/2014/main" id="{6BDAED70-36C1-E430-37A9-2F762AEE5CED}"/>
              </a:ext>
            </a:extLst>
          </p:cNvPr>
          <p:cNvSpPr/>
          <p:nvPr/>
        </p:nvSpPr>
        <p:spPr>
          <a:xfrm>
            <a:off x="10500757"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Tree>
    <p:extLst>
      <p:ext uri="{BB962C8B-B14F-4D97-AF65-F5344CB8AC3E}">
        <p14:creationId xmlns:p14="http://schemas.microsoft.com/office/powerpoint/2010/main" val="395505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D8C1C47E-127D-48D4-9B14-DAF274710707}"/>
              </a:ext>
            </a:extLst>
          </p:cNvPr>
          <p:cNvGraphicFramePr>
            <a:graphicFrameLocks noChangeAspect="1"/>
          </p:cNvGraphicFramePr>
          <p:nvPr>
            <p:custDataLst>
              <p:tags r:id="rId1"/>
            </p:custDataLst>
            <p:extLst>
              <p:ext uri="{D42A27DB-BD31-4B8C-83A1-F6EECF244321}">
                <p14:modId xmlns:p14="http://schemas.microsoft.com/office/powerpoint/2010/main" val="2220519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9" name="Object 18" hidden="1">
                        <a:extLst>
                          <a:ext uri="{FF2B5EF4-FFF2-40B4-BE49-F238E27FC236}">
                            <a16:creationId xmlns:a16="http://schemas.microsoft.com/office/drawing/2014/main" id="{D8C1C47E-127D-48D4-9B14-DAF274710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78" name="Straight Arrow Connector 177">
            <a:extLst>
              <a:ext uri="{FF2B5EF4-FFF2-40B4-BE49-F238E27FC236}">
                <a16:creationId xmlns:a16="http://schemas.microsoft.com/office/drawing/2014/main" id="{A860E3E6-A589-2C30-0258-3AC5E16EFEE3}"/>
              </a:ext>
            </a:extLst>
          </p:cNvPr>
          <p:cNvCxnSpPr>
            <a:cxnSpLocks/>
            <a:endCxn id="87" idx="0"/>
          </p:cNvCxnSpPr>
          <p:nvPr/>
        </p:nvCxnSpPr>
        <p:spPr>
          <a:xfrm flipH="1">
            <a:off x="7636023" y="1833672"/>
            <a:ext cx="3959" cy="3100563"/>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8" name="Chart 117">
            <a:extLst>
              <a:ext uri="{FF2B5EF4-FFF2-40B4-BE49-F238E27FC236}">
                <a16:creationId xmlns:a16="http://schemas.microsoft.com/office/drawing/2014/main" id="{39D9AEE9-3402-8386-8710-B09CBE7F3811}"/>
              </a:ext>
            </a:extLst>
          </p:cNvPr>
          <p:cNvGraphicFramePr/>
          <p:nvPr>
            <p:custDataLst>
              <p:tags r:id="rId2"/>
            </p:custDataLst>
            <p:extLst>
              <p:ext uri="{D42A27DB-BD31-4B8C-83A1-F6EECF244321}">
                <p14:modId xmlns:p14="http://schemas.microsoft.com/office/powerpoint/2010/main" val="2369078544"/>
              </p:ext>
            </p:extLst>
          </p:nvPr>
        </p:nvGraphicFramePr>
        <p:xfrm>
          <a:off x="2479675" y="4011613"/>
          <a:ext cx="8848725" cy="2087562"/>
        </p:xfrm>
        <a:graphic>
          <a:graphicData uri="http://schemas.openxmlformats.org/drawingml/2006/chart">
            <c:chart xmlns:c="http://schemas.openxmlformats.org/drawingml/2006/chart" xmlns:r="http://schemas.openxmlformats.org/officeDocument/2006/relationships" r:id="rId6"/>
          </a:graphicData>
        </a:graphic>
      </p:graphicFrame>
      <p:sp>
        <p:nvSpPr>
          <p:cNvPr id="107" name="TextBox 106">
            <a:extLst>
              <a:ext uri="{FF2B5EF4-FFF2-40B4-BE49-F238E27FC236}">
                <a16:creationId xmlns:a16="http://schemas.microsoft.com/office/drawing/2014/main" id="{D05E96C7-3BF1-02CF-ACCB-F46C7544C320}"/>
              </a:ext>
            </a:extLst>
          </p:cNvPr>
          <p:cNvSpPr txBox="1"/>
          <p:nvPr/>
        </p:nvSpPr>
        <p:spPr>
          <a:xfrm>
            <a:off x="673460" y="3769985"/>
            <a:ext cx="2549843" cy="986632"/>
          </a:xfrm>
          <a:prstGeom prst="rect">
            <a:avLst/>
          </a:prstGeom>
          <a:solidFill>
            <a:srgbClr val="FBFBFB"/>
          </a:solidFill>
        </p:spPr>
        <p:txBody>
          <a:bodyPr vert="horz" wrap="square" lIns="91440" tIns="45720" rIns="91440" bIns="45720" rtlCol="0" anchor="ctr">
            <a:noAutofit/>
          </a:bodyPr>
          <a:lstStyle/>
          <a:p>
            <a:pPr algn="l"/>
            <a:r>
              <a:rPr lang="nl-NL" sz="900" noProof="0" dirty="0"/>
              <a:t>Bij de modelgemeente wordt gerekend met 10% financiele activa en 30% eigen vermogen. De verwachte schuldquote ligt daarmee in alle gevallen 20% onder de financieringsbehoefte.</a:t>
            </a:r>
          </a:p>
          <a:p>
            <a:pPr algn="ctr"/>
            <a:r>
              <a:rPr lang="nl-NL" sz="900" dirty="0"/>
              <a:t>Zie bijlage 2 voor een visualiatie hiervan.</a:t>
            </a:r>
            <a:endParaRPr lang="nl-NL" sz="900" noProof="0" dirty="0"/>
          </a:p>
        </p:txBody>
      </p:sp>
      <p:sp>
        <p:nvSpPr>
          <p:cNvPr id="3" name="Text Placeholder 2">
            <a:extLst>
              <a:ext uri="{FF2B5EF4-FFF2-40B4-BE49-F238E27FC236}">
                <a16:creationId xmlns:a16="http://schemas.microsoft.com/office/drawing/2014/main" id="{FE856D89-24DB-4DB8-99A7-A3A72D751AE2}"/>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08D5F61B-6780-4546-A58F-A4B4326E6B6E}"/>
              </a:ext>
            </a:extLst>
          </p:cNvPr>
          <p:cNvSpPr>
            <a:spLocks noGrp="1"/>
          </p:cNvSpPr>
          <p:nvPr>
            <p:ph type="ftr" sz="quarter" idx="3"/>
          </p:nvPr>
        </p:nvSpPr>
        <p:spPr/>
        <p:txBody>
          <a:bodyPr/>
          <a:lstStyle/>
          <a:p>
            <a:r>
              <a:rPr lang="nl-NL" dirty="0"/>
              <a:t>Bron: It’s Public analyse: </a:t>
            </a:r>
          </a:p>
        </p:txBody>
      </p:sp>
      <p:sp>
        <p:nvSpPr>
          <p:cNvPr id="5" name="Slide Number Placeholder 4">
            <a:extLst>
              <a:ext uri="{FF2B5EF4-FFF2-40B4-BE49-F238E27FC236}">
                <a16:creationId xmlns:a16="http://schemas.microsoft.com/office/drawing/2014/main" id="{D8A05129-8892-4013-BD06-3815B83E2703}"/>
              </a:ext>
            </a:extLst>
          </p:cNvPr>
          <p:cNvSpPr>
            <a:spLocks noGrp="1"/>
          </p:cNvSpPr>
          <p:nvPr>
            <p:ph type="sldNum" sz="quarter" idx="12"/>
          </p:nvPr>
        </p:nvSpPr>
        <p:spPr/>
        <p:txBody>
          <a:bodyPr/>
          <a:lstStyle/>
          <a:p>
            <a:fld id="{992CD0B2-8AB2-4C6C-8876-E15753662C9B}" type="slidenum">
              <a:rPr lang="nl-NL" smtClean="0"/>
              <a:pPr/>
              <a:t>8</a:t>
            </a:fld>
            <a:endParaRPr lang="nl-NL"/>
          </a:p>
        </p:txBody>
      </p:sp>
      <p:sp>
        <p:nvSpPr>
          <p:cNvPr id="6" name="Text Placeholder 5">
            <a:extLst>
              <a:ext uri="{FF2B5EF4-FFF2-40B4-BE49-F238E27FC236}">
                <a16:creationId xmlns:a16="http://schemas.microsoft.com/office/drawing/2014/main" id="{47F86FAE-4E0B-454A-84AB-4DA876C86AB2}"/>
              </a:ext>
            </a:extLst>
          </p:cNvPr>
          <p:cNvSpPr>
            <a:spLocks noGrp="1"/>
          </p:cNvSpPr>
          <p:nvPr>
            <p:ph type="body" sz="quarter" idx="14"/>
          </p:nvPr>
        </p:nvSpPr>
        <p:spPr/>
        <p:txBody>
          <a:bodyPr/>
          <a:lstStyle/>
          <a:p>
            <a:r>
              <a:rPr lang="nl-NL" b="0" dirty="0"/>
              <a:t>Opbouw schuldquote (</a:t>
            </a:r>
            <a:r>
              <a:rPr lang="nl-NL" b="0" dirty="0" err="1"/>
              <a:t>inc.</a:t>
            </a:r>
            <a:r>
              <a:rPr lang="nl-NL" b="0" dirty="0"/>
              <a:t> eigen vermogen en doorgeleende gelden aan derden) bij verschillende afschrijvingstermijnen en groeipercentages</a:t>
            </a:r>
          </a:p>
        </p:txBody>
      </p:sp>
      <p:sp>
        <p:nvSpPr>
          <p:cNvPr id="7" name="Title 6">
            <a:extLst>
              <a:ext uri="{FF2B5EF4-FFF2-40B4-BE49-F238E27FC236}">
                <a16:creationId xmlns:a16="http://schemas.microsoft.com/office/drawing/2014/main" id="{49774A6D-2B95-4468-A781-DECD81F3515D}"/>
              </a:ext>
            </a:extLst>
          </p:cNvPr>
          <p:cNvSpPr>
            <a:spLocks noGrp="1"/>
          </p:cNvSpPr>
          <p:nvPr>
            <p:ph type="title"/>
          </p:nvPr>
        </p:nvSpPr>
        <p:spPr/>
        <p:txBody>
          <a:bodyPr vert="horz"/>
          <a:lstStyle/>
          <a:p>
            <a:r>
              <a:rPr lang="nl-NL" dirty="0">
                <a:solidFill>
                  <a:srgbClr val="000000"/>
                </a:solidFill>
              </a:rPr>
              <a:t>Samenvatting: verwachte schuldquote gemeenten</a:t>
            </a:r>
          </a:p>
        </p:txBody>
      </p:sp>
      <p:sp>
        <p:nvSpPr>
          <p:cNvPr id="34" name="Rectangle: Rounded Corners 33">
            <a:extLst>
              <a:ext uri="{FF2B5EF4-FFF2-40B4-BE49-F238E27FC236}">
                <a16:creationId xmlns:a16="http://schemas.microsoft.com/office/drawing/2014/main" id="{2AF6CE5D-0AE0-0FBE-3082-9F24E971F247}"/>
              </a:ext>
            </a:extLst>
          </p:cNvPr>
          <p:cNvSpPr/>
          <p:nvPr/>
        </p:nvSpPr>
        <p:spPr>
          <a:xfrm>
            <a:off x="2966540" y="5489040"/>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19%</a:t>
            </a:r>
          </a:p>
        </p:txBody>
      </p:sp>
      <p:sp>
        <p:nvSpPr>
          <p:cNvPr id="47" name="TextBox 46">
            <a:extLst>
              <a:ext uri="{FF2B5EF4-FFF2-40B4-BE49-F238E27FC236}">
                <a16:creationId xmlns:a16="http://schemas.microsoft.com/office/drawing/2014/main" id="{8EAC2C37-D8C0-E4D6-5A29-47EE4956D102}"/>
              </a:ext>
            </a:extLst>
          </p:cNvPr>
          <p:cNvSpPr txBox="1"/>
          <p:nvPr/>
        </p:nvSpPr>
        <p:spPr>
          <a:xfrm>
            <a:off x="1604905" y="5257402"/>
            <a:ext cx="1321355" cy="337518"/>
          </a:xfrm>
          <a:prstGeom prst="rect">
            <a:avLst/>
          </a:prstGeom>
          <a:noFill/>
          <a:ln>
            <a:noFill/>
          </a:ln>
          <a:extLst>
            <a:ext uri="{909E8E84-426E-40DD-AFC4-6F175D3DCCD1}">
              <a14:hiddenFill xmlns:a14="http://schemas.microsoft.com/office/drawing/2010/main">
                <a:solidFill>
                  <a:schemeClr val="tx1">
                    <a:lumMod val="50000"/>
                    <a:lumOff val="50000"/>
                  </a:schemeClr>
                </a:solidFill>
              </a14:hiddenFill>
            </a:ext>
          </a:extLst>
        </p:spPr>
        <p:txBody>
          <a:bodyPr vert="horz" wrap="square" lIns="91440" tIns="45720" rIns="91440" bIns="45720" rtlCol="0" anchor="ctr">
            <a:noAutofit/>
          </a:bodyPr>
          <a:lstStyle/>
          <a:p>
            <a:pPr algn="r"/>
            <a:r>
              <a:rPr lang="nl-NL" sz="1000" noProof="0" dirty="0">
                <a:solidFill>
                  <a:srgbClr val="000000"/>
                </a:solidFill>
              </a:rPr>
              <a:t>Schuldquote</a:t>
            </a:r>
          </a:p>
        </p:txBody>
      </p:sp>
      <p:sp>
        <p:nvSpPr>
          <p:cNvPr id="50" name="Rectangle: Rounded Corners 49">
            <a:extLst>
              <a:ext uri="{FF2B5EF4-FFF2-40B4-BE49-F238E27FC236}">
                <a16:creationId xmlns:a16="http://schemas.microsoft.com/office/drawing/2014/main" id="{71C00039-7416-DDDB-39EF-9BB07C703865}"/>
              </a:ext>
            </a:extLst>
          </p:cNvPr>
          <p:cNvSpPr/>
          <p:nvPr/>
        </p:nvSpPr>
        <p:spPr>
          <a:xfrm>
            <a:off x="4416300" y="5193230"/>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48%</a:t>
            </a:r>
          </a:p>
        </p:txBody>
      </p:sp>
      <p:sp>
        <p:nvSpPr>
          <p:cNvPr id="82" name="Rectangle: Rounded Corners 81">
            <a:extLst>
              <a:ext uri="{FF2B5EF4-FFF2-40B4-BE49-F238E27FC236}">
                <a16:creationId xmlns:a16="http://schemas.microsoft.com/office/drawing/2014/main" id="{34E949C3-5C20-7CBC-881B-0B418F864B02}"/>
              </a:ext>
            </a:extLst>
          </p:cNvPr>
          <p:cNvSpPr/>
          <p:nvPr/>
        </p:nvSpPr>
        <p:spPr>
          <a:xfrm>
            <a:off x="5858026" y="4878684"/>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78%</a:t>
            </a:r>
          </a:p>
        </p:txBody>
      </p:sp>
      <p:sp>
        <p:nvSpPr>
          <p:cNvPr id="87" name="Rectangle: Rounded Corners 86">
            <a:extLst>
              <a:ext uri="{FF2B5EF4-FFF2-40B4-BE49-F238E27FC236}">
                <a16:creationId xmlns:a16="http://schemas.microsoft.com/office/drawing/2014/main" id="{F6DBEE41-B125-A705-59EF-988E778CABA7}"/>
              </a:ext>
            </a:extLst>
          </p:cNvPr>
          <p:cNvSpPr/>
          <p:nvPr/>
        </p:nvSpPr>
        <p:spPr>
          <a:xfrm>
            <a:off x="7308873" y="4934235"/>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73%</a:t>
            </a:r>
          </a:p>
        </p:txBody>
      </p:sp>
      <p:sp>
        <p:nvSpPr>
          <p:cNvPr id="91" name="Rectangle: Rounded Corners 90">
            <a:extLst>
              <a:ext uri="{FF2B5EF4-FFF2-40B4-BE49-F238E27FC236}">
                <a16:creationId xmlns:a16="http://schemas.microsoft.com/office/drawing/2014/main" id="{4EFB6E55-977C-322D-E00D-30CB57BCCECD}"/>
              </a:ext>
            </a:extLst>
          </p:cNvPr>
          <p:cNvSpPr/>
          <p:nvPr/>
        </p:nvSpPr>
        <p:spPr>
          <a:xfrm>
            <a:off x="8747685" y="4432047"/>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122%</a:t>
            </a:r>
          </a:p>
        </p:txBody>
      </p:sp>
      <p:sp>
        <p:nvSpPr>
          <p:cNvPr id="94" name="Rectangle: Rounded Corners 93">
            <a:extLst>
              <a:ext uri="{FF2B5EF4-FFF2-40B4-BE49-F238E27FC236}">
                <a16:creationId xmlns:a16="http://schemas.microsoft.com/office/drawing/2014/main" id="{B8873E5D-FF10-04DB-79BF-0EDB59B10D5B}"/>
              </a:ext>
            </a:extLst>
          </p:cNvPr>
          <p:cNvSpPr/>
          <p:nvPr/>
        </p:nvSpPr>
        <p:spPr>
          <a:xfrm>
            <a:off x="10196467" y="3756792"/>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188%</a:t>
            </a:r>
          </a:p>
        </p:txBody>
      </p:sp>
      <p:sp>
        <p:nvSpPr>
          <p:cNvPr id="101" name="Freeform: Shape 100">
            <a:extLst>
              <a:ext uri="{FF2B5EF4-FFF2-40B4-BE49-F238E27FC236}">
                <a16:creationId xmlns:a16="http://schemas.microsoft.com/office/drawing/2014/main" id="{ADD8BCBB-6473-FADD-AC47-700FEFB73CBA}"/>
              </a:ext>
            </a:extLst>
          </p:cNvPr>
          <p:cNvSpPr/>
          <p:nvPr/>
        </p:nvSpPr>
        <p:spPr>
          <a:xfrm>
            <a:off x="2030722" y="4689091"/>
            <a:ext cx="301625" cy="568312"/>
          </a:xfrm>
          <a:custGeom>
            <a:avLst/>
            <a:gdLst>
              <a:gd name="connsiteX0" fmla="*/ 0 w 1110343"/>
              <a:gd name="connsiteY0" fmla="*/ 0 h 662473"/>
              <a:gd name="connsiteX1" fmla="*/ 587829 w 1110343"/>
              <a:gd name="connsiteY1" fmla="*/ 475861 h 662473"/>
              <a:gd name="connsiteX2" fmla="*/ 1110343 w 1110343"/>
              <a:gd name="connsiteY2" fmla="*/ 662473 h 662473"/>
            </a:gdLst>
            <a:ahLst/>
            <a:cxnLst>
              <a:cxn ang="0">
                <a:pos x="connsiteX0" y="connsiteY0"/>
              </a:cxn>
              <a:cxn ang="0">
                <a:pos x="connsiteX1" y="connsiteY1"/>
              </a:cxn>
              <a:cxn ang="0">
                <a:pos x="connsiteX2" y="connsiteY2"/>
              </a:cxn>
            </a:cxnLst>
            <a:rect l="l" t="t" r="r" b="b"/>
            <a:pathLst>
              <a:path w="1110343" h="662473">
                <a:moveTo>
                  <a:pt x="0" y="0"/>
                </a:moveTo>
                <a:cubicBezTo>
                  <a:pt x="201386" y="182724"/>
                  <a:pt x="402772" y="365449"/>
                  <a:pt x="587829" y="475861"/>
                </a:cubicBezTo>
                <a:cubicBezTo>
                  <a:pt x="772886" y="586273"/>
                  <a:pt x="941614" y="624373"/>
                  <a:pt x="1110343" y="662473"/>
                </a:cubicBezTo>
              </a:path>
            </a:pathLst>
          </a:custGeom>
          <a:noFill/>
          <a:ln w="28575" cap="flat">
            <a:solidFill>
              <a:schemeClr val="accent6">
                <a:lumMod val="65000"/>
              </a:schemeClr>
            </a:solidFill>
            <a:prstDash val="dash"/>
            <a:miter/>
            <a:headEnd w="med" len="med"/>
            <a:tailEnd type="triangle" w="med" len="med"/>
          </a:ln>
        </p:spPr>
        <p:txBody>
          <a:bodyPr rtlCol="0" anchor="ctr"/>
          <a:lstStyle/>
          <a:p>
            <a:pPr algn="ctr"/>
            <a:endParaRPr lang="nl-NL" dirty="0"/>
          </a:p>
        </p:txBody>
      </p:sp>
      <p:cxnSp>
        <p:nvCxnSpPr>
          <p:cNvPr id="81" name="Straight Arrow Connector 80">
            <a:extLst>
              <a:ext uri="{FF2B5EF4-FFF2-40B4-BE49-F238E27FC236}">
                <a16:creationId xmlns:a16="http://schemas.microsoft.com/office/drawing/2014/main" id="{1AB476FE-E71E-3890-5ED1-779115B8FBAD}"/>
              </a:ext>
            </a:extLst>
          </p:cNvPr>
          <p:cNvCxnSpPr>
            <a:cxnSpLocks/>
            <a:endCxn id="82" idx="0"/>
          </p:cNvCxnSpPr>
          <p:nvPr/>
        </p:nvCxnSpPr>
        <p:spPr>
          <a:xfrm flipH="1">
            <a:off x="6185176" y="1837764"/>
            <a:ext cx="5261" cy="3040920"/>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B52BFE6-7168-20AA-0255-6E4E8901E8C4}"/>
              </a:ext>
            </a:extLst>
          </p:cNvPr>
          <p:cNvCxnSpPr>
            <a:cxnSpLocks/>
            <a:endCxn id="91" idx="0"/>
          </p:cNvCxnSpPr>
          <p:nvPr/>
        </p:nvCxnSpPr>
        <p:spPr>
          <a:xfrm flipH="1">
            <a:off x="9074835" y="1845156"/>
            <a:ext cx="3420" cy="2586891"/>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CCB5C02B-B60D-19E0-149D-46382180BFE8}"/>
              </a:ext>
            </a:extLst>
          </p:cNvPr>
          <p:cNvCxnSpPr>
            <a:cxnSpLocks/>
          </p:cNvCxnSpPr>
          <p:nvPr/>
        </p:nvCxnSpPr>
        <p:spPr>
          <a:xfrm flipH="1">
            <a:off x="10520454" y="1846656"/>
            <a:ext cx="6327" cy="1911090"/>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E462BC48-DBDA-3953-A295-817A1AE8F083}"/>
              </a:ext>
            </a:extLst>
          </p:cNvPr>
          <p:cNvCxnSpPr>
            <a:cxnSpLocks/>
            <a:endCxn id="34" idx="0"/>
          </p:cNvCxnSpPr>
          <p:nvPr/>
        </p:nvCxnSpPr>
        <p:spPr>
          <a:xfrm>
            <a:off x="3293690" y="1848506"/>
            <a:ext cx="0" cy="3640534"/>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FE9472D6-AC60-4497-4A04-1F8E3251837D}"/>
              </a:ext>
            </a:extLst>
          </p:cNvPr>
          <p:cNvCxnSpPr>
            <a:cxnSpLocks/>
            <a:endCxn id="50" idx="0"/>
          </p:cNvCxnSpPr>
          <p:nvPr/>
        </p:nvCxnSpPr>
        <p:spPr>
          <a:xfrm flipH="1">
            <a:off x="4743450" y="1831098"/>
            <a:ext cx="794" cy="3362132"/>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pic>
        <p:nvPicPr>
          <p:cNvPr id="117" name="Graphic 116" descr="Miscellaneous with solid fill">
            <a:extLst>
              <a:ext uri="{FF2B5EF4-FFF2-40B4-BE49-F238E27FC236}">
                <a16:creationId xmlns:a16="http://schemas.microsoft.com/office/drawing/2014/main" id="{B4C0AABA-A674-AB55-F9A2-7EC5AAF9A14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39453" y="2783106"/>
            <a:ext cx="284163" cy="284163"/>
          </a:xfrm>
          <a:prstGeom prst="rect">
            <a:avLst/>
          </a:prstGeom>
        </p:spPr>
      </p:pic>
      <p:pic>
        <p:nvPicPr>
          <p:cNvPr id="128" name="Graphic 127" descr="Road with solid fill">
            <a:extLst>
              <a:ext uri="{FF2B5EF4-FFF2-40B4-BE49-F238E27FC236}">
                <a16:creationId xmlns:a16="http://schemas.microsoft.com/office/drawing/2014/main" id="{95B9F8FA-277F-3E01-FFE8-E1D88924AE3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040247" y="2388634"/>
            <a:ext cx="282575" cy="282575"/>
          </a:xfrm>
          <a:prstGeom prst="rect">
            <a:avLst/>
          </a:prstGeom>
        </p:spPr>
      </p:pic>
      <p:pic>
        <p:nvPicPr>
          <p:cNvPr id="129" name="Graphic 128" descr="Home with solid fill">
            <a:extLst>
              <a:ext uri="{FF2B5EF4-FFF2-40B4-BE49-F238E27FC236}">
                <a16:creationId xmlns:a16="http://schemas.microsoft.com/office/drawing/2014/main" id="{1388FE5A-FF44-C1B8-95EF-5E34DC21FF6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039453" y="1981647"/>
            <a:ext cx="284163" cy="284163"/>
          </a:xfrm>
          <a:prstGeom prst="rect">
            <a:avLst/>
          </a:prstGeom>
        </p:spPr>
      </p:pic>
      <p:pic>
        <p:nvPicPr>
          <p:cNvPr id="130" name="Graphic 129" descr="Linear Graph outline">
            <a:extLst>
              <a:ext uri="{FF2B5EF4-FFF2-40B4-BE49-F238E27FC236}">
                <a16:creationId xmlns:a16="http://schemas.microsoft.com/office/drawing/2014/main" id="{5432AE8C-57AD-F4BF-CCDF-1AFB016B1787}"/>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030722" y="3213832"/>
            <a:ext cx="301625" cy="301625"/>
          </a:xfrm>
          <a:prstGeom prst="rect">
            <a:avLst/>
          </a:prstGeom>
        </p:spPr>
      </p:pic>
      <p:sp>
        <p:nvSpPr>
          <p:cNvPr id="131" name="TextBox 130">
            <a:extLst>
              <a:ext uri="{FF2B5EF4-FFF2-40B4-BE49-F238E27FC236}">
                <a16:creationId xmlns:a16="http://schemas.microsoft.com/office/drawing/2014/main" id="{B8DFED77-8B78-67CF-7A22-E33B7F610A98}"/>
              </a:ext>
            </a:extLst>
          </p:cNvPr>
          <p:cNvSpPr txBox="1"/>
          <p:nvPr/>
        </p:nvSpPr>
        <p:spPr>
          <a:xfrm>
            <a:off x="2716213" y="2360926"/>
            <a:ext cx="1158875"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Niet geactiveerd</a:t>
            </a:r>
          </a:p>
        </p:txBody>
      </p:sp>
      <p:sp>
        <p:nvSpPr>
          <p:cNvPr id="132" name="TextBox 131">
            <a:extLst>
              <a:ext uri="{FF2B5EF4-FFF2-40B4-BE49-F238E27FC236}">
                <a16:creationId xmlns:a16="http://schemas.microsoft.com/office/drawing/2014/main" id="{F5F53A1A-826F-DF66-CA1F-77C9EF87DD5F}"/>
              </a:ext>
            </a:extLst>
          </p:cNvPr>
          <p:cNvSpPr txBox="1"/>
          <p:nvPr/>
        </p:nvSpPr>
        <p:spPr>
          <a:xfrm>
            <a:off x="4162425" y="2360926"/>
            <a:ext cx="1158875" cy="327211"/>
          </a:xfrm>
          <a:prstGeom prst="rect">
            <a:avLst/>
          </a:prstGeom>
          <a:solidFill>
            <a:srgbClr val="F2F2F2"/>
          </a:solidFill>
          <a:ln>
            <a:noFill/>
          </a:ln>
        </p:spPr>
        <p:txBody>
          <a:bodyPr vert="horz" wrap="square" lIns="91440" tIns="45720" rIns="91440" bIns="45720" rtlCol="0" anchor="ctr">
            <a:noAutofit/>
          </a:bodyPr>
          <a:lstStyle/>
          <a:p>
            <a:pPr algn="ctr"/>
            <a:r>
              <a:rPr lang="nl-NL" sz="1000" noProof="0" dirty="0"/>
              <a:t>Afschrijven </a:t>
            </a:r>
            <a:br>
              <a:rPr lang="nl-NL" sz="1000" noProof="0" dirty="0"/>
            </a:br>
            <a:r>
              <a:rPr lang="nl-NL" sz="1000" noProof="0" dirty="0"/>
              <a:t>in 40 jaar</a:t>
            </a:r>
          </a:p>
        </p:txBody>
      </p:sp>
      <p:sp>
        <p:nvSpPr>
          <p:cNvPr id="133" name="TextBox 132">
            <a:extLst>
              <a:ext uri="{FF2B5EF4-FFF2-40B4-BE49-F238E27FC236}">
                <a16:creationId xmlns:a16="http://schemas.microsoft.com/office/drawing/2014/main" id="{E2664952-068C-C7CD-430A-C4B151C0E889}"/>
              </a:ext>
            </a:extLst>
          </p:cNvPr>
          <p:cNvSpPr txBox="1"/>
          <p:nvPr/>
        </p:nvSpPr>
        <p:spPr>
          <a:xfrm>
            <a:off x="5608638" y="1952420"/>
            <a:ext cx="1158875"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a:t>
            </a:r>
            <a:br>
              <a:rPr lang="nl-NL" sz="1000" noProof="0" dirty="0"/>
            </a:br>
            <a:r>
              <a:rPr lang="nl-NL" sz="1000" noProof="0" dirty="0"/>
              <a:t>in 60 jaar</a:t>
            </a:r>
          </a:p>
        </p:txBody>
      </p:sp>
      <p:sp>
        <p:nvSpPr>
          <p:cNvPr id="134" name="TextBox 133">
            <a:extLst>
              <a:ext uri="{FF2B5EF4-FFF2-40B4-BE49-F238E27FC236}">
                <a16:creationId xmlns:a16="http://schemas.microsoft.com/office/drawing/2014/main" id="{E0036B16-6704-0DCB-AB64-E595161781AC}"/>
              </a:ext>
            </a:extLst>
          </p:cNvPr>
          <p:cNvSpPr txBox="1"/>
          <p:nvPr/>
        </p:nvSpPr>
        <p:spPr>
          <a:xfrm>
            <a:off x="5608638" y="2360926"/>
            <a:ext cx="1158875"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a:t>
            </a:r>
            <a:br>
              <a:rPr lang="nl-NL" sz="1000" noProof="0" dirty="0"/>
            </a:br>
            <a:r>
              <a:rPr lang="nl-NL" sz="1000" noProof="0" dirty="0"/>
              <a:t>in 60 jaar</a:t>
            </a:r>
          </a:p>
        </p:txBody>
      </p:sp>
      <p:sp>
        <p:nvSpPr>
          <p:cNvPr id="135" name="TextBox 134">
            <a:extLst>
              <a:ext uri="{FF2B5EF4-FFF2-40B4-BE49-F238E27FC236}">
                <a16:creationId xmlns:a16="http://schemas.microsoft.com/office/drawing/2014/main" id="{DAEB6D6A-FC19-D8B8-BFA8-438F9DC2B043}"/>
              </a:ext>
            </a:extLst>
          </p:cNvPr>
          <p:cNvSpPr txBox="1"/>
          <p:nvPr/>
        </p:nvSpPr>
        <p:spPr>
          <a:xfrm>
            <a:off x="7054850" y="3177939"/>
            <a:ext cx="1158875" cy="349722"/>
          </a:xfrm>
          <a:prstGeom prst="rect">
            <a:avLst/>
          </a:prstGeom>
          <a:solidFill>
            <a:schemeClr val="bg1">
              <a:lumMod val="95000"/>
            </a:schemeClr>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solidFill>
                  <a:srgbClr val="000000"/>
                </a:solidFill>
              </a:rPr>
              <a:t>1% stabiele groei</a:t>
            </a:r>
          </a:p>
        </p:txBody>
      </p:sp>
      <p:sp>
        <p:nvSpPr>
          <p:cNvPr id="136" name="TextBox 135">
            <a:extLst>
              <a:ext uri="{FF2B5EF4-FFF2-40B4-BE49-F238E27FC236}">
                <a16:creationId xmlns:a16="http://schemas.microsoft.com/office/drawing/2014/main" id="{05776B03-934E-2BE5-300E-A20E16AC1D4A}"/>
              </a:ext>
            </a:extLst>
          </p:cNvPr>
          <p:cNvSpPr txBox="1"/>
          <p:nvPr/>
        </p:nvSpPr>
        <p:spPr>
          <a:xfrm>
            <a:off x="9974263" y="1952420"/>
            <a:ext cx="1158875"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a:t>
            </a:r>
            <a:br>
              <a:rPr lang="nl-NL" sz="1000" noProof="0" dirty="0"/>
            </a:br>
            <a:r>
              <a:rPr lang="nl-NL" sz="1000" noProof="0" dirty="0"/>
              <a:t>in 60 jaar</a:t>
            </a:r>
          </a:p>
        </p:txBody>
      </p:sp>
      <p:sp>
        <p:nvSpPr>
          <p:cNvPr id="137" name="TextBox 136">
            <a:extLst>
              <a:ext uri="{FF2B5EF4-FFF2-40B4-BE49-F238E27FC236}">
                <a16:creationId xmlns:a16="http://schemas.microsoft.com/office/drawing/2014/main" id="{C8E09993-6744-CE30-3044-D3A1309932A3}"/>
              </a:ext>
            </a:extLst>
          </p:cNvPr>
          <p:cNvSpPr txBox="1"/>
          <p:nvPr/>
        </p:nvSpPr>
        <p:spPr>
          <a:xfrm>
            <a:off x="9974263" y="2360926"/>
            <a:ext cx="1158875"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a:t>
            </a:r>
            <a:br>
              <a:rPr lang="nl-NL" sz="1000" noProof="0" dirty="0"/>
            </a:br>
            <a:r>
              <a:rPr lang="nl-NL" sz="1000" noProof="0" dirty="0"/>
              <a:t>in 60 jaar</a:t>
            </a:r>
          </a:p>
        </p:txBody>
      </p:sp>
      <p:sp>
        <p:nvSpPr>
          <p:cNvPr id="138" name="TextBox 137">
            <a:extLst>
              <a:ext uri="{FF2B5EF4-FFF2-40B4-BE49-F238E27FC236}">
                <a16:creationId xmlns:a16="http://schemas.microsoft.com/office/drawing/2014/main" id="{19FC97E9-CFCB-5100-A7A4-A2370D40459C}"/>
              </a:ext>
            </a:extLst>
          </p:cNvPr>
          <p:cNvSpPr txBox="1"/>
          <p:nvPr/>
        </p:nvSpPr>
        <p:spPr>
          <a:xfrm>
            <a:off x="8542338" y="3177939"/>
            <a:ext cx="2590800" cy="349722"/>
          </a:xfrm>
          <a:prstGeom prst="rect">
            <a:avLst/>
          </a:prstGeom>
          <a:solidFill>
            <a:schemeClr val="bg1">
              <a:lumMod val="95000"/>
            </a:schemeClr>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solidFill>
                  <a:srgbClr val="000000"/>
                </a:solidFill>
              </a:rPr>
              <a:t>3% stabiele groei</a:t>
            </a:r>
          </a:p>
        </p:txBody>
      </p:sp>
      <p:pic>
        <p:nvPicPr>
          <p:cNvPr id="139" name="Graphic 138" descr="Badge 6 with solid fill">
            <a:extLst>
              <a:ext uri="{FF2B5EF4-FFF2-40B4-BE49-F238E27FC236}">
                <a16:creationId xmlns:a16="http://schemas.microsoft.com/office/drawing/2014/main" id="{23587446-C33B-4762-3981-2EA1BBF34CF8}"/>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406142" y="1669808"/>
            <a:ext cx="234950" cy="234950"/>
          </a:xfrm>
          <a:prstGeom prst="rect">
            <a:avLst/>
          </a:prstGeom>
        </p:spPr>
      </p:pic>
      <p:pic>
        <p:nvPicPr>
          <p:cNvPr id="140" name="Graphic 139" descr="Badge 4 with solid fill">
            <a:extLst>
              <a:ext uri="{FF2B5EF4-FFF2-40B4-BE49-F238E27FC236}">
                <a16:creationId xmlns:a16="http://schemas.microsoft.com/office/drawing/2014/main" id="{1D24E475-53FB-C7E6-0980-E675AC94282B}"/>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520740" y="1669808"/>
            <a:ext cx="234950" cy="234950"/>
          </a:xfrm>
          <a:prstGeom prst="rect">
            <a:avLst/>
          </a:prstGeom>
        </p:spPr>
      </p:pic>
      <p:pic>
        <p:nvPicPr>
          <p:cNvPr id="141" name="Graphic 140" descr="Badge 3 with solid fill">
            <a:extLst>
              <a:ext uri="{FF2B5EF4-FFF2-40B4-BE49-F238E27FC236}">
                <a16:creationId xmlns:a16="http://schemas.microsoft.com/office/drawing/2014/main" id="{7593D116-293E-5E94-6184-D9FF64853B9A}"/>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071954" y="1669808"/>
            <a:ext cx="234950" cy="234950"/>
          </a:xfrm>
          <a:prstGeom prst="rect">
            <a:avLst/>
          </a:prstGeom>
        </p:spPr>
      </p:pic>
      <p:pic>
        <p:nvPicPr>
          <p:cNvPr id="142" name="Graphic 141" descr="Badge with solid fill">
            <a:extLst>
              <a:ext uri="{FF2B5EF4-FFF2-40B4-BE49-F238E27FC236}">
                <a16:creationId xmlns:a16="http://schemas.microsoft.com/office/drawing/2014/main" id="{836BC215-1B20-5584-E9E8-70C408575A20}"/>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4625975" y="1669808"/>
            <a:ext cx="234950" cy="234950"/>
          </a:xfrm>
          <a:prstGeom prst="rect">
            <a:avLst/>
          </a:prstGeom>
        </p:spPr>
      </p:pic>
      <p:sp>
        <p:nvSpPr>
          <p:cNvPr id="143" name="TextBox 142">
            <a:extLst>
              <a:ext uri="{FF2B5EF4-FFF2-40B4-BE49-F238E27FC236}">
                <a16:creationId xmlns:a16="http://schemas.microsoft.com/office/drawing/2014/main" id="{F929EBF3-954A-9ABB-BFBD-E329971E6519}"/>
              </a:ext>
            </a:extLst>
          </p:cNvPr>
          <p:cNvSpPr txBox="1"/>
          <p:nvPr/>
        </p:nvSpPr>
        <p:spPr>
          <a:xfrm>
            <a:off x="649289" y="3177940"/>
            <a:ext cx="1321355" cy="337518"/>
          </a:xfrm>
          <a:prstGeom prst="rect">
            <a:avLst/>
          </a:prstGeom>
          <a:noFill/>
          <a:ln>
            <a:noFill/>
          </a:ln>
          <a:extLst>
            <a:ext uri="{909E8E84-426E-40DD-AFC4-6F175D3DCCD1}">
              <a14:hiddenFill xmlns:a14="http://schemas.microsoft.com/office/drawing/2010/main">
                <a:solidFill>
                  <a:schemeClr val="tx1">
                    <a:lumMod val="50000"/>
                    <a:lumOff val="50000"/>
                  </a:schemeClr>
                </a:solidFill>
              </a14:hiddenFill>
            </a:ext>
          </a:extLst>
        </p:spPr>
        <p:txBody>
          <a:bodyPr vert="horz" wrap="square" lIns="91440" tIns="45720" rIns="91440" bIns="45720" rtlCol="0" anchor="ctr">
            <a:noAutofit/>
          </a:bodyPr>
          <a:lstStyle/>
          <a:p>
            <a:pPr algn="r"/>
            <a:r>
              <a:rPr lang="nl-NL" sz="1000" noProof="0" dirty="0">
                <a:solidFill>
                  <a:srgbClr val="000000"/>
                </a:solidFill>
              </a:rPr>
              <a:t>Groei van de stad</a:t>
            </a:r>
          </a:p>
        </p:txBody>
      </p:sp>
      <p:sp>
        <p:nvSpPr>
          <p:cNvPr id="144" name="TextBox 143">
            <a:extLst>
              <a:ext uri="{FF2B5EF4-FFF2-40B4-BE49-F238E27FC236}">
                <a16:creationId xmlns:a16="http://schemas.microsoft.com/office/drawing/2014/main" id="{A27B2390-B792-FC4F-F005-04557BF7C068}"/>
              </a:ext>
            </a:extLst>
          </p:cNvPr>
          <p:cNvSpPr txBox="1"/>
          <p:nvPr/>
        </p:nvSpPr>
        <p:spPr>
          <a:xfrm>
            <a:off x="2716213" y="1952420"/>
            <a:ext cx="2595563" cy="327211"/>
          </a:xfrm>
          <a:prstGeom prst="rect">
            <a:avLst/>
          </a:prstGeom>
          <a:solidFill>
            <a:srgbClr val="F2F2F2"/>
          </a:solidFill>
          <a:ln>
            <a:noFill/>
          </a:ln>
        </p:spPr>
        <p:txBody>
          <a:bodyPr vert="horz" wrap="square" lIns="91440" tIns="45720" rIns="91440" bIns="45720" rtlCol="0" anchor="ctr">
            <a:noAutofit/>
          </a:bodyPr>
          <a:lstStyle/>
          <a:p>
            <a:pPr algn="ctr"/>
            <a:r>
              <a:rPr lang="nl-NL" sz="1000" noProof="0" dirty="0"/>
              <a:t>Afschrijven in 40 jaar</a:t>
            </a:r>
          </a:p>
        </p:txBody>
      </p:sp>
      <p:sp>
        <p:nvSpPr>
          <p:cNvPr id="145" name="TextBox 144">
            <a:extLst>
              <a:ext uri="{FF2B5EF4-FFF2-40B4-BE49-F238E27FC236}">
                <a16:creationId xmlns:a16="http://schemas.microsoft.com/office/drawing/2014/main" id="{60C69F5E-DAFA-E930-EE72-8E20AD3DFE3D}"/>
              </a:ext>
            </a:extLst>
          </p:cNvPr>
          <p:cNvSpPr txBox="1"/>
          <p:nvPr/>
        </p:nvSpPr>
        <p:spPr>
          <a:xfrm>
            <a:off x="649289" y="2771548"/>
            <a:ext cx="1321355" cy="337518"/>
          </a:xfrm>
          <a:prstGeom prst="rect">
            <a:avLst/>
          </a:prstGeom>
          <a:noFill/>
          <a:ln>
            <a:noFill/>
          </a:ln>
          <a:extLst>
            <a:ext uri="{909E8E84-426E-40DD-AFC4-6F175D3DCCD1}">
              <a14:hiddenFill xmlns:a14="http://schemas.microsoft.com/office/drawing/2010/main">
                <a:solidFill>
                  <a:schemeClr val="tx1">
                    <a:lumMod val="50000"/>
                    <a:lumOff val="50000"/>
                  </a:schemeClr>
                </a:solidFill>
              </a14:hiddenFill>
            </a:ext>
          </a:extLst>
        </p:spPr>
        <p:txBody>
          <a:bodyPr vert="horz" wrap="square" lIns="91440" tIns="45720" rIns="91440" bIns="45720" rtlCol="0" anchor="ctr">
            <a:noAutofit/>
          </a:bodyPr>
          <a:lstStyle/>
          <a:p>
            <a:pPr algn="r"/>
            <a:r>
              <a:rPr lang="nl-NL" sz="1000" noProof="0" dirty="0">
                <a:solidFill>
                  <a:srgbClr val="000000"/>
                </a:solidFill>
              </a:rPr>
              <a:t>Divers</a:t>
            </a:r>
          </a:p>
        </p:txBody>
      </p:sp>
      <p:sp>
        <p:nvSpPr>
          <p:cNvPr id="146" name="TextBox 145">
            <a:extLst>
              <a:ext uri="{FF2B5EF4-FFF2-40B4-BE49-F238E27FC236}">
                <a16:creationId xmlns:a16="http://schemas.microsoft.com/office/drawing/2014/main" id="{00C25DD1-937A-18EC-C9F7-274C8A9DAB7C}"/>
              </a:ext>
            </a:extLst>
          </p:cNvPr>
          <p:cNvSpPr txBox="1"/>
          <p:nvPr/>
        </p:nvSpPr>
        <p:spPr>
          <a:xfrm>
            <a:off x="649289" y="2365155"/>
            <a:ext cx="1321355" cy="337518"/>
          </a:xfrm>
          <a:prstGeom prst="rect">
            <a:avLst/>
          </a:prstGeom>
          <a:noFill/>
          <a:ln>
            <a:noFill/>
          </a:ln>
          <a:extLst>
            <a:ext uri="{909E8E84-426E-40DD-AFC4-6F175D3DCCD1}">
              <a14:hiddenFill xmlns:a14="http://schemas.microsoft.com/office/drawing/2010/main">
                <a:solidFill>
                  <a:schemeClr val="tx1">
                    <a:lumMod val="50000"/>
                    <a:lumOff val="50000"/>
                  </a:schemeClr>
                </a:solidFill>
              </a14:hiddenFill>
            </a:ext>
          </a:extLst>
        </p:spPr>
        <p:txBody>
          <a:bodyPr vert="horz" wrap="square" lIns="91440" tIns="45720" rIns="91440" bIns="45720" rtlCol="0" anchor="ctr">
            <a:noAutofit/>
          </a:bodyPr>
          <a:lstStyle/>
          <a:p>
            <a:pPr algn="r"/>
            <a:r>
              <a:rPr lang="nl-NL" sz="1000" dirty="0">
                <a:solidFill>
                  <a:srgbClr val="000000"/>
                </a:solidFill>
              </a:rPr>
              <a:t>Publieke werken</a:t>
            </a:r>
            <a:endParaRPr lang="nl-NL" sz="1000" noProof="0" dirty="0">
              <a:solidFill>
                <a:srgbClr val="000000"/>
              </a:solidFill>
            </a:endParaRPr>
          </a:p>
        </p:txBody>
      </p:sp>
      <p:sp>
        <p:nvSpPr>
          <p:cNvPr id="147" name="TextBox 146">
            <a:extLst>
              <a:ext uri="{FF2B5EF4-FFF2-40B4-BE49-F238E27FC236}">
                <a16:creationId xmlns:a16="http://schemas.microsoft.com/office/drawing/2014/main" id="{2EA5A869-4D7C-FAF1-5659-D16DD9092139}"/>
              </a:ext>
            </a:extLst>
          </p:cNvPr>
          <p:cNvSpPr txBox="1"/>
          <p:nvPr/>
        </p:nvSpPr>
        <p:spPr>
          <a:xfrm>
            <a:off x="649289" y="1958762"/>
            <a:ext cx="1321355" cy="337518"/>
          </a:xfrm>
          <a:prstGeom prst="rect">
            <a:avLst/>
          </a:prstGeom>
          <a:noFill/>
          <a:ln>
            <a:noFill/>
          </a:ln>
          <a:extLst>
            <a:ext uri="{909E8E84-426E-40DD-AFC4-6F175D3DCCD1}">
              <a14:hiddenFill xmlns:a14="http://schemas.microsoft.com/office/drawing/2010/main">
                <a:solidFill>
                  <a:schemeClr val="tx1">
                    <a:lumMod val="50000"/>
                    <a:lumOff val="50000"/>
                  </a:schemeClr>
                </a:solidFill>
              </a14:hiddenFill>
            </a:ext>
          </a:extLst>
        </p:spPr>
        <p:txBody>
          <a:bodyPr vert="horz" wrap="square" lIns="91440" tIns="45720" rIns="91440" bIns="45720" rtlCol="0" anchor="ctr">
            <a:noAutofit/>
          </a:bodyPr>
          <a:lstStyle/>
          <a:p>
            <a:pPr algn="r"/>
            <a:r>
              <a:rPr lang="nl-NL" sz="1000" noProof="0" dirty="0">
                <a:solidFill>
                  <a:srgbClr val="000000"/>
                </a:solidFill>
              </a:rPr>
              <a:t>Gebouwen</a:t>
            </a:r>
          </a:p>
        </p:txBody>
      </p:sp>
      <p:sp>
        <p:nvSpPr>
          <p:cNvPr id="148" name="TextBox 147">
            <a:extLst>
              <a:ext uri="{FF2B5EF4-FFF2-40B4-BE49-F238E27FC236}">
                <a16:creationId xmlns:a16="http://schemas.microsoft.com/office/drawing/2014/main" id="{249911AA-F836-0E0C-1C5D-0BE2BB975011}"/>
              </a:ext>
            </a:extLst>
          </p:cNvPr>
          <p:cNvSpPr txBox="1"/>
          <p:nvPr/>
        </p:nvSpPr>
        <p:spPr>
          <a:xfrm>
            <a:off x="2716213" y="2769432"/>
            <a:ext cx="8416925" cy="327211"/>
          </a:xfrm>
          <a:prstGeom prst="rect">
            <a:avLst/>
          </a:prstGeom>
          <a:solidFill>
            <a:srgbClr val="F2F2F2"/>
          </a:solidFill>
          <a:ln>
            <a:noFill/>
          </a:ln>
        </p:spPr>
        <p:txBody>
          <a:bodyPr vert="horz" wrap="square" lIns="91440" tIns="45720" rIns="91440" bIns="45720" rtlCol="0" anchor="ctr">
            <a:noAutofit/>
          </a:bodyPr>
          <a:lstStyle/>
          <a:p>
            <a:r>
              <a:rPr lang="nl-NL" sz="1000" noProof="0" dirty="0"/>
              <a:t>Afschrijven in 12 jaar</a:t>
            </a:r>
          </a:p>
        </p:txBody>
      </p:sp>
      <p:sp>
        <p:nvSpPr>
          <p:cNvPr id="149" name="TextBox 148">
            <a:extLst>
              <a:ext uri="{FF2B5EF4-FFF2-40B4-BE49-F238E27FC236}">
                <a16:creationId xmlns:a16="http://schemas.microsoft.com/office/drawing/2014/main" id="{2A474618-7C9A-C218-6CE2-7EF11D7044A1}"/>
              </a:ext>
            </a:extLst>
          </p:cNvPr>
          <p:cNvSpPr txBox="1"/>
          <p:nvPr/>
        </p:nvSpPr>
        <p:spPr>
          <a:xfrm>
            <a:off x="7061200" y="1952420"/>
            <a:ext cx="2592388"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in 40 jaar</a:t>
            </a:r>
          </a:p>
        </p:txBody>
      </p:sp>
      <p:sp>
        <p:nvSpPr>
          <p:cNvPr id="150" name="TextBox 149">
            <a:extLst>
              <a:ext uri="{FF2B5EF4-FFF2-40B4-BE49-F238E27FC236}">
                <a16:creationId xmlns:a16="http://schemas.microsoft.com/office/drawing/2014/main" id="{01F0AA81-56F6-10A2-0C4E-C3F430651E29}"/>
              </a:ext>
            </a:extLst>
          </p:cNvPr>
          <p:cNvSpPr txBox="1"/>
          <p:nvPr/>
        </p:nvSpPr>
        <p:spPr>
          <a:xfrm>
            <a:off x="7061200" y="2360926"/>
            <a:ext cx="2592388"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in 40 jaar</a:t>
            </a:r>
          </a:p>
        </p:txBody>
      </p:sp>
      <p:sp>
        <p:nvSpPr>
          <p:cNvPr id="151" name="TextBox 150">
            <a:extLst>
              <a:ext uri="{FF2B5EF4-FFF2-40B4-BE49-F238E27FC236}">
                <a16:creationId xmlns:a16="http://schemas.microsoft.com/office/drawing/2014/main" id="{0F7C3E69-33E2-335B-32D5-85B1F6376598}"/>
              </a:ext>
            </a:extLst>
          </p:cNvPr>
          <p:cNvSpPr txBox="1"/>
          <p:nvPr/>
        </p:nvSpPr>
        <p:spPr>
          <a:xfrm>
            <a:off x="2716213" y="3177939"/>
            <a:ext cx="4017963" cy="349722"/>
          </a:xfrm>
          <a:prstGeom prst="rect">
            <a:avLst/>
          </a:prstGeom>
          <a:solidFill>
            <a:schemeClr val="bg1">
              <a:lumMod val="95000"/>
            </a:schemeClr>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solidFill>
                  <a:srgbClr val="000000"/>
                </a:solidFill>
              </a:rPr>
              <a:t>Geen groei</a:t>
            </a:r>
          </a:p>
        </p:txBody>
      </p:sp>
      <p:pic>
        <p:nvPicPr>
          <p:cNvPr id="152" name="Graphic 151" descr="Badge 1 with solid fill">
            <a:extLst>
              <a:ext uri="{FF2B5EF4-FFF2-40B4-BE49-F238E27FC236}">
                <a16:creationId xmlns:a16="http://schemas.microsoft.com/office/drawing/2014/main" id="{7EF227B0-6FEB-B6AC-3D2E-8C50689D386E}"/>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3176215" y="1669808"/>
            <a:ext cx="234950" cy="234950"/>
          </a:xfrm>
          <a:prstGeom prst="rect">
            <a:avLst/>
          </a:prstGeom>
        </p:spPr>
      </p:pic>
      <p:sp>
        <p:nvSpPr>
          <p:cNvPr id="153" name="Oval 152">
            <a:extLst>
              <a:ext uri="{FF2B5EF4-FFF2-40B4-BE49-F238E27FC236}">
                <a16:creationId xmlns:a16="http://schemas.microsoft.com/office/drawing/2014/main" id="{3D5FD490-E0BA-8532-785B-3F1972E595E3}"/>
              </a:ext>
            </a:extLst>
          </p:cNvPr>
          <p:cNvSpPr/>
          <p:nvPr/>
        </p:nvSpPr>
        <p:spPr>
          <a:xfrm>
            <a:off x="3270830" y="2251623"/>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54" name="Oval 153">
            <a:extLst>
              <a:ext uri="{FF2B5EF4-FFF2-40B4-BE49-F238E27FC236}">
                <a16:creationId xmlns:a16="http://schemas.microsoft.com/office/drawing/2014/main" id="{4DB58DBE-740D-1CD2-7AAA-FA25D04DDB54}"/>
              </a:ext>
            </a:extLst>
          </p:cNvPr>
          <p:cNvSpPr/>
          <p:nvPr/>
        </p:nvSpPr>
        <p:spPr>
          <a:xfrm>
            <a:off x="3270830" y="266004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55" name="Oval 154">
            <a:extLst>
              <a:ext uri="{FF2B5EF4-FFF2-40B4-BE49-F238E27FC236}">
                <a16:creationId xmlns:a16="http://schemas.microsoft.com/office/drawing/2014/main" id="{0E94043B-72AA-D121-4643-7F1E282DF479}"/>
              </a:ext>
            </a:extLst>
          </p:cNvPr>
          <p:cNvSpPr/>
          <p:nvPr/>
        </p:nvSpPr>
        <p:spPr>
          <a:xfrm>
            <a:off x="3270830" y="3070540"/>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56" name="Oval 155">
            <a:extLst>
              <a:ext uri="{FF2B5EF4-FFF2-40B4-BE49-F238E27FC236}">
                <a16:creationId xmlns:a16="http://schemas.microsoft.com/office/drawing/2014/main" id="{7B93BC63-79F7-069B-5387-69E172F80177}"/>
              </a:ext>
            </a:extLst>
          </p:cNvPr>
          <p:cNvSpPr/>
          <p:nvPr/>
        </p:nvSpPr>
        <p:spPr>
          <a:xfrm>
            <a:off x="3270830"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57" name="Oval 156">
            <a:extLst>
              <a:ext uri="{FF2B5EF4-FFF2-40B4-BE49-F238E27FC236}">
                <a16:creationId xmlns:a16="http://schemas.microsoft.com/office/drawing/2014/main" id="{7E0D3111-BB09-9F1C-8C56-B841343A229E}"/>
              </a:ext>
            </a:extLst>
          </p:cNvPr>
          <p:cNvSpPr/>
          <p:nvPr/>
        </p:nvSpPr>
        <p:spPr>
          <a:xfrm>
            <a:off x="4720590"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58" name="Oval 157">
            <a:extLst>
              <a:ext uri="{FF2B5EF4-FFF2-40B4-BE49-F238E27FC236}">
                <a16:creationId xmlns:a16="http://schemas.microsoft.com/office/drawing/2014/main" id="{7C8FE741-F7FE-AAA7-F228-E99351F69C4B}"/>
              </a:ext>
            </a:extLst>
          </p:cNvPr>
          <p:cNvSpPr/>
          <p:nvPr/>
        </p:nvSpPr>
        <p:spPr>
          <a:xfrm>
            <a:off x="6166569"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59" name="Oval 158">
            <a:extLst>
              <a:ext uri="{FF2B5EF4-FFF2-40B4-BE49-F238E27FC236}">
                <a16:creationId xmlns:a16="http://schemas.microsoft.com/office/drawing/2014/main" id="{2BA4415E-02E8-0AF3-357B-6AB6E6B378E1}"/>
              </a:ext>
            </a:extLst>
          </p:cNvPr>
          <p:cNvSpPr/>
          <p:nvPr/>
        </p:nvSpPr>
        <p:spPr>
          <a:xfrm>
            <a:off x="7615355"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60" name="Oval 159">
            <a:extLst>
              <a:ext uri="{FF2B5EF4-FFF2-40B4-BE49-F238E27FC236}">
                <a16:creationId xmlns:a16="http://schemas.microsoft.com/office/drawing/2014/main" id="{7573577C-0EFC-46C8-B1E0-06BDD755008B}"/>
              </a:ext>
            </a:extLst>
          </p:cNvPr>
          <p:cNvSpPr/>
          <p:nvPr/>
        </p:nvSpPr>
        <p:spPr>
          <a:xfrm>
            <a:off x="9053308"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61" name="Oval 160">
            <a:extLst>
              <a:ext uri="{FF2B5EF4-FFF2-40B4-BE49-F238E27FC236}">
                <a16:creationId xmlns:a16="http://schemas.microsoft.com/office/drawing/2014/main" id="{419D0EEE-2BA0-94E0-DB00-DA37B4E069BD}"/>
              </a:ext>
            </a:extLst>
          </p:cNvPr>
          <p:cNvSpPr/>
          <p:nvPr/>
        </p:nvSpPr>
        <p:spPr>
          <a:xfrm>
            <a:off x="9053308" y="3073783"/>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62" name="Oval 161">
            <a:extLst>
              <a:ext uri="{FF2B5EF4-FFF2-40B4-BE49-F238E27FC236}">
                <a16:creationId xmlns:a16="http://schemas.microsoft.com/office/drawing/2014/main" id="{B2415EFA-B5AE-C383-EBB6-A73C69DE4DB0}"/>
              </a:ext>
            </a:extLst>
          </p:cNvPr>
          <p:cNvSpPr/>
          <p:nvPr/>
        </p:nvSpPr>
        <p:spPr>
          <a:xfrm>
            <a:off x="9053308" y="225201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63" name="Oval 162">
            <a:extLst>
              <a:ext uri="{FF2B5EF4-FFF2-40B4-BE49-F238E27FC236}">
                <a16:creationId xmlns:a16="http://schemas.microsoft.com/office/drawing/2014/main" id="{DCB616D3-C605-5AC1-19CD-52FACE3325E6}"/>
              </a:ext>
            </a:extLst>
          </p:cNvPr>
          <p:cNvSpPr/>
          <p:nvPr/>
        </p:nvSpPr>
        <p:spPr>
          <a:xfrm>
            <a:off x="7615355" y="225201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64" name="Oval 163">
            <a:extLst>
              <a:ext uri="{FF2B5EF4-FFF2-40B4-BE49-F238E27FC236}">
                <a16:creationId xmlns:a16="http://schemas.microsoft.com/office/drawing/2014/main" id="{A994B96F-2EAE-9793-292B-B3573B44CF50}"/>
              </a:ext>
            </a:extLst>
          </p:cNvPr>
          <p:cNvSpPr/>
          <p:nvPr/>
        </p:nvSpPr>
        <p:spPr>
          <a:xfrm>
            <a:off x="6166569" y="225201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65" name="Oval 164">
            <a:extLst>
              <a:ext uri="{FF2B5EF4-FFF2-40B4-BE49-F238E27FC236}">
                <a16:creationId xmlns:a16="http://schemas.microsoft.com/office/drawing/2014/main" id="{5C79F170-79A7-0A51-334A-8C8DDF8D7765}"/>
              </a:ext>
            </a:extLst>
          </p:cNvPr>
          <p:cNvSpPr/>
          <p:nvPr/>
        </p:nvSpPr>
        <p:spPr>
          <a:xfrm>
            <a:off x="4720590" y="225201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66" name="Oval 165">
            <a:extLst>
              <a:ext uri="{FF2B5EF4-FFF2-40B4-BE49-F238E27FC236}">
                <a16:creationId xmlns:a16="http://schemas.microsoft.com/office/drawing/2014/main" id="{944F0525-3CD2-4499-EF3A-8516FA975139}"/>
              </a:ext>
            </a:extLst>
          </p:cNvPr>
          <p:cNvSpPr/>
          <p:nvPr/>
        </p:nvSpPr>
        <p:spPr>
          <a:xfrm>
            <a:off x="10500757" y="225201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67" name="Oval 166">
            <a:extLst>
              <a:ext uri="{FF2B5EF4-FFF2-40B4-BE49-F238E27FC236}">
                <a16:creationId xmlns:a16="http://schemas.microsoft.com/office/drawing/2014/main" id="{F3A21CD4-51F1-2EB4-E533-6BE070B721CD}"/>
              </a:ext>
            </a:extLst>
          </p:cNvPr>
          <p:cNvSpPr/>
          <p:nvPr/>
        </p:nvSpPr>
        <p:spPr>
          <a:xfrm>
            <a:off x="10500757" y="2679309"/>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68" name="Oval 167">
            <a:extLst>
              <a:ext uri="{FF2B5EF4-FFF2-40B4-BE49-F238E27FC236}">
                <a16:creationId xmlns:a16="http://schemas.microsoft.com/office/drawing/2014/main" id="{32BAB7C8-7FC2-FED7-BD5F-99FC8CB4B51D}"/>
              </a:ext>
            </a:extLst>
          </p:cNvPr>
          <p:cNvSpPr/>
          <p:nvPr/>
        </p:nvSpPr>
        <p:spPr>
          <a:xfrm>
            <a:off x="10500757" y="3078802"/>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69" name="Oval 168">
            <a:extLst>
              <a:ext uri="{FF2B5EF4-FFF2-40B4-BE49-F238E27FC236}">
                <a16:creationId xmlns:a16="http://schemas.microsoft.com/office/drawing/2014/main" id="{3A8286E2-0779-1822-06CC-25C11E5EAE0C}"/>
              </a:ext>
            </a:extLst>
          </p:cNvPr>
          <p:cNvSpPr/>
          <p:nvPr/>
        </p:nvSpPr>
        <p:spPr>
          <a:xfrm>
            <a:off x="7615355" y="267601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70" name="Oval 169">
            <a:extLst>
              <a:ext uri="{FF2B5EF4-FFF2-40B4-BE49-F238E27FC236}">
                <a16:creationId xmlns:a16="http://schemas.microsoft.com/office/drawing/2014/main" id="{BB666669-B611-8E49-0FB0-BDC71A5D8D4E}"/>
              </a:ext>
            </a:extLst>
          </p:cNvPr>
          <p:cNvSpPr/>
          <p:nvPr/>
        </p:nvSpPr>
        <p:spPr>
          <a:xfrm>
            <a:off x="7615355" y="306665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71" name="Oval 170">
            <a:extLst>
              <a:ext uri="{FF2B5EF4-FFF2-40B4-BE49-F238E27FC236}">
                <a16:creationId xmlns:a16="http://schemas.microsoft.com/office/drawing/2014/main" id="{F95FE843-908D-EA25-0C26-4E0755236A92}"/>
              </a:ext>
            </a:extLst>
          </p:cNvPr>
          <p:cNvSpPr/>
          <p:nvPr/>
        </p:nvSpPr>
        <p:spPr>
          <a:xfrm>
            <a:off x="6166569" y="267003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72" name="Oval 171">
            <a:extLst>
              <a:ext uri="{FF2B5EF4-FFF2-40B4-BE49-F238E27FC236}">
                <a16:creationId xmlns:a16="http://schemas.microsoft.com/office/drawing/2014/main" id="{2AC0FA89-6620-629D-8EFE-9E8CDB18D441}"/>
              </a:ext>
            </a:extLst>
          </p:cNvPr>
          <p:cNvSpPr/>
          <p:nvPr/>
        </p:nvSpPr>
        <p:spPr>
          <a:xfrm>
            <a:off x="6166569" y="306871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73" name="Oval 172">
            <a:extLst>
              <a:ext uri="{FF2B5EF4-FFF2-40B4-BE49-F238E27FC236}">
                <a16:creationId xmlns:a16="http://schemas.microsoft.com/office/drawing/2014/main" id="{29F356A9-95EB-E7BC-5C3C-D95B0CC9C1BB}"/>
              </a:ext>
            </a:extLst>
          </p:cNvPr>
          <p:cNvSpPr/>
          <p:nvPr/>
        </p:nvSpPr>
        <p:spPr>
          <a:xfrm>
            <a:off x="4720590" y="2667022"/>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74" name="Oval 173">
            <a:extLst>
              <a:ext uri="{FF2B5EF4-FFF2-40B4-BE49-F238E27FC236}">
                <a16:creationId xmlns:a16="http://schemas.microsoft.com/office/drawing/2014/main" id="{0E2356ED-B32E-AD49-53B7-C5485B6EC5D0}"/>
              </a:ext>
            </a:extLst>
          </p:cNvPr>
          <p:cNvSpPr/>
          <p:nvPr/>
        </p:nvSpPr>
        <p:spPr>
          <a:xfrm>
            <a:off x="4720590" y="306665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75" name="Oval 174">
            <a:extLst>
              <a:ext uri="{FF2B5EF4-FFF2-40B4-BE49-F238E27FC236}">
                <a16:creationId xmlns:a16="http://schemas.microsoft.com/office/drawing/2014/main" id="{3165CEA4-E1D7-9E69-0846-ED421720F5E0}"/>
              </a:ext>
            </a:extLst>
          </p:cNvPr>
          <p:cNvSpPr/>
          <p:nvPr/>
        </p:nvSpPr>
        <p:spPr>
          <a:xfrm>
            <a:off x="9053308" y="267304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pic>
        <p:nvPicPr>
          <p:cNvPr id="176" name="Graphic 175" descr="Badge 5 with solid fill">
            <a:extLst>
              <a:ext uri="{FF2B5EF4-FFF2-40B4-BE49-F238E27FC236}">
                <a16:creationId xmlns:a16="http://schemas.microsoft.com/office/drawing/2014/main" id="{B0DCC03D-6D16-62F5-FECB-1A0CD8203FB4}"/>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8957899" y="1669807"/>
            <a:ext cx="236538" cy="236538"/>
          </a:xfrm>
          <a:prstGeom prst="rect">
            <a:avLst/>
          </a:prstGeom>
        </p:spPr>
      </p:pic>
      <p:sp>
        <p:nvSpPr>
          <p:cNvPr id="177" name="Oval 176">
            <a:extLst>
              <a:ext uri="{FF2B5EF4-FFF2-40B4-BE49-F238E27FC236}">
                <a16:creationId xmlns:a16="http://schemas.microsoft.com/office/drawing/2014/main" id="{5CC1015F-573A-BABB-1FB1-86D5D0F6DEFC}"/>
              </a:ext>
            </a:extLst>
          </p:cNvPr>
          <p:cNvSpPr/>
          <p:nvPr/>
        </p:nvSpPr>
        <p:spPr>
          <a:xfrm>
            <a:off x="10500757"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Tree>
    <p:extLst>
      <p:ext uri="{BB962C8B-B14F-4D97-AF65-F5344CB8AC3E}">
        <p14:creationId xmlns:p14="http://schemas.microsoft.com/office/powerpoint/2010/main" val="51320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D8C1C47E-127D-48D4-9B14-DAF274710707}"/>
              </a:ext>
            </a:extLst>
          </p:cNvPr>
          <p:cNvGraphicFramePr>
            <a:graphicFrameLocks noChangeAspect="1"/>
          </p:cNvGraphicFramePr>
          <p:nvPr>
            <p:custDataLst>
              <p:tags r:id="rId1"/>
            </p:custDataLst>
            <p:extLst>
              <p:ext uri="{D42A27DB-BD31-4B8C-83A1-F6EECF244321}">
                <p14:modId xmlns:p14="http://schemas.microsoft.com/office/powerpoint/2010/main" val="1617071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9" name="Object 18" hidden="1">
                        <a:extLst>
                          <a:ext uri="{FF2B5EF4-FFF2-40B4-BE49-F238E27FC236}">
                            <a16:creationId xmlns:a16="http://schemas.microsoft.com/office/drawing/2014/main" id="{D8C1C47E-127D-48D4-9B14-DAF274710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45" name="Straight Arrow Connector 144">
            <a:extLst>
              <a:ext uri="{FF2B5EF4-FFF2-40B4-BE49-F238E27FC236}">
                <a16:creationId xmlns:a16="http://schemas.microsoft.com/office/drawing/2014/main" id="{6DAA4104-7376-133A-2F5B-BFC5EB5DCE6D}"/>
              </a:ext>
            </a:extLst>
          </p:cNvPr>
          <p:cNvCxnSpPr>
            <a:cxnSpLocks/>
            <a:endCxn id="91" idx="0"/>
          </p:cNvCxnSpPr>
          <p:nvPr/>
        </p:nvCxnSpPr>
        <p:spPr>
          <a:xfrm flipH="1">
            <a:off x="9076168" y="1845156"/>
            <a:ext cx="2087" cy="2089703"/>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4" name="Chart 113">
            <a:extLst>
              <a:ext uri="{FF2B5EF4-FFF2-40B4-BE49-F238E27FC236}">
                <a16:creationId xmlns:a16="http://schemas.microsoft.com/office/drawing/2014/main" id="{8B5AF9E5-2DC1-F3A9-87D8-3E04E5C2711A}"/>
              </a:ext>
            </a:extLst>
          </p:cNvPr>
          <p:cNvGraphicFramePr/>
          <p:nvPr>
            <p:custDataLst>
              <p:tags r:id="rId2"/>
            </p:custDataLst>
            <p:extLst>
              <p:ext uri="{D42A27DB-BD31-4B8C-83A1-F6EECF244321}">
                <p14:modId xmlns:p14="http://schemas.microsoft.com/office/powerpoint/2010/main" val="2809928293"/>
              </p:ext>
            </p:extLst>
          </p:nvPr>
        </p:nvGraphicFramePr>
        <p:xfrm>
          <a:off x="2479675" y="4011613"/>
          <a:ext cx="8848725" cy="2087562"/>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 Placeholder 2">
            <a:extLst>
              <a:ext uri="{FF2B5EF4-FFF2-40B4-BE49-F238E27FC236}">
                <a16:creationId xmlns:a16="http://schemas.microsoft.com/office/drawing/2014/main" id="{FE856D89-24DB-4DB8-99A7-A3A72D751AE2}"/>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08D5F61B-6780-4546-A58F-A4B4326E6B6E}"/>
              </a:ext>
            </a:extLst>
          </p:cNvPr>
          <p:cNvSpPr>
            <a:spLocks noGrp="1"/>
          </p:cNvSpPr>
          <p:nvPr>
            <p:ph type="ftr" sz="quarter" idx="3"/>
          </p:nvPr>
        </p:nvSpPr>
        <p:spPr/>
        <p:txBody>
          <a:bodyPr/>
          <a:lstStyle/>
          <a:p>
            <a:r>
              <a:rPr lang="nl-NL" dirty="0"/>
              <a:t>Bron: It’s Public analyse: </a:t>
            </a:r>
          </a:p>
        </p:txBody>
      </p:sp>
      <p:sp>
        <p:nvSpPr>
          <p:cNvPr id="5" name="Slide Number Placeholder 4">
            <a:extLst>
              <a:ext uri="{FF2B5EF4-FFF2-40B4-BE49-F238E27FC236}">
                <a16:creationId xmlns:a16="http://schemas.microsoft.com/office/drawing/2014/main" id="{D8A05129-8892-4013-BD06-3815B83E2703}"/>
              </a:ext>
            </a:extLst>
          </p:cNvPr>
          <p:cNvSpPr>
            <a:spLocks noGrp="1"/>
          </p:cNvSpPr>
          <p:nvPr>
            <p:ph type="sldNum" sz="quarter" idx="12"/>
          </p:nvPr>
        </p:nvSpPr>
        <p:spPr/>
        <p:txBody>
          <a:bodyPr/>
          <a:lstStyle/>
          <a:p>
            <a:fld id="{992CD0B2-8AB2-4C6C-8876-E15753662C9B}" type="slidenum">
              <a:rPr lang="nl-NL" smtClean="0"/>
              <a:pPr/>
              <a:t>9</a:t>
            </a:fld>
            <a:endParaRPr lang="nl-NL"/>
          </a:p>
        </p:txBody>
      </p:sp>
      <p:sp>
        <p:nvSpPr>
          <p:cNvPr id="6" name="Text Placeholder 5">
            <a:extLst>
              <a:ext uri="{FF2B5EF4-FFF2-40B4-BE49-F238E27FC236}">
                <a16:creationId xmlns:a16="http://schemas.microsoft.com/office/drawing/2014/main" id="{47F86FAE-4E0B-454A-84AB-4DA876C86AB2}"/>
              </a:ext>
            </a:extLst>
          </p:cNvPr>
          <p:cNvSpPr>
            <a:spLocks noGrp="1"/>
          </p:cNvSpPr>
          <p:nvPr>
            <p:ph type="body" sz="quarter" idx="14"/>
          </p:nvPr>
        </p:nvSpPr>
        <p:spPr/>
        <p:txBody>
          <a:bodyPr/>
          <a:lstStyle/>
          <a:p>
            <a:r>
              <a:rPr lang="nl-NL" b="0" dirty="0"/>
              <a:t>Kapitaallasten als percentage van de begroting bij verschillende afschrijvingstermijnen en groeipercentages</a:t>
            </a:r>
          </a:p>
        </p:txBody>
      </p:sp>
      <p:sp>
        <p:nvSpPr>
          <p:cNvPr id="7" name="Title 6">
            <a:extLst>
              <a:ext uri="{FF2B5EF4-FFF2-40B4-BE49-F238E27FC236}">
                <a16:creationId xmlns:a16="http://schemas.microsoft.com/office/drawing/2014/main" id="{49774A6D-2B95-4468-A781-DECD81F3515D}"/>
              </a:ext>
            </a:extLst>
          </p:cNvPr>
          <p:cNvSpPr>
            <a:spLocks noGrp="1"/>
          </p:cNvSpPr>
          <p:nvPr>
            <p:ph type="title"/>
          </p:nvPr>
        </p:nvSpPr>
        <p:spPr/>
        <p:txBody>
          <a:bodyPr vert="horz"/>
          <a:lstStyle/>
          <a:p>
            <a:r>
              <a:rPr lang="nl-NL" dirty="0">
                <a:solidFill>
                  <a:srgbClr val="000000"/>
                </a:solidFill>
              </a:rPr>
              <a:t>Samenvatting: verwachte kosten gemeenten</a:t>
            </a:r>
          </a:p>
        </p:txBody>
      </p:sp>
      <p:sp>
        <p:nvSpPr>
          <p:cNvPr id="34" name="Rectangle: Rounded Corners 33">
            <a:extLst>
              <a:ext uri="{FF2B5EF4-FFF2-40B4-BE49-F238E27FC236}">
                <a16:creationId xmlns:a16="http://schemas.microsoft.com/office/drawing/2014/main" id="{2AF6CE5D-0AE0-0FBE-3082-9F24E971F247}"/>
              </a:ext>
            </a:extLst>
          </p:cNvPr>
          <p:cNvSpPr/>
          <p:nvPr/>
        </p:nvSpPr>
        <p:spPr>
          <a:xfrm>
            <a:off x="2966540" y="4856969"/>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4,6%</a:t>
            </a:r>
          </a:p>
        </p:txBody>
      </p:sp>
      <p:sp>
        <p:nvSpPr>
          <p:cNvPr id="47" name="TextBox 46">
            <a:extLst>
              <a:ext uri="{FF2B5EF4-FFF2-40B4-BE49-F238E27FC236}">
                <a16:creationId xmlns:a16="http://schemas.microsoft.com/office/drawing/2014/main" id="{8EAC2C37-D8C0-E4D6-5A29-47EE4956D102}"/>
              </a:ext>
            </a:extLst>
          </p:cNvPr>
          <p:cNvSpPr txBox="1"/>
          <p:nvPr/>
        </p:nvSpPr>
        <p:spPr>
          <a:xfrm>
            <a:off x="1604905" y="5257402"/>
            <a:ext cx="1321355" cy="337518"/>
          </a:xfrm>
          <a:prstGeom prst="rect">
            <a:avLst/>
          </a:prstGeom>
          <a:noFill/>
          <a:ln>
            <a:noFill/>
          </a:ln>
          <a:extLst>
            <a:ext uri="{909E8E84-426E-40DD-AFC4-6F175D3DCCD1}">
              <a14:hiddenFill xmlns:a14="http://schemas.microsoft.com/office/drawing/2010/main">
                <a:solidFill>
                  <a:schemeClr val="tx1">
                    <a:lumMod val="50000"/>
                    <a:lumOff val="50000"/>
                  </a:schemeClr>
                </a:solidFill>
              </a14:hiddenFill>
            </a:ext>
          </a:extLst>
        </p:spPr>
        <p:txBody>
          <a:bodyPr vert="horz" wrap="square" lIns="91440" tIns="45720" rIns="91440" bIns="45720" rtlCol="0" anchor="ctr">
            <a:noAutofit/>
          </a:bodyPr>
          <a:lstStyle/>
          <a:p>
            <a:pPr algn="r"/>
            <a:r>
              <a:rPr lang="nl-NL" sz="1000" b="1" noProof="0" dirty="0">
                <a:solidFill>
                  <a:srgbClr val="000000"/>
                </a:solidFill>
              </a:rPr>
              <a:t>Kapitaallasten</a:t>
            </a:r>
          </a:p>
          <a:p>
            <a:pPr algn="r"/>
            <a:r>
              <a:rPr lang="nl-NL" sz="1000" noProof="0" dirty="0" err="1">
                <a:solidFill>
                  <a:srgbClr val="000000"/>
                </a:solidFill>
              </a:rPr>
              <a:t>Afschrijvingsla</a:t>
            </a:r>
            <a:r>
              <a:rPr lang="nl-NL" sz="1000" dirty="0">
                <a:solidFill>
                  <a:srgbClr val="000000"/>
                </a:solidFill>
              </a:rPr>
              <a:t>sten + rentelasten </a:t>
            </a:r>
            <a:endParaRPr lang="nl-NL" sz="1000" noProof="0" dirty="0">
              <a:solidFill>
                <a:srgbClr val="000000"/>
              </a:solidFill>
            </a:endParaRPr>
          </a:p>
        </p:txBody>
      </p:sp>
      <p:sp>
        <p:nvSpPr>
          <p:cNvPr id="50" name="Rectangle: Rounded Corners 49">
            <a:extLst>
              <a:ext uri="{FF2B5EF4-FFF2-40B4-BE49-F238E27FC236}">
                <a16:creationId xmlns:a16="http://schemas.microsoft.com/office/drawing/2014/main" id="{71C00039-7416-DDDB-39EF-9BB07C703865}"/>
              </a:ext>
            </a:extLst>
          </p:cNvPr>
          <p:cNvSpPr/>
          <p:nvPr/>
        </p:nvSpPr>
        <p:spPr>
          <a:xfrm>
            <a:off x="4416300" y="4788743"/>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5,0%</a:t>
            </a:r>
          </a:p>
        </p:txBody>
      </p:sp>
      <p:sp>
        <p:nvSpPr>
          <p:cNvPr id="82" name="Rectangle: Rounded Corners 81">
            <a:extLst>
              <a:ext uri="{FF2B5EF4-FFF2-40B4-BE49-F238E27FC236}">
                <a16:creationId xmlns:a16="http://schemas.microsoft.com/office/drawing/2014/main" id="{34E949C3-5C20-7CBC-881B-0B418F864B02}"/>
              </a:ext>
            </a:extLst>
          </p:cNvPr>
          <p:cNvSpPr/>
          <p:nvPr/>
        </p:nvSpPr>
        <p:spPr>
          <a:xfrm>
            <a:off x="5859613" y="4701484"/>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5,5%</a:t>
            </a:r>
          </a:p>
        </p:txBody>
      </p:sp>
      <p:sp>
        <p:nvSpPr>
          <p:cNvPr id="87" name="Rectangle: Rounded Corners 86">
            <a:extLst>
              <a:ext uri="{FF2B5EF4-FFF2-40B4-BE49-F238E27FC236}">
                <a16:creationId xmlns:a16="http://schemas.microsoft.com/office/drawing/2014/main" id="{F6DBEE41-B125-A705-59EF-988E778CABA7}"/>
              </a:ext>
            </a:extLst>
          </p:cNvPr>
          <p:cNvSpPr/>
          <p:nvPr/>
        </p:nvSpPr>
        <p:spPr>
          <a:xfrm>
            <a:off x="7310397" y="4501611"/>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6,6%</a:t>
            </a:r>
          </a:p>
        </p:txBody>
      </p:sp>
      <p:sp>
        <p:nvSpPr>
          <p:cNvPr id="91" name="Rectangle: Rounded Corners 90">
            <a:extLst>
              <a:ext uri="{FF2B5EF4-FFF2-40B4-BE49-F238E27FC236}">
                <a16:creationId xmlns:a16="http://schemas.microsoft.com/office/drawing/2014/main" id="{4EFB6E55-977C-322D-E00D-30CB57BCCECD}"/>
              </a:ext>
            </a:extLst>
          </p:cNvPr>
          <p:cNvSpPr/>
          <p:nvPr/>
        </p:nvSpPr>
        <p:spPr>
          <a:xfrm>
            <a:off x="8749018" y="3934859"/>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9,8%</a:t>
            </a:r>
          </a:p>
        </p:txBody>
      </p:sp>
      <p:sp>
        <p:nvSpPr>
          <p:cNvPr id="94" name="Rectangle: Rounded Corners 93">
            <a:extLst>
              <a:ext uri="{FF2B5EF4-FFF2-40B4-BE49-F238E27FC236}">
                <a16:creationId xmlns:a16="http://schemas.microsoft.com/office/drawing/2014/main" id="{B8873E5D-FF10-04DB-79BF-0EDB59B10D5B}"/>
              </a:ext>
            </a:extLst>
          </p:cNvPr>
          <p:cNvSpPr/>
          <p:nvPr/>
        </p:nvSpPr>
        <p:spPr>
          <a:xfrm>
            <a:off x="10196467" y="3755659"/>
            <a:ext cx="654300" cy="273585"/>
          </a:xfrm>
          <a:prstGeom prst="roundRect">
            <a:avLst/>
          </a:prstGeom>
          <a:noFill/>
          <a:ln w="28575" cap="flat">
            <a:solidFill>
              <a:srgbClr val="FFBD42"/>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nl-NL" sz="1400" b="1" dirty="0">
                <a:solidFill>
                  <a:srgbClr val="000000"/>
                </a:solidFill>
              </a:rPr>
              <a:t>10,8%</a:t>
            </a:r>
          </a:p>
        </p:txBody>
      </p:sp>
      <p:cxnSp>
        <p:nvCxnSpPr>
          <p:cNvPr id="78" name="Straight Arrow Connector 77">
            <a:extLst>
              <a:ext uri="{FF2B5EF4-FFF2-40B4-BE49-F238E27FC236}">
                <a16:creationId xmlns:a16="http://schemas.microsoft.com/office/drawing/2014/main" id="{184662F7-1A02-A43D-1DEF-4B53D51409A5}"/>
              </a:ext>
            </a:extLst>
          </p:cNvPr>
          <p:cNvCxnSpPr>
            <a:cxnSpLocks/>
            <a:endCxn id="82" idx="0"/>
          </p:cNvCxnSpPr>
          <p:nvPr/>
        </p:nvCxnSpPr>
        <p:spPr>
          <a:xfrm flipH="1">
            <a:off x="6186763" y="1837764"/>
            <a:ext cx="3674" cy="2863720"/>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3EEE994-B893-7DA1-3F62-498F6AF9CB4B}"/>
              </a:ext>
            </a:extLst>
          </p:cNvPr>
          <p:cNvCxnSpPr>
            <a:cxnSpLocks/>
            <a:endCxn id="87" idx="0"/>
          </p:cNvCxnSpPr>
          <p:nvPr/>
        </p:nvCxnSpPr>
        <p:spPr>
          <a:xfrm flipH="1">
            <a:off x="7637547" y="1833672"/>
            <a:ext cx="2435" cy="2667939"/>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8DFF6D0C-CFB9-70EF-F6D0-C07D3685005B}"/>
              </a:ext>
            </a:extLst>
          </p:cNvPr>
          <p:cNvCxnSpPr>
            <a:cxnSpLocks/>
          </p:cNvCxnSpPr>
          <p:nvPr/>
        </p:nvCxnSpPr>
        <p:spPr>
          <a:xfrm flipH="1">
            <a:off x="10520454" y="1846656"/>
            <a:ext cx="6327" cy="1911090"/>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6CDC7053-0F41-D1E0-CCED-697B956FD930}"/>
              </a:ext>
            </a:extLst>
          </p:cNvPr>
          <p:cNvCxnSpPr>
            <a:cxnSpLocks/>
            <a:endCxn id="34" idx="0"/>
          </p:cNvCxnSpPr>
          <p:nvPr/>
        </p:nvCxnSpPr>
        <p:spPr>
          <a:xfrm>
            <a:off x="3293690" y="1848506"/>
            <a:ext cx="0" cy="3008463"/>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B47B6BD9-597D-C3F3-56BB-E58E3DA25228}"/>
              </a:ext>
            </a:extLst>
          </p:cNvPr>
          <p:cNvCxnSpPr>
            <a:cxnSpLocks/>
            <a:endCxn id="50" idx="0"/>
          </p:cNvCxnSpPr>
          <p:nvPr/>
        </p:nvCxnSpPr>
        <p:spPr>
          <a:xfrm flipH="1">
            <a:off x="4743450" y="1831098"/>
            <a:ext cx="794" cy="2957645"/>
          </a:xfrm>
          <a:prstGeom prst="straightConnector1">
            <a:avLst/>
          </a:prstGeom>
          <a:ln>
            <a:solidFill>
              <a:srgbClr val="FFBD42"/>
            </a:solidFill>
            <a:tailEnd type="triangle"/>
          </a:ln>
        </p:spPr>
        <p:style>
          <a:lnRef idx="1">
            <a:schemeClr val="accent1"/>
          </a:lnRef>
          <a:fillRef idx="0">
            <a:schemeClr val="accent1"/>
          </a:fillRef>
          <a:effectRef idx="0">
            <a:schemeClr val="accent1"/>
          </a:effectRef>
          <a:fontRef idx="minor">
            <a:schemeClr val="tx1"/>
          </a:fontRef>
        </p:style>
      </p:cxnSp>
      <p:pic>
        <p:nvPicPr>
          <p:cNvPr id="84" name="Graphic 83" descr="Miscellaneous with solid fill">
            <a:extLst>
              <a:ext uri="{FF2B5EF4-FFF2-40B4-BE49-F238E27FC236}">
                <a16:creationId xmlns:a16="http://schemas.microsoft.com/office/drawing/2014/main" id="{8EFFA274-95CC-79A9-AA84-0777FA6B9E0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39453" y="2783106"/>
            <a:ext cx="284163" cy="284163"/>
          </a:xfrm>
          <a:prstGeom prst="rect">
            <a:avLst/>
          </a:prstGeom>
        </p:spPr>
      </p:pic>
      <p:pic>
        <p:nvPicPr>
          <p:cNvPr id="85" name="Graphic 84" descr="Road with solid fill">
            <a:extLst>
              <a:ext uri="{FF2B5EF4-FFF2-40B4-BE49-F238E27FC236}">
                <a16:creationId xmlns:a16="http://schemas.microsoft.com/office/drawing/2014/main" id="{F27D7A04-DEA6-6CE2-CD63-2EFEAA08CCD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040247" y="2388634"/>
            <a:ext cx="282575" cy="282575"/>
          </a:xfrm>
          <a:prstGeom prst="rect">
            <a:avLst/>
          </a:prstGeom>
        </p:spPr>
      </p:pic>
      <p:pic>
        <p:nvPicPr>
          <p:cNvPr id="86" name="Graphic 85" descr="Home with solid fill">
            <a:extLst>
              <a:ext uri="{FF2B5EF4-FFF2-40B4-BE49-F238E27FC236}">
                <a16:creationId xmlns:a16="http://schemas.microsoft.com/office/drawing/2014/main" id="{B972BAAE-9C07-0D56-F4C6-6C25FD881874}"/>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039453" y="1981647"/>
            <a:ext cx="284163" cy="284163"/>
          </a:xfrm>
          <a:prstGeom prst="rect">
            <a:avLst/>
          </a:prstGeom>
        </p:spPr>
      </p:pic>
      <p:pic>
        <p:nvPicPr>
          <p:cNvPr id="88" name="Graphic 87" descr="Linear Graph outline">
            <a:extLst>
              <a:ext uri="{FF2B5EF4-FFF2-40B4-BE49-F238E27FC236}">
                <a16:creationId xmlns:a16="http://schemas.microsoft.com/office/drawing/2014/main" id="{15130404-917A-54DB-24D1-0A09AFBC8C2F}"/>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030722" y="3213832"/>
            <a:ext cx="301625" cy="301625"/>
          </a:xfrm>
          <a:prstGeom prst="rect">
            <a:avLst/>
          </a:prstGeom>
        </p:spPr>
      </p:pic>
      <p:sp>
        <p:nvSpPr>
          <p:cNvPr id="89" name="TextBox 88">
            <a:extLst>
              <a:ext uri="{FF2B5EF4-FFF2-40B4-BE49-F238E27FC236}">
                <a16:creationId xmlns:a16="http://schemas.microsoft.com/office/drawing/2014/main" id="{3CC7EDF3-CA72-9608-6DCB-F06BE7FF9266}"/>
              </a:ext>
            </a:extLst>
          </p:cNvPr>
          <p:cNvSpPr txBox="1"/>
          <p:nvPr/>
        </p:nvSpPr>
        <p:spPr>
          <a:xfrm>
            <a:off x="2716213" y="2360926"/>
            <a:ext cx="1158875"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Niet geactiveerd</a:t>
            </a:r>
          </a:p>
        </p:txBody>
      </p:sp>
      <p:sp>
        <p:nvSpPr>
          <p:cNvPr id="90" name="TextBox 89">
            <a:extLst>
              <a:ext uri="{FF2B5EF4-FFF2-40B4-BE49-F238E27FC236}">
                <a16:creationId xmlns:a16="http://schemas.microsoft.com/office/drawing/2014/main" id="{8595D34F-29B6-4AFD-F6CB-8FC3FEB852CC}"/>
              </a:ext>
            </a:extLst>
          </p:cNvPr>
          <p:cNvSpPr txBox="1"/>
          <p:nvPr/>
        </p:nvSpPr>
        <p:spPr>
          <a:xfrm>
            <a:off x="4162425" y="2360926"/>
            <a:ext cx="1158875" cy="327211"/>
          </a:xfrm>
          <a:prstGeom prst="rect">
            <a:avLst/>
          </a:prstGeom>
          <a:solidFill>
            <a:srgbClr val="F2F2F2"/>
          </a:solidFill>
          <a:ln>
            <a:noFill/>
          </a:ln>
        </p:spPr>
        <p:txBody>
          <a:bodyPr vert="horz" wrap="square" lIns="91440" tIns="45720" rIns="91440" bIns="45720" rtlCol="0" anchor="ctr">
            <a:noAutofit/>
          </a:bodyPr>
          <a:lstStyle/>
          <a:p>
            <a:pPr algn="ctr"/>
            <a:r>
              <a:rPr lang="nl-NL" sz="1000" noProof="0" dirty="0"/>
              <a:t>Afschrijven </a:t>
            </a:r>
            <a:br>
              <a:rPr lang="nl-NL" sz="1000" noProof="0" dirty="0"/>
            </a:br>
            <a:r>
              <a:rPr lang="nl-NL" sz="1000" noProof="0" dirty="0"/>
              <a:t>in 40 jaar</a:t>
            </a:r>
          </a:p>
        </p:txBody>
      </p:sp>
      <p:sp>
        <p:nvSpPr>
          <p:cNvPr id="92" name="TextBox 91">
            <a:extLst>
              <a:ext uri="{FF2B5EF4-FFF2-40B4-BE49-F238E27FC236}">
                <a16:creationId xmlns:a16="http://schemas.microsoft.com/office/drawing/2014/main" id="{60349809-8F81-5C46-394B-6D02772C026E}"/>
              </a:ext>
            </a:extLst>
          </p:cNvPr>
          <p:cNvSpPr txBox="1"/>
          <p:nvPr/>
        </p:nvSpPr>
        <p:spPr>
          <a:xfrm>
            <a:off x="5608638" y="1952420"/>
            <a:ext cx="1158875"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a:t>
            </a:r>
            <a:br>
              <a:rPr lang="nl-NL" sz="1000" noProof="0" dirty="0"/>
            </a:br>
            <a:r>
              <a:rPr lang="nl-NL" sz="1000" noProof="0" dirty="0"/>
              <a:t>in 60 jaar</a:t>
            </a:r>
          </a:p>
        </p:txBody>
      </p:sp>
      <p:sp>
        <p:nvSpPr>
          <p:cNvPr id="93" name="TextBox 92">
            <a:extLst>
              <a:ext uri="{FF2B5EF4-FFF2-40B4-BE49-F238E27FC236}">
                <a16:creationId xmlns:a16="http://schemas.microsoft.com/office/drawing/2014/main" id="{DDCB0943-AFAB-E226-474A-70BEE590B366}"/>
              </a:ext>
            </a:extLst>
          </p:cNvPr>
          <p:cNvSpPr txBox="1"/>
          <p:nvPr/>
        </p:nvSpPr>
        <p:spPr>
          <a:xfrm>
            <a:off x="5608638" y="2360926"/>
            <a:ext cx="1158875"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a:t>
            </a:r>
            <a:br>
              <a:rPr lang="nl-NL" sz="1000" noProof="0" dirty="0"/>
            </a:br>
            <a:r>
              <a:rPr lang="nl-NL" sz="1000" noProof="0" dirty="0"/>
              <a:t>in 60 jaar</a:t>
            </a:r>
          </a:p>
        </p:txBody>
      </p:sp>
      <p:sp>
        <p:nvSpPr>
          <p:cNvPr id="95" name="TextBox 94">
            <a:extLst>
              <a:ext uri="{FF2B5EF4-FFF2-40B4-BE49-F238E27FC236}">
                <a16:creationId xmlns:a16="http://schemas.microsoft.com/office/drawing/2014/main" id="{3EAF589F-31FA-81F9-2074-24DFB39C5949}"/>
              </a:ext>
            </a:extLst>
          </p:cNvPr>
          <p:cNvSpPr txBox="1"/>
          <p:nvPr/>
        </p:nvSpPr>
        <p:spPr>
          <a:xfrm>
            <a:off x="7054850" y="3177939"/>
            <a:ext cx="1158875" cy="349722"/>
          </a:xfrm>
          <a:prstGeom prst="rect">
            <a:avLst/>
          </a:prstGeom>
          <a:solidFill>
            <a:schemeClr val="bg1">
              <a:lumMod val="95000"/>
            </a:schemeClr>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solidFill>
                  <a:srgbClr val="000000"/>
                </a:solidFill>
              </a:rPr>
              <a:t>1% stabiele groei</a:t>
            </a:r>
          </a:p>
        </p:txBody>
      </p:sp>
      <p:sp>
        <p:nvSpPr>
          <p:cNvPr id="96" name="TextBox 95">
            <a:extLst>
              <a:ext uri="{FF2B5EF4-FFF2-40B4-BE49-F238E27FC236}">
                <a16:creationId xmlns:a16="http://schemas.microsoft.com/office/drawing/2014/main" id="{346C2DA5-CE73-5EFD-A4DD-35D1B1B04665}"/>
              </a:ext>
            </a:extLst>
          </p:cNvPr>
          <p:cNvSpPr txBox="1"/>
          <p:nvPr/>
        </p:nvSpPr>
        <p:spPr>
          <a:xfrm>
            <a:off x="9974263" y="1952420"/>
            <a:ext cx="1158875"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a:t>
            </a:r>
            <a:br>
              <a:rPr lang="nl-NL" sz="1000" noProof="0" dirty="0"/>
            </a:br>
            <a:r>
              <a:rPr lang="nl-NL" sz="1000" noProof="0" dirty="0"/>
              <a:t>in 60 jaar</a:t>
            </a:r>
          </a:p>
        </p:txBody>
      </p:sp>
      <p:sp>
        <p:nvSpPr>
          <p:cNvPr id="97" name="TextBox 96">
            <a:extLst>
              <a:ext uri="{FF2B5EF4-FFF2-40B4-BE49-F238E27FC236}">
                <a16:creationId xmlns:a16="http://schemas.microsoft.com/office/drawing/2014/main" id="{51B776E5-7817-E622-6B81-7E5F7122A5CA}"/>
              </a:ext>
            </a:extLst>
          </p:cNvPr>
          <p:cNvSpPr txBox="1"/>
          <p:nvPr/>
        </p:nvSpPr>
        <p:spPr>
          <a:xfrm>
            <a:off x="9974263" y="2360926"/>
            <a:ext cx="1158875"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a:t>
            </a:r>
            <a:br>
              <a:rPr lang="nl-NL" sz="1000" noProof="0" dirty="0"/>
            </a:br>
            <a:r>
              <a:rPr lang="nl-NL" sz="1000" noProof="0" dirty="0"/>
              <a:t>in 60 jaar</a:t>
            </a:r>
          </a:p>
        </p:txBody>
      </p:sp>
      <p:sp>
        <p:nvSpPr>
          <p:cNvPr id="98" name="TextBox 97">
            <a:extLst>
              <a:ext uri="{FF2B5EF4-FFF2-40B4-BE49-F238E27FC236}">
                <a16:creationId xmlns:a16="http://schemas.microsoft.com/office/drawing/2014/main" id="{59A58708-566E-4D8F-339E-6F780E4E037B}"/>
              </a:ext>
            </a:extLst>
          </p:cNvPr>
          <p:cNvSpPr txBox="1"/>
          <p:nvPr/>
        </p:nvSpPr>
        <p:spPr>
          <a:xfrm>
            <a:off x="8542338" y="3177939"/>
            <a:ext cx="2590800" cy="349722"/>
          </a:xfrm>
          <a:prstGeom prst="rect">
            <a:avLst/>
          </a:prstGeom>
          <a:solidFill>
            <a:schemeClr val="bg1">
              <a:lumMod val="95000"/>
            </a:schemeClr>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solidFill>
                  <a:srgbClr val="000000"/>
                </a:solidFill>
              </a:rPr>
              <a:t>3% stabiele groei</a:t>
            </a:r>
          </a:p>
        </p:txBody>
      </p:sp>
      <p:pic>
        <p:nvPicPr>
          <p:cNvPr id="99" name="Graphic 98" descr="Badge 6 with solid fill">
            <a:extLst>
              <a:ext uri="{FF2B5EF4-FFF2-40B4-BE49-F238E27FC236}">
                <a16:creationId xmlns:a16="http://schemas.microsoft.com/office/drawing/2014/main" id="{FD13FCF7-90DE-61B4-24B8-D3BEFA178806}"/>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406142" y="1669808"/>
            <a:ext cx="234950" cy="234950"/>
          </a:xfrm>
          <a:prstGeom prst="rect">
            <a:avLst/>
          </a:prstGeom>
        </p:spPr>
      </p:pic>
      <p:pic>
        <p:nvPicPr>
          <p:cNvPr id="100" name="Graphic 99" descr="Badge 4 with solid fill">
            <a:extLst>
              <a:ext uri="{FF2B5EF4-FFF2-40B4-BE49-F238E27FC236}">
                <a16:creationId xmlns:a16="http://schemas.microsoft.com/office/drawing/2014/main" id="{9BC34768-5589-CF71-EABA-4F8383BE0F46}"/>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520740" y="1669808"/>
            <a:ext cx="234950" cy="234950"/>
          </a:xfrm>
          <a:prstGeom prst="rect">
            <a:avLst/>
          </a:prstGeom>
        </p:spPr>
      </p:pic>
      <p:pic>
        <p:nvPicPr>
          <p:cNvPr id="101" name="Graphic 100" descr="Badge 3 with solid fill">
            <a:extLst>
              <a:ext uri="{FF2B5EF4-FFF2-40B4-BE49-F238E27FC236}">
                <a16:creationId xmlns:a16="http://schemas.microsoft.com/office/drawing/2014/main" id="{CB511A92-CDB9-C3AE-44EC-F6FB22AEADD5}"/>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071954" y="1669808"/>
            <a:ext cx="234950" cy="234950"/>
          </a:xfrm>
          <a:prstGeom prst="rect">
            <a:avLst/>
          </a:prstGeom>
        </p:spPr>
      </p:pic>
      <p:pic>
        <p:nvPicPr>
          <p:cNvPr id="102" name="Graphic 101" descr="Badge with solid fill">
            <a:extLst>
              <a:ext uri="{FF2B5EF4-FFF2-40B4-BE49-F238E27FC236}">
                <a16:creationId xmlns:a16="http://schemas.microsoft.com/office/drawing/2014/main" id="{7A4FFECF-2B75-C922-B10D-F26561CD17C5}"/>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4625975" y="1669808"/>
            <a:ext cx="234950" cy="234950"/>
          </a:xfrm>
          <a:prstGeom prst="rect">
            <a:avLst/>
          </a:prstGeom>
        </p:spPr>
      </p:pic>
      <p:sp>
        <p:nvSpPr>
          <p:cNvPr id="103" name="TextBox 102">
            <a:extLst>
              <a:ext uri="{FF2B5EF4-FFF2-40B4-BE49-F238E27FC236}">
                <a16:creationId xmlns:a16="http://schemas.microsoft.com/office/drawing/2014/main" id="{85B7A050-84DE-9818-4965-9E511D440B38}"/>
              </a:ext>
            </a:extLst>
          </p:cNvPr>
          <p:cNvSpPr txBox="1"/>
          <p:nvPr/>
        </p:nvSpPr>
        <p:spPr>
          <a:xfrm>
            <a:off x="649289" y="3177940"/>
            <a:ext cx="1321355" cy="337518"/>
          </a:xfrm>
          <a:prstGeom prst="rect">
            <a:avLst/>
          </a:prstGeom>
          <a:noFill/>
          <a:ln>
            <a:noFill/>
          </a:ln>
          <a:extLst>
            <a:ext uri="{909E8E84-426E-40DD-AFC4-6F175D3DCCD1}">
              <a14:hiddenFill xmlns:a14="http://schemas.microsoft.com/office/drawing/2010/main">
                <a:solidFill>
                  <a:schemeClr val="tx1">
                    <a:lumMod val="50000"/>
                    <a:lumOff val="50000"/>
                  </a:schemeClr>
                </a:solidFill>
              </a14:hiddenFill>
            </a:ext>
          </a:extLst>
        </p:spPr>
        <p:txBody>
          <a:bodyPr vert="horz" wrap="square" lIns="91440" tIns="45720" rIns="91440" bIns="45720" rtlCol="0" anchor="ctr">
            <a:noAutofit/>
          </a:bodyPr>
          <a:lstStyle/>
          <a:p>
            <a:pPr algn="r"/>
            <a:r>
              <a:rPr lang="nl-NL" sz="1000" noProof="0" dirty="0">
                <a:solidFill>
                  <a:srgbClr val="000000"/>
                </a:solidFill>
              </a:rPr>
              <a:t>Groei van de stad</a:t>
            </a:r>
          </a:p>
        </p:txBody>
      </p:sp>
      <p:sp>
        <p:nvSpPr>
          <p:cNvPr id="104" name="TextBox 103">
            <a:extLst>
              <a:ext uri="{FF2B5EF4-FFF2-40B4-BE49-F238E27FC236}">
                <a16:creationId xmlns:a16="http://schemas.microsoft.com/office/drawing/2014/main" id="{DFD200E0-12ED-A0E6-1338-BB321BFB6C49}"/>
              </a:ext>
            </a:extLst>
          </p:cNvPr>
          <p:cNvSpPr txBox="1"/>
          <p:nvPr/>
        </p:nvSpPr>
        <p:spPr>
          <a:xfrm>
            <a:off x="2716213" y="1952420"/>
            <a:ext cx="2595563" cy="327211"/>
          </a:xfrm>
          <a:prstGeom prst="rect">
            <a:avLst/>
          </a:prstGeom>
          <a:solidFill>
            <a:srgbClr val="F2F2F2"/>
          </a:solidFill>
          <a:ln>
            <a:noFill/>
          </a:ln>
        </p:spPr>
        <p:txBody>
          <a:bodyPr vert="horz" wrap="square" lIns="91440" tIns="45720" rIns="91440" bIns="45720" rtlCol="0" anchor="ctr">
            <a:noAutofit/>
          </a:bodyPr>
          <a:lstStyle/>
          <a:p>
            <a:pPr algn="ctr"/>
            <a:r>
              <a:rPr lang="nl-NL" sz="1000" noProof="0" dirty="0"/>
              <a:t>Afschrijven in 40 jaar</a:t>
            </a:r>
          </a:p>
        </p:txBody>
      </p:sp>
      <p:sp>
        <p:nvSpPr>
          <p:cNvPr id="105" name="TextBox 104">
            <a:extLst>
              <a:ext uri="{FF2B5EF4-FFF2-40B4-BE49-F238E27FC236}">
                <a16:creationId xmlns:a16="http://schemas.microsoft.com/office/drawing/2014/main" id="{3D40BA55-1138-D443-E4C4-76F48342FEB5}"/>
              </a:ext>
            </a:extLst>
          </p:cNvPr>
          <p:cNvSpPr txBox="1"/>
          <p:nvPr/>
        </p:nvSpPr>
        <p:spPr>
          <a:xfrm>
            <a:off x="649289" y="2771548"/>
            <a:ext cx="1321355" cy="337518"/>
          </a:xfrm>
          <a:prstGeom prst="rect">
            <a:avLst/>
          </a:prstGeom>
          <a:noFill/>
          <a:ln>
            <a:noFill/>
          </a:ln>
          <a:extLst>
            <a:ext uri="{909E8E84-426E-40DD-AFC4-6F175D3DCCD1}">
              <a14:hiddenFill xmlns:a14="http://schemas.microsoft.com/office/drawing/2010/main">
                <a:solidFill>
                  <a:schemeClr val="tx1">
                    <a:lumMod val="50000"/>
                    <a:lumOff val="50000"/>
                  </a:schemeClr>
                </a:solidFill>
              </a14:hiddenFill>
            </a:ext>
          </a:extLst>
        </p:spPr>
        <p:txBody>
          <a:bodyPr vert="horz" wrap="square" lIns="91440" tIns="45720" rIns="91440" bIns="45720" rtlCol="0" anchor="ctr">
            <a:noAutofit/>
          </a:bodyPr>
          <a:lstStyle/>
          <a:p>
            <a:pPr algn="r"/>
            <a:r>
              <a:rPr lang="nl-NL" sz="1000" noProof="0" dirty="0">
                <a:solidFill>
                  <a:srgbClr val="000000"/>
                </a:solidFill>
              </a:rPr>
              <a:t>Divers</a:t>
            </a:r>
          </a:p>
        </p:txBody>
      </p:sp>
      <p:sp>
        <p:nvSpPr>
          <p:cNvPr id="106" name="TextBox 105">
            <a:extLst>
              <a:ext uri="{FF2B5EF4-FFF2-40B4-BE49-F238E27FC236}">
                <a16:creationId xmlns:a16="http://schemas.microsoft.com/office/drawing/2014/main" id="{F3B5C485-B047-E2ED-65CB-B3903C9F49BF}"/>
              </a:ext>
            </a:extLst>
          </p:cNvPr>
          <p:cNvSpPr txBox="1"/>
          <p:nvPr/>
        </p:nvSpPr>
        <p:spPr>
          <a:xfrm>
            <a:off x="649289" y="2365155"/>
            <a:ext cx="1321355" cy="337518"/>
          </a:xfrm>
          <a:prstGeom prst="rect">
            <a:avLst/>
          </a:prstGeom>
          <a:noFill/>
          <a:ln>
            <a:noFill/>
          </a:ln>
          <a:extLst>
            <a:ext uri="{909E8E84-426E-40DD-AFC4-6F175D3DCCD1}">
              <a14:hiddenFill xmlns:a14="http://schemas.microsoft.com/office/drawing/2010/main">
                <a:solidFill>
                  <a:schemeClr val="tx1">
                    <a:lumMod val="50000"/>
                    <a:lumOff val="50000"/>
                  </a:schemeClr>
                </a:solidFill>
              </a14:hiddenFill>
            </a:ext>
          </a:extLst>
        </p:spPr>
        <p:txBody>
          <a:bodyPr vert="horz" wrap="square" lIns="91440" tIns="45720" rIns="91440" bIns="45720" rtlCol="0" anchor="ctr">
            <a:noAutofit/>
          </a:bodyPr>
          <a:lstStyle/>
          <a:p>
            <a:pPr algn="r"/>
            <a:r>
              <a:rPr lang="nl-NL" sz="1000" dirty="0">
                <a:solidFill>
                  <a:srgbClr val="000000"/>
                </a:solidFill>
              </a:rPr>
              <a:t>Publieke werken</a:t>
            </a:r>
            <a:endParaRPr lang="nl-NL" sz="1000" noProof="0" dirty="0">
              <a:solidFill>
                <a:srgbClr val="000000"/>
              </a:solidFill>
            </a:endParaRPr>
          </a:p>
        </p:txBody>
      </p:sp>
      <p:sp>
        <p:nvSpPr>
          <p:cNvPr id="107" name="TextBox 106">
            <a:extLst>
              <a:ext uri="{FF2B5EF4-FFF2-40B4-BE49-F238E27FC236}">
                <a16:creationId xmlns:a16="http://schemas.microsoft.com/office/drawing/2014/main" id="{77F875E2-B158-687B-36BF-9CB1CC73158D}"/>
              </a:ext>
            </a:extLst>
          </p:cNvPr>
          <p:cNvSpPr txBox="1"/>
          <p:nvPr/>
        </p:nvSpPr>
        <p:spPr>
          <a:xfrm>
            <a:off x="649289" y="1958762"/>
            <a:ext cx="1321355" cy="337518"/>
          </a:xfrm>
          <a:prstGeom prst="rect">
            <a:avLst/>
          </a:prstGeom>
          <a:noFill/>
          <a:ln>
            <a:noFill/>
          </a:ln>
          <a:extLst>
            <a:ext uri="{909E8E84-426E-40DD-AFC4-6F175D3DCCD1}">
              <a14:hiddenFill xmlns:a14="http://schemas.microsoft.com/office/drawing/2010/main">
                <a:solidFill>
                  <a:schemeClr val="tx1">
                    <a:lumMod val="50000"/>
                    <a:lumOff val="50000"/>
                  </a:schemeClr>
                </a:solidFill>
              </a14:hiddenFill>
            </a:ext>
          </a:extLst>
        </p:spPr>
        <p:txBody>
          <a:bodyPr vert="horz" wrap="square" lIns="91440" tIns="45720" rIns="91440" bIns="45720" rtlCol="0" anchor="ctr">
            <a:noAutofit/>
          </a:bodyPr>
          <a:lstStyle/>
          <a:p>
            <a:pPr algn="r"/>
            <a:r>
              <a:rPr lang="nl-NL" sz="1000" noProof="0" dirty="0">
                <a:solidFill>
                  <a:srgbClr val="000000"/>
                </a:solidFill>
              </a:rPr>
              <a:t>Gebouwen</a:t>
            </a:r>
          </a:p>
        </p:txBody>
      </p:sp>
      <p:sp>
        <p:nvSpPr>
          <p:cNvPr id="108" name="TextBox 107">
            <a:extLst>
              <a:ext uri="{FF2B5EF4-FFF2-40B4-BE49-F238E27FC236}">
                <a16:creationId xmlns:a16="http://schemas.microsoft.com/office/drawing/2014/main" id="{15E086A3-9476-828B-8998-AF40D0B2A81A}"/>
              </a:ext>
            </a:extLst>
          </p:cNvPr>
          <p:cNvSpPr txBox="1"/>
          <p:nvPr/>
        </p:nvSpPr>
        <p:spPr>
          <a:xfrm>
            <a:off x="2716213" y="2769432"/>
            <a:ext cx="8416925" cy="327211"/>
          </a:xfrm>
          <a:prstGeom prst="rect">
            <a:avLst/>
          </a:prstGeom>
          <a:solidFill>
            <a:srgbClr val="F2F2F2"/>
          </a:solidFill>
          <a:ln>
            <a:noFill/>
          </a:ln>
        </p:spPr>
        <p:txBody>
          <a:bodyPr vert="horz" wrap="square" lIns="91440" tIns="45720" rIns="91440" bIns="45720" rtlCol="0" anchor="ctr">
            <a:noAutofit/>
          </a:bodyPr>
          <a:lstStyle/>
          <a:p>
            <a:r>
              <a:rPr lang="nl-NL" sz="1000" noProof="0" dirty="0"/>
              <a:t>Afschrijven in 12 jaar</a:t>
            </a:r>
          </a:p>
        </p:txBody>
      </p:sp>
      <p:sp>
        <p:nvSpPr>
          <p:cNvPr id="109" name="TextBox 108">
            <a:extLst>
              <a:ext uri="{FF2B5EF4-FFF2-40B4-BE49-F238E27FC236}">
                <a16:creationId xmlns:a16="http://schemas.microsoft.com/office/drawing/2014/main" id="{AB98924E-CEBE-9532-169F-E8CE6EE04D5B}"/>
              </a:ext>
            </a:extLst>
          </p:cNvPr>
          <p:cNvSpPr txBox="1"/>
          <p:nvPr/>
        </p:nvSpPr>
        <p:spPr>
          <a:xfrm>
            <a:off x="7061200" y="1952420"/>
            <a:ext cx="2592388"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in 40 jaar</a:t>
            </a:r>
          </a:p>
        </p:txBody>
      </p:sp>
      <p:sp>
        <p:nvSpPr>
          <p:cNvPr id="110" name="TextBox 109">
            <a:extLst>
              <a:ext uri="{FF2B5EF4-FFF2-40B4-BE49-F238E27FC236}">
                <a16:creationId xmlns:a16="http://schemas.microsoft.com/office/drawing/2014/main" id="{5775A5A7-0DDC-8A2A-28DD-3EA1F4D2A034}"/>
              </a:ext>
            </a:extLst>
          </p:cNvPr>
          <p:cNvSpPr txBox="1"/>
          <p:nvPr/>
        </p:nvSpPr>
        <p:spPr>
          <a:xfrm>
            <a:off x="7061200" y="2360926"/>
            <a:ext cx="2592388" cy="327211"/>
          </a:xfrm>
          <a:prstGeom prst="rect">
            <a:avLst/>
          </a:prstGeom>
          <a:solidFill>
            <a:srgbClr val="F2F2F2"/>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t>Afschrijven in 40 jaar</a:t>
            </a:r>
          </a:p>
        </p:txBody>
      </p:sp>
      <p:sp>
        <p:nvSpPr>
          <p:cNvPr id="111" name="TextBox 110">
            <a:extLst>
              <a:ext uri="{FF2B5EF4-FFF2-40B4-BE49-F238E27FC236}">
                <a16:creationId xmlns:a16="http://schemas.microsoft.com/office/drawing/2014/main" id="{D22D2561-2098-DED9-D0C6-40B6C5967011}"/>
              </a:ext>
            </a:extLst>
          </p:cNvPr>
          <p:cNvSpPr txBox="1"/>
          <p:nvPr/>
        </p:nvSpPr>
        <p:spPr>
          <a:xfrm>
            <a:off x="2716213" y="3177939"/>
            <a:ext cx="4017963" cy="349722"/>
          </a:xfrm>
          <a:prstGeom prst="rect">
            <a:avLst/>
          </a:prstGeom>
          <a:solidFill>
            <a:schemeClr val="bg1">
              <a:lumMod val="95000"/>
            </a:schemeClr>
          </a:solidFill>
          <a:ln>
            <a:noFill/>
          </a:ln>
          <a:extLst>
            <a:ext uri="{91240B29-F687-4F45-9708-019B960494DF}">
              <a14:hiddenLine xmlns:a14="http://schemas.microsoft.com/office/drawing/2010/main">
                <a:solidFill>
                  <a:srgbClr val="FFBD42"/>
                </a:solidFill>
              </a14:hiddenLine>
            </a:ext>
          </a:extLst>
        </p:spPr>
        <p:txBody>
          <a:bodyPr vert="horz" wrap="square" lIns="91440" tIns="45720" rIns="91440" bIns="45720" rtlCol="0" anchor="ctr">
            <a:noAutofit/>
          </a:bodyPr>
          <a:lstStyle/>
          <a:p>
            <a:pPr algn="ctr"/>
            <a:r>
              <a:rPr lang="nl-NL" sz="1000" noProof="0" dirty="0">
                <a:solidFill>
                  <a:srgbClr val="000000"/>
                </a:solidFill>
              </a:rPr>
              <a:t>Geen groei</a:t>
            </a:r>
          </a:p>
        </p:txBody>
      </p:sp>
      <p:pic>
        <p:nvPicPr>
          <p:cNvPr id="112" name="Graphic 111" descr="Badge 1 with solid fill">
            <a:extLst>
              <a:ext uri="{FF2B5EF4-FFF2-40B4-BE49-F238E27FC236}">
                <a16:creationId xmlns:a16="http://schemas.microsoft.com/office/drawing/2014/main" id="{B77BE3E9-BFC8-5DC6-C9B4-6E4743495281}"/>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3176215" y="1669808"/>
            <a:ext cx="234950" cy="234950"/>
          </a:xfrm>
          <a:prstGeom prst="rect">
            <a:avLst/>
          </a:prstGeom>
        </p:spPr>
      </p:pic>
      <p:sp>
        <p:nvSpPr>
          <p:cNvPr id="113" name="Oval 112">
            <a:extLst>
              <a:ext uri="{FF2B5EF4-FFF2-40B4-BE49-F238E27FC236}">
                <a16:creationId xmlns:a16="http://schemas.microsoft.com/office/drawing/2014/main" id="{A6CEA236-4809-BE67-D6D4-58342420F266}"/>
              </a:ext>
            </a:extLst>
          </p:cNvPr>
          <p:cNvSpPr/>
          <p:nvPr/>
        </p:nvSpPr>
        <p:spPr>
          <a:xfrm>
            <a:off x="3270830" y="2251623"/>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15" name="Oval 114">
            <a:extLst>
              <a:ext uri="{FF2B5EF4-FFF2-40B4-BE49-F238E27FC236}">
                <a16:creationId xmlns:a16="http://schemas.microsoft.com/office/drawing/2014/main" id="{1D1ECBE4-0E1E-34C7-DD28-47ABDFF4EE41}"/>
              </a:ext>
            </a:extLst>
          </p:cNvPr>
          <p:cNvSpPr/>
          <p:nvPr/>
        </p:nvSpPr>
        <p:spPr>
          <a:xfrm>
            <a:off x="3270830" y="266004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16" name="Oval 115">
            <a:extLst>
              <a:ext uri="{FF2B5EF4-FFF2-40B4-BE49-F238E27FC236}">
                <a16:creationId xmlns:a16="http://schemas.microsoft.com/office/drawing/2014/main" id="{DD610EFB-4823-0815-D5B0-CB17F0B26192}"/>
              </a:ext>
            </a:extLst>
          </p:cNvPr>
          <p:cNvSpPr/>
          <p:nvPr/>
        </p:nvSpPr>
        <p:spPr>
          <a:xfrm>
            <a:off x="3270830" y="3070540"/>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17" name="Oval 116">
            <a:extLst>
              <a:ext uri="{FF2B5EF4-FFF2-40B4-BE49-F238E27FC236}">
                <a16:creationId xmlns:a16="http://schemas.microsoft.com/office/drawing/2014/main" id="{4AF760B2-90C9-C4B4-FEE5-D32ADC14470D}"/>
              </a:ext>
            </a:extLst>
          </p:cNvPr>
          <p:cNvSpPr/>
          <p:nvPr/>
        </p:nvSpPr>
        <p:spPr>
          <a:xfrm>
            <a:off x="3270830"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18" name="Oval 117">
            <a:extLst>
              <a:ext uri="{FF2B5EF4-FFF2-40B4-BE49-F238E27FC236}">
                <a16:creationId xmlns:a16="http://schemas.microsoft.com/office/drawing/2014/main" id="{C731605A-E2F2-F075-733C-D6EC94CF518D}"/>
              </a:ext>
            </a:extLst>
          </p:cNvPr>
          <p:cNvSpPr/>
          <p:nvPr/>
        </p:nvSpPr>
        <p:spPr>
          <a:xfrm>
            <a:off x="4720590"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25" name="Oval 124">
            <a:extLst>
              <a:ext uri="{FF2B5EF4-FFF2-40B4-BE49-F238E27FC236}">
                <a16:creationId xmlns:a16="http://schemas.microsoft.com/office/drawing/2014/main" id="{67DCFC85-F89C-0CE7-7BE7-1A825513729A}"/>
              </a:ext>
            </a:extLst>
          </p:cNvPr>
          <p:cNvSpPr/>
          <p:nvPr/>
        </p:nvSpPr>
        <p:spPr>
          <a:xfrm>
            <a:off x="6166569"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26" name="Oval 125">
            <a:extLst>
              <a:ext uri="{FF2B5EF4-FFF2-40B4-BE49-F238E27FC236}">
                <a16:creationId xmlns:a16="http://schemas.microsoft.com/office/drawing/2014/main" id="{7A7ACAF9-2525-6997-AFEF-2C696AF92C50}"/>
              </a:ext>
            </a:extLst>
          </p:cNvPr>
          <p:cNvSpPr/>
          <p:nvPr/>
        </p:nvSpPr>
        <p:spPr>
          <a:xfrm>
            <a:off x="7615355"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27" name="Oval 126">
            <a:extLst>
              <a:ext uri="{FF2B5EF4-FFF2-40B4-BE49-F238E27FC236}">
                <a16:creationId xmlns:a16="http://schemas.microsoft.com/office/drawing/2014/main" id="{C10EF4F7-3E05-CE12-95E8-6185CBAFF59A}"/>
              </a:ext>
            </a:extLst>
          </p:cNvPr>
          <p:cNvSpPr/>
          <p:nvPr/>
        </p:nvSpPr>
        <p:spPr>
          <a:xfrm>
            <a:off x="9053308"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28" name="Oval 127">
            <a:extLst>
              <a:ext uri="{FF2B5EF4-FFF2-40B4-BE49-F238E27FC236}">
                <a16:creationId xmlns:a16="http://schemas.microsoft.com/office/drawing/2014/main" id="{F203B037-DAEE-2239-4508-BF6A98B89041}"/>
              </a:ext>
            </a:extLst>
          </p:cNvPr>
          <p:cNvSpPr/>
          <p:nvPr/>
        </p:nvSpPr>
        <p:spPr>
          <a:xfrm>
            <a:off x="9053308" y="3073783"/>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29" name="Oval 128">
            <a:extLst>
              <a:ext uri="{FF2B5EF4-FFF2-40B4-BE49-F238E27FC236}">
                <a16:creationId xmlns:a16="http://schemas.microsoft.com/office/drawing/2014/main" id="{66430677-1BCF-9D7E-99B4-22F42F14F2BB}"/>
              </a:ext>
            </a:extLst>
          </p:cNvPr>
          <p:cNvSpPr/>
          <p:nvPr/>
        </p:nvSpPr>
        <p:spPr>
          <a:xfrm>
            <a:off x="9053308" y="225201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30" name="Oval 129">
            <a:extLst>
              <a:ext uri="{FF2B5EF4-FFF2-40B4-BE49-F238E27FC236}">
                <a16:creationId xmlns:a16="http://schemas.microsoft.com/office/drawing/2014/main" id="{0BB754B5-3848-B97A-7C40-0E64740C2166}"/>
              </a:ext>
            </a:extLst>
          </p:cNvPr>
          <p:cNvSpPr/>
          <p:nvPr/>
        </p:nvSpPr>
        <p:spPr>
          <a:xfrm>
            <a:off x="7615355" y="225201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31" name="Oval 130">
            <a:extLst>
              <a:ext uri="{FF2B5EF4-FFF2-40B4-BE49-F238E27FC236}">
                <a16:creationId xmlns:a16="http://schemas.microsoft.com/office/drawing/2014/main" id="{F16215DE-EC7A-33C1-FE55-2FC95296BA50}"/>
              </a:ext>
            </a:extLst>
          </p:cNvPr>
          <p:cNvSpPr/>
          <p:nvPr/>
        </p:nvSpPr>
        <p:spPr>
          <a:xfrm>
            <a:off x="6166569" y="225201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32" name="Oval 131">
            <a:extLst>
              <a:ext uri="{FF2B5EF4-FFF2-40B4-BE49-F238E27FC236}">
                <a16:creationId xmlns:a16="http://schemas.microsoft.com/office/drawing/2014/main" id="{1D4FE3D4-1ABC-EC29-6A71-2D7EC3B55E81}"/>
              </a:ext>
            </a:extLst>
          </p:cNvPr>
          <p:cNvSpPr/>
          <p:nvPr/>
        </p:nvSpPr>
        <p:spPr>
          <a:xfrm>
            <a:off x="4720590" y="225201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33" name="Oval 132">
            <a:extLst>
              <a:ext uri="{FF2B5EF4-FFF2-40B4-BE49-F238E27FC236}">
                <a16:creationId xmlns:a16="http://schemas.microsoft.com/office/drawing/2014/main" id="{4A949B76-7755-42DE-E590-61159EE1FF9F}"/>
              </a:ext>
            </a:extLst>
          </p:cNvPr>
          <p:cNvSpPr/>
          <p:nvPr/>
        </p:nvSpPr>
        <p:spPr>
          <a:xfrm>
            <a:off x="10500757" y="225201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34" name="Oval 133">
            <a:extLst>
              <a:ext uri="{FF2B5EF4-FFF2-40B4-BE49-F238E27FC236}">
                <a16:creationId xmlns:a16="http://schemas.microsoft.com/office/drawing/2014/main" id="{498DEA3C-D945-28C2-0E22-96C35BE4ABAC}"/>
              </a:ext>
            </a:extLst>
          </p:cNvPr>
          <p:cNvSpPr/>
          <p:nvPr/>
        </p:nvSpPr>
        <p:spPr>
          <a:xfrm>
            <a:off x="10500757" y="2679309"/>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35" name="Oval 134">
            <a:extLst>
              <a:ext uri="{FF2B5EF4-FFF2-40B4-BE49-F238E27FC236}">
                <a16:creationId xmlns:a16="http://schemas.microsoft.com/office/drawing/2014/main" id="{EE5D8FE5-AB3C-3010-A793-00CEEB6390C5}"/>
              </a:ext>
            </a:extLst>
          </p:cNvPr>
          <p:cNvSpPr/>
          <p:nvPr/>
        </p:nvSpPr>
        <p:spPr>
          <a:xfrm>
            <a:off x="10500757" y="3078802"/>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36" name="Oval 135">
            <a:extLst>
              <a:ext uri="{FF2B5EF4-FFF2-40B4-BE49-F238E27FC236}">
                <a16:creationId xmlns:a16="http://schemas.microsoft.com/office/drawing/2014/main" id="{04BE448D-51B9-D2A8-1869-6374419F3398}"/>
              </a:ext>
            </a:extLst>
          </p:cNvPr>
          <p:cNvSpPr/>
          <p:nvPr/>
        </p:nvSpPr>
        <p:spPr>
          <a:xfrm>
            <a:off x="7615355" y="267601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37" name="Oval 136">
            <a:extLst>
              <a:ext uri="{FF2B5EF4-FFF2-40B4-BE49-F238E27FC236}">
                <a16:creationId xmlns:a16="http://schemas.microsoft.com/office/drawing/2014/main" id="{700BD969-FF85-7724-1190-91A44007DF0C}"/>
              </a:ext>
            </a:extLst>
          </p:cNvPr>
          <p:cNvSpPr/>
          <p:nvPr/>
        </p:nvSpPr>
        <p:spPr>
          <a:xfrm>
            <a:off x="7615355" y="306665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38" name="Oval 137">
            <a:extLst>
              <a:ext uri="{FF2B5EF4-FFF2-40B4-BE49-F238E27FC236}">
                <a16:creationId xmlns:a16="http://schemas.microsoft.com/office/drawing/2014/main" id="{4B555517-B975-893D-A077-6F523EDCBC57}"/>
              </a:ext>
            </a:extLst>
          </p:cNvPr>
          <p:cNvSpPr/>
          <p:nvPr/>
        </p:nvSpPr>
        <p:spPr>
          <a:xfrm>
            <a:off x="6166569" y="2670034"/>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39" name="Oval 138">
            <a:extLst>
              <a:ext uri="{FF2B5EF4-FFF2-40B4-BE49-F238E27FC236}">
                <a16:creationId xmlns:a16="http://schemas.microsoft.com/office/drawing/2014/main" id="{D29F4707-29F1-0255-AD54-786A3CC2A3A3}"/>
              </a:ext>
            </a:extLst>
          </p:cNvPr>
          <p:cNvSpPr/>
          <p:nvPr/>
        </p:nvSpPr>
        <p:spPr>
          <a:xfrm>
            <a:off x="6166569" y="306871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40" name="Oval 139">
            <a:extLst>
              <a:ext uri="{FF2B5EF4-FFF2-40B4-BE49-F238E27FC236}">
                <a16:creationId xmlns:a16="http://schemas.microsoft.com/office/drawing/2014/main" id="{9D5F2DD6-5ABE-1A4D-D593-FFC594E96198}"/>
              </a:ext>
            </a:extLst>
          </p:cNvPr>
          <p:cNvSpPr/>
          <p:nvPr/>
        </p:nvSpPr>
        <p:spPr>
          <a:xfrm>
            <a:off x="4720590" y="2667022"/>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41" name="Oval 140">
            <a:extLst>
              <a:ext uri="{FF2B5EF4-FFF2-40B4-BE49-F238E27FC236}">
                <a16:creationId xmlns:a16="http://schemas.microsoft.com/office/drawing/2014/main" id="{B4A7AD1C-C0EC-8AA0-C191-7B248750036F}"/>
              </a:ext>
            </a:extLst>
          </p:cNvPr>
          <p:cNvSpPr/>
          <p:nvPr/>
        </p:nvSpPr>
        <p:spPr>
          <a:xfrm>
            <a:off x="4720590" y="306665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
        <p:nvSpPr>
          <p:cNvPr id="142" name="Oval 141">
            <a:extLst>
              <a:ext uri="{FF2B5EF4-FFF2-40B4-BE49-F238E27FC236}">
                <a16:creationId xmlns:a16="http://schemas.microsoft.com/office/drawing/2014/main" id="{F5D60E08-4668-3F26-3246-87A62A46422A}"/>
              </a:ext>
            </a:extLst>
          </p:cNvPr>
          <p:cNvSpPr/>
          <p:nvPr/>
        </p:nvSpPr>
        <p:spPr>
          <a:xfrm>
            <a:off x="9053308" y="2673041"/>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pic>
        <p:nvPicPr>
          <p:cNvPr id="143" name="Graphic 142" descr="Badge 5 with solid fill">
            <a:extLst>
              <a:ext uri="{FF2B5EF4-FFF2-40B4-BE49-F238E27FC236}">
                <a16:creationId xmlns:a16="http://schemas.microsoft.com/office/drawing/2014/main" id="{482DB16A-03CC-ECA3-CEFF-1E3C1D5457EA}"/>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8957899" y="1669807"/>
            <a:ext cx="236538" cy="236538"/>
          </a:xfrm>
          <a:prstGeom prst="rect">
            <a:avLst/>
          </a:prstGeom>
        </p:spPr>
      </p:pic>
      <p:sp>
        <p:nvSpPr>
          <p:cNvPr id="144" name="Oval 143">
            <a:extLst>
              <a:ext uri="{FF2B5EF4-FFF2-40B4-BE49-F238E27FC236}">
                <a16:creationId xmlns:a16="http://schemas.microsoft.com/office/drawing/2014/main" id="{35B31B07-DD88-3568-DBB8-0DDC82099267}"/>
              </a:ext>
            </a:extLst>
          </p:cNvPr>
          <p:cNvSpPr/>
          <p:nvPr/>
        </p:nvSpPr>
        <p:spPr>
          <a:xfrm>
            <a:off x="10500757" y="3501558"/>
            <a:ext cx="45720" cy="45720"/>
          </a:xfrm>
          <a:prstGeom prst="ellips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sz="1000">
              <a:solidFill>
                <a:srgbClr val="000000"/>
              </a:solidFill>
            </a:endParaRPr>
          </a:p>
        </p:txBody>
      </p:sp>
    </p:spTree>
    <p:extLst>
      <p:ext uri="{BB962C8B-B14F-4D97-AF65-F5344CB8AC3E}">
        <p14:creationId xmlns:p14="http://schemas.microsoft.com/office/powerpoint/2010/main" val="4056959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90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MM_SLIDE_TYPE" val="6"/>
</p:tagLst>
</file>

<file path=ppt/tags/tag134.xml><?xml version="1.0" encoding="utf-8"?>
<p:tagLst xmlns:a="http://schemas.openxmlformats.org/drawingml/2006/main" xmlns:r="http://schemas.openxmlformats.org/officeDocument/2006/relationships" xmlns:p="http://schemas.openxmlformats.org/presentationml/2006/main">
  <p:tag name="MM_SLIDE_TYPE" val="6"/>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mZnsAq9a.wJOGawKcYNUZ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FGuzdFbgOix2FYK5HTUbT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ToIEAID1M3TmS0u7LZWRt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p7P8dWZFemePzOf44aKzc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6sm8OK3Q.j12u7ma.UGb0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7xYjOgPL_OE8qudd7qXbs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RqYbaozSIFqvW68t4.POd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tZQ8qRYEs89h6Jwd.NXEF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MFpPWLq_xEVYla8Ehnu7w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lcF54qEVu3N83mkxCYnIY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KUeiG5ToBJJOQqtb9CI4l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N.5E3rUCywWEZUI6FL9vS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KUeiG5ToBJJOQqtb9CI4l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N.5E3rUCywWEZUI6FL9vS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KUeiG5ToBJJOQqtb9CI4l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N.5E3rUCywWEZUI6FL9vS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KUeiG5ToBJJOQqtb9CI4l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N.5E3rUCywWEZUI6FL9vS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KUeiG5ToBJJOQqtb9CI4l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N.5E3rUCywWEZUI6FL9vS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KUeiG5ToBJJOQqtb9CI4l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N.5E3rUCywWEZUI6FL9vS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KUeiG5ToBJJOQqtb9CI4l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N.5E3rUCywWEZUI6FL9vS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KUeiG5ToBJJOQqtb9CI4l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N.5E3rUCywWEZUI6FL9vS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KUeiG5ToBJJOQqtb9CI4l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N.5E3rUCywWEZUI6FL9vS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KUeiG5ToBJJOQqtb9CI4l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N.5E3rUCywWEZUI6FL9vS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KUeiG5ToBJJOQqtb9CI4l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N.5E3rUCywWEZUI6FL9vS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KUeiG5ToBJJOQqtb9CI4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N.5E3rUCywWEZUI6FL9vS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GTVvSdiFMj5MYRVmRDCCt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180Z8juPyCGRdVY7VzPmD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DUdTb30z45FuMNXu5_Kff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FGtIG35wyxJkFC3_Fqf7.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AgIkiqNJA8TJxdgg5oh1U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_d_upkJ_SteqWmvQv_MVS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RNmvDjqMOqNxfhSrow4K.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4LKYB9DWj5fTa00IDSgdf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oFcUk_bcl3cDhRFy8.46a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xk_GkLwjqBW2eThqAZyoU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sUAd3G0mduedQ.zkDCdJ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oDQtPVOuZwVpAK91YV78i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QLO5cfxIrIgPTOEUdbwNh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3UbZnQqcDM4ATY0I1iTiu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aoSTrH3xwHrjQf_FUl3._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S.gmfVU2vqHKCAwABTOEZ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t0o5zcpPhRN_cVQkNY55x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1ofkYudOSe5A54WDUaT6g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5eNHfjDDVgTLcM00MDNgA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_SfwV0vsBF_hWiPyIVPHb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ym1BgFewBHnNGLLbcfGE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7OJ2jEwLUTBlGvP.ys89V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zdburUCwzq1NSXJ7jgNOf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PReh.OZ51LkqCEoYt03kz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fdHoniE2ixqgdTGOd8myX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LmFWdzReht2Ub2ot_USS7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0otZgLTDc5LOwzfWD4PX.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6Mov3J9WDuFC7tvH9G0Tm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jl2IZxYbzN2NcqMFD3Lnk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6s80GeOljbRQLfzZw5lbM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GTVvSdiFMj5MYRVmRDCCt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t0o5zcpPhRN_cVQkNY55x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S.gmfVU2vqHKCAwABTOEZ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AgIkiqNJA8TJxdgg5oh1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C1x8mSzPKCQX5I47gnHAJ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aoSTrH3xwHrjQf_FUl3._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3UbZnQqcDM4ATY0I1iTiu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QLO5cfxIrIgPTOEUdbwNh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1ofkYudOSe5A54WDUaT6g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5eNHfjDDVgTLcM00MDNgA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_SfwV0vsBF_hWiPyIVPHb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ym1BgFewBHnNGLLbcfGE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jOF6YRt.xg8K20.mxbDLx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7OJ2jEwLUTBlGvP.ys89V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zdburUCwzq1NSXJ7jgNOf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fdHoniE2ixqgdTGOd8myX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LmFWdzReht2Ub2ot_USS7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lfnD9h1J04fRel0cPbeZc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uwUEDEdDBLpAOIAYYNpi8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6dskY8cKyQzDb90VdWGgu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e5RgqwINGvCEY23iwjvKB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mb1m0avkoI4yBvx3RjJE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C4theujfXR6J2ffDXL5WI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Az6EPEjNDEgFrVxUixehY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GTVvSdiFMj5MYRVmRDCCt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AgIkiqNJA8TJxdgg5oh1U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QLO5cfxIrIgPTOEUdbwNh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3UbZnQqcDM4ATY0I1iTiu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aoSTrH3xwHrjQf_FUl3._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01fvgCsRWw7ISPwGDB6yN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S.gmfVU2vqHKCAwABTOEZ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t0o5zcpPhRN_cVQkNY55x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1ofkYudOSe5A54WDUaT6g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5eNHfjDDVgTLcM00MDNgA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_SfwV0vsBF_hWiPyIVPHb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ym1BgFewBHnNGLLbcfGE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7OJ2jEwLUTBlGvP.ys89V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zdburUCwzq1NSXJ7jgNOf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fdHoniE2ixqgdTGOd8myX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LmFWdzReht2Ub2ot_USS7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6dskY8cKyQzDb90VdWGgu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lfnD9h1J04fRel0cPbeZc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uwUEDEdDBLpAOIAYYNpi8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e5RgqwINGvCEY23iwjvKB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mb1m0avkoI4yBvx3RjJE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C4theujfXR6J2ffDXL5WI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Az6EPEjNDEgFrVxUixehY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GTVvSdiFMj5MYRVmRDCCt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180Z8juPyCGRdVY7VzPmD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sUAd3G0mduedQ.zkDCdJ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ym1BgFewBHnNGLLbcfGE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AgIkiqNJA8TJxdgg5oh1U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zdburUCwzq1NSXJ7jgNOf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QLO5cfxIrIgPTOEUdbwNh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FGtIG35wyxJkFC3_Fqf7.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DUdTb30z45FuMNXu5_Kff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oFcUk_bcl3cDhRFy8.46a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0otZgLTDc5LOwzfWD4PX.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4LKYB9DWj5fTa00IDSgdf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RNmvDjqMOqNxfhSrow4K.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oDQtPVOuZwVpAK91YV78i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3UbZnQqcDM4ATY0I1iTiu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aoSTrH3xwHrjQf_FUl3._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S.gmfVU2vqHKCAwABTOEZ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t0o5zcpPhRN_cVQkNY55x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1ofkYudOSe5A54WDUaT6g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5eNHfjDDVgTLcM00MDNgA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_SfwV0vsBF_hWiPyIVPHb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7OJ2jEwLUTBlGvP.ys89V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fdHoniE2ixqgdTGOd8myX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LmFWdzReht2Ub2ot_USS7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PReh.OZ51LkqCEoYt03kz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s72ss6uIGpVMNVgHXcdfE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GTVvSdiFMj5MYRVmRDCCt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fdHoniE2ixqgdTGOd8myX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AgIkiqNJA8TJxdgg5oh1U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ebno3AlR2WS7wEKkx0lt1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3UbZnQqcDM4ATY0I1iTiu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ZPV1FJU.SKTKGVyhM28w1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SJhSgyLKsijspCFRDTeuM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S.gmfVU2vqHKCAwABTOEZ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9Uw7rzWmhMGp7kyzrdi_k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_SfwV0vsBF_hWiPyIVPHb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QLO5cfxIrIgPTOEUdbwNh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aoSTrH3xwHrjQf_FUl3._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jOF6YRt.xg8K20.mxbDLx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t0o5zcpPhRN_cVQkNY55x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1ofkYudOSe5A54WDUaT6g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5eNHfjDDVgTLcM00MDNgA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ym1BgFewBHnNGLLbcfGE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7OJ2jEwLUTBlGvP.ys89V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zdburUCwzq1NSXJ7jgNOf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lfnD9h1J04fRel0cPbeZc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LmFWdzReht2Ub2ot_USS7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uwUEDEdDBLpAOIAYYNpi8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6dskY8cKyQzDb90VdWGgu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e5RgqwINGvCEY23iwjvKB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5ungu3oKJR3xv3zr1RPoo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mb1m0avkoI4yBvx3RjJE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6Mov3J9WDuFC7tvH9G0Tm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xk_GkLwjqBW2eThqAZyoU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_d_upkJ_SteqWmvQv_MVS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l9W8UvigJRCIp3.AMhV99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1cqCdgRlkWmHdzvdyP59h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B1LjP5u1svudVYCBKNNco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PEyHoQ2EoRnFQN24kB3n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zEktIJUG6b2ZT4U_eYVwc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nJhZV4_yZcPNvi7zy4u50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UHX5YRh_BnmuuvMu0HN8Y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wVi9IdwgYc.D8BbI7tQwr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TWQlpe5DkK4dsR29F4co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Lh3_09ZTYkI.ahRCXODfY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qddJy7r_XqCsNzsV1zyN6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zLprGA5nJqQV63y7A.VbB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BX5FKVVBOehLo104Tv_DR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Sk2A1S8yIicOAiZprr3Vd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5MBDTTDC3EKs_OtHWHndn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blkplJ.AELURwATc4a3cn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GVbgD4oKlGyAThBbkO0qP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ZAag1STEIEw2i6HShSk4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fF90Pgpm2Z83L2.re0lN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D8GoIxY6ZJwVMD2RTAPvJ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narG4O7xpZfyrPUf7hiTd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fmTtyW6VQ4OZrLGzu3xfy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qeOLR5WNv0iMDdpnQr8el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Z0fBcu7liZut9d5v1rom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3lENfTdBFwwSrLYuvXwTL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8JboahqCPlc6UQTE79o7N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EEoEMFVpX3uDurn.1TAhw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VL6hPDurP3ZsQDTwlwtVK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be2vBzcFpVJcJFAVdjsrs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vInk4B_5DPjmd2Y_tu1P2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SwdPq4tiJ4ktx0cVNgOuP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oT1B42gwSZZ3NolwYxHB7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mzIA5Y2Et36aX9gRCetym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4aQebh9XNmgUvqtADz8nn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JG161iZQzUsGeZ9m_36g0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TNAwhXhRqz.OPLMIEP3PO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_beNFfGfrA_UJUFntfC8f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0qPwyMsKphkbOi229wDVl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BvtVZ83nnZNKtdxWydLgg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ahhmZVoYNSDyau2Wb0frm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w="4266" cap="flat">
          <a:noFill/>
          <a:prstDash val="solid"/>
          <a:miter/>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defRPr smtClean="0">
            <a:solidFill>
              <a:srgbClr val="000000"/>
            </a:solidFill>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3.06" id="{FB9ECE5C-D34D-46BF-BB96-4E66ADF4739F}" vid="{830D423E-38E2-429D-9773-F58E793AE5C1}"/>
    </a:ext>
  </a:extLst>
</a:theme>
</file>

<file path=ppt/theme/theme2.xml><?xml version="1.0" encoding="utf-8"?>
<a:theme xmlns:a="http://schemas.openxmlformats.org/drawingml/2006/main" name="1_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14856</TotalTime>
  <Words>5237</Words>
  <Application>Microsoft Office PowerPoint</Application>
  <PresentationFormat>Widescreen</PresentationFormat>
  <Paragraphs>858</Paragraphs>
  <Slides>35</Slides>
  <Notes>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2" baseType="lpstr">
      <vt:lpstr>Calibri</vt:lpstr>
      <vt:lpstr>Corbel</vt:lpstr>
      <vt:lpstr>Noto Sans Symbols</vt:lpstr>
      <vt:lpstr>Wingdings</vt:lpstr>
      <vt:lpstr>itspublic 20200925</vt:lpstr>
      <vt:lpstr>1_itspublic 20200925</vt:lpstr>
      <vt:lpstr>think-cell Slide</vt:lpstr>
      <vt:lpstr>PowerPoint Presentation</vt:lpstr>
      <vt:lpstr>Achtergrond en doel</vt:lpstr>
      <vt:lpstr>PowerPoint Presentation</vt:lpstr>
      <vt:lpstr>In dit document fungeert eenvoudige ‘modelgemeente’ als voorbeeld</vt:lpstr>
      <vt:lpstr>In dit document worden direct boeken en lenen vergeleken</vt:lpstr>
      <vt:lpstr>PowerPoint Presentation</vt:lpstr>
      <vt:lpstr>Samenvatting: verwachte financieringsbehoefte gemeenten</vt:lpstr>
      <vt:lpstr>Samenvatting: verwachte schuldquote gemeenten</vt:lpstr>
      <vt:lpstr>Samenvatting: verwachte kosten gemeenten</vt:lpstr>
      <vt:lpstr>PowerPoint Presentation</vt:lpstr>
      <vt:lpstr>Leeswijzer </vt:lpstr>
      <vt:lpstr>Totale kosten: 4,6% Totale financieringsbehoefte: 39%</vt:lpstr>
      <vt:lpstr>Totale kosten: 5,0% Totale financieringsbehoefte: 68%</vt:lpstr>
      <vt:lpstr>Totale kosten: 5,0% Totale financieringsbehoefte: 68%</vt:lpstr>
      <vt:lpstr>Totale kosten: 4,6% Totale financieringsbehoefte: 39%</vt:lpstr>
      <vt:lpstr>Totale kosten: 4,6% Totale financieringsbehoefte: 39%</vt:lpstr>
      <vt:lpstr>Totale kosten: 5,5% Totale financieringsbehoefte: 98%</vt:lpstr>
      <vt:lpstr>Totale kosten: 5,0% Totale financieringsbehoefte: 68%</vt:lpstr>
      <vt:lpstr>Totale kosten: 5,0% Totale financieringsbehoefte: 68%</vt:lpstr>
      <vt:lpstr>Totale kosten: 6,6% Totale financieringsbehoefte: 93%</vt:lpstr>
      <vt:lpstr>Totale kosten: 9,8% Totale financieringsbehoefte: 142%</vt:lpstr>
      <vt:lpstr>Totale kosten: 10,8% Totale financieringsbehoefte: 208%</vt:lpstr>
      <vt:lpstr>PowerPoint Presentation</vt:lpstr>
      <vt:lpstr>Gemiddelde externe schuldbehoefte NL gemeenten ~53%</vt:lpstr>
      <vt:lpstr> Materiele activa excl. grond gemiddeld 75%</vt:lpstr>
      <vt:lpstr>Gronden en terreinen gemiddeld 10%</vt:lpstr>
      <vt:lpstr>Financiële activa gemiddeld 9%</vt:lpstr>
      <vt:lpstr> Financieringsbehoefte gemiddeld 94%</vt:lpstr>
      <vt:lpstr> Eigen vermogen gemiddeld 39%</vt:lpstr>
      <vt:lpstr>Schuldquote gemiddeld 53%</vt:lpstr>
      <vt:lpstr>PowerPoint Presentation</vt:lpstr>
      <vt:lpstr>Bijlage 1 Netto schuldquote is een deel van een palet aan financiële kengetallen</vt:lpstr>
      <vt:lpstr>Bijlage 2: Van financieringsbehoefte materiële activa naar netto schuldquote</vt:lpstr>
      <vt:lpstr>Bijlage 3 De berekening van de netto schuldquote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Omschakeling naar lenen levert op korte termijn veel ruimte op, maar op lange termijn kostbaarder door rentelasten</dc:title>
  <dc:creator>Kees van der Meeren</dc:creator>
  <cp:lastModifiedBy>Kees van der Meeren</cp:lastModifiedBy>
  <cp:revision>186</cp:revision>
  <cp:lastPrinted>2022-05-16T13:36:39Z</cp:lastPrinted>
  <dcterms:created xsi:type="dcterms:W3CDTF">2022-05-12T14:48:56Z</dcterms:created>
  <dcterms:modified xsi:type="dcterms:W3CDTF">2022-09-15T07:52:14Z</dcterms:modified>
</cp:coreProperties>
</file>